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517A7E-B412-4C58-873C-D6554FEFE41E}"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EFB98-1468-4768-8D09-3C37F74E4D02}" type="slidenum">
              <a:rPr lang="en-US" smtClean="0"/>
              <a:t>‹#›</a:t>
            </a:fld>
            <a:endParaRPr lang="en-US"/>
          </a:p>
        </p:txBody>
      </p:sp>
    </p:spTree>
    <p:extLst>
      <p:ext uri="{BB962C8B-B14F-4D97-AF65-F5344CB8AC3E}">
        <p14:creationId xmlns:p14="http://schemas.microsoft.com/office/powerpoint/2010/main" val="3341557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517A7E-B412-4C58-873C-D6554FEFE41E}"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EFB98-1468-4768-8D09-3C37F74E4D02}" type="slidenum">
              <a:rPr lang="en-US" smtClean="0"/>
              <a:t>‹#›</a:t>
            </a:fld>
            <a:endParaRPr lang="en-US"/>
          </a:p>
        </p:txBody>
      </p:sp>
    </p:spTree>
    <p:extLst>
      <p:ext uri="{BB962C8B-B14F-4D97-AF65-F5344CB8AC3E}">
        <p14:creationId xmlns:p14="http://schemas.microsoft.com/office/powerpoint/2010/main" val="1080590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517A7E-B412-4C58-873C-D6554FEFE41E}"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EFB98-1468-4768-8D09-3C37F74E4D02}" type="slidenum">
              <a:rPr lang="en-US" smtClean="0"/>
              <a:t>‹#›</a:t>
            </a:fld>
            <a:endParaRPr lang="en-US"/>
          </a:p>
        </p:txBody>
      </p:sp>
    </p:spTree>
    <p:extLst>
      <p:ext uri="{BB962C8B-B14F-4D97-AF65-F5344CB8AC3E}">
        <p14:creationId xmlns:p14="http://schemas.microsoft.com/office/powerpoint/2010/main" val="3466768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517A7E-B412-4C58-873C-D6554FEFE41E}"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EFB98-1468-4768-8D09-3C37F74E4D02}" type="slidenum">
              <a:rPr lang="en-US" smtClean="0"/>
              <a:t>‹#›</a:t>
            </a:fld>
            <a:endParaRPr lang="en-US"/>
          </a:p>
        </p:txBody>
      </p:sp>
    </p:spTree>
    <p:extLst>
      <p:ext uri="{BB962C8B-B14F-4D97-AF65-F5344CB8AC3E}">
        <p14:creationId xmlns:p14="http://schemas.microsoft.com/office/powerpoint/2010/main" val="4030579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517A7E-B412-4C58-873C-D6554FEFE41E}"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EFB98-1468-4768-8D09-3C37F74E4D02}" type="slidenum">
              <a:rPr lang="en-US" smtClean="0"/>
              <a:t>‹#›</a:t>
            </a:fld>
            <a:endParaRPr lang="en-US"/>
          </a:p>
        </p:txBody>
      </p:sp>
    </p:spTree>
    <p:extLst>
      <p:ext uri="{BB962C8B-B14F-4D97-AF65-F5344CB8AC3E}">
        <p14:creationId xmlns:p14="http://schemas.microsoft.com/office/powerpoint/2010/main" val="3081268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517A7E-B412-4C58-873C-D6554FEFE41E}"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EFB98-1468-4768-8D09-3C37F74E4D02}" type="slidenum">
              <a:rPr lang="en-US" smtClean="0"/>
              <a:t>‹#›</a:t>
            </a:fld>
            <a:endParaRPr lang="en-US"/>
          </a:p>
        </p:txBody>
      </p:sp>
    </p:spTree>
    <p:extLst>
      <p:ext uri="{BB962C8B-B14F-4D97-AF65-F5344CB8AC3E}">
        <p14:creationId xmlns:p14="http://schemas.microsoft.com/office/powerpoint/2010/main" val="4273877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517A7E-B412-4C58-873C-D6554FEFE41E}" type="datetimeFigureOut">
              <a:rPr lang="en-US" smtClean="0"/>
              <a:t>12/18/2018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5EFB98-1468-4768-8D09-3C37F74E4D02}" type="slidenum">
              <a:rPr lang="en-US" smtClean="0"/>
              <a:t>‹#›</a:t>
            </a:fld>
            <a:endParaRPr lang="en-US"/>
          </a:p>
        </p:txBody>
      </p:sp>
    </p:spTree>
    <p:extLst>
      <p:ext uri="{BB962C8B-B14F-4D97-AF65-F5344CB8AC3E}">
        <p14:creationId xmlns:p14="http://schemas.microsoft.com/office/powerpoint/2010/main" val="1894251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517A7E-B412-4C58-873C-D6554FEFE41E}" type="datetimeFigureOut">
              <a:rPr lang="en-US" smtClean="0"/>
              <a:t>12/18/2018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5EFB98-1468-4768-8D09-3C37F74E4D02}" type="slidenum">
              <a:rPr lang="en-US" smtClean="0"/>
              <a:t>‹#›</a:t>
            </a:fld>
            <a:endParaRPr lang="en-US"/>
          </a:p>
        </p:txBody>
      </p:sp>
    </p:spTree>
    <p:extLst>
      <p:ext uri="{BB962C8B-B14F-4D97-AF65-F5344CB8AC3E}">
        <p14:creationId xmlns:p14="http://schemas.microsoft.com/office/powerpoint/2010/main" val="2623087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17A7E-B412-4C58-873C-D6554FEFE41E}" type="datetimeFigureOut">
              <a:rPr lang="en-US" smtClean="0"/>
              <a:t>12/18/2018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5EFB98-1468-4768-8D09-3C37F74E4D02}" type="slidenum">
              <a:rPr lang="en-US" smtClean="0"/>
              <a:t>‹#›</a:t>
            </a:fld>
            <a:endParaRPr lang="en-US"/>
          </a:p>
        </p:txBody>
      </p:sp>
    </p:spTree>
    <p:extLst>
      <p:ext uri="{BB962C8B-B14F-4D97-AF65-F5344CB8AC3E}">
        <p14:creationId xmlns:p14="http://schemas.microsoft.com/office/powerpoint/2010/main" val="1252602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517A7E-B412-4C58-873C-D6554FEFE41E}"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EFB98-1468-4768-8D09-3C37F74E4D02}" type="slidenum">
              <a:rPr lang="en-US" smtClean="0"/>
              <a:t>‹#›</a:t>
            </a:fld>
            <a:endParaRPr lang="en-US"/>
          </a:p>
        </p:txBody>
      </p:sp>
    </p:spTree>
    <p:extLst>
      <p:ext uri="{BB962C8B-B14F-4D97-AF65-F5344CB8AC3E}">
        <p14:creationId xmlns:p14="http://schemas.microsoft.com/office/powerpoint/2010/main" val="4235043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517A7E-B412-4C58-873C-D6554FEFE41E}"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EFB98-1468-4768-8D09-3C37F74E4D02}" type="slidenum">
              <a:rPr lang="en-US" smtClean="0"/>
              <a:t>‹#›</a:t>
            </a:fld>
            <a:endParaRPr lang="en-US"/>
          </a:p>
        </p:txBody>
      </p:sp>
    </p:spTree>
    <p:extLst>
      <p:ext uri="{BB962C8B-B14F-4D97-AF65-F5344CB8AC3E}">
        <p14:creationId xmlns:p14="http://schemas.microsoft.com/office/powerpoint/2010/main" val="2191239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17A7E-B412-4C58-873C-D6554FEFE41E}" type="datetimeFigureOut">
              <a:rPr lang="en-US" smtClean="0"/>
              <a:t>12/18/2018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EFB98-1468-4768-8D09-3C37F74E4D02}" type="slidenum">
              <a:rPr lang="en-US" smtClean="0"/>
              <a:t>‹#›</a:t>
            </a:fld>
            <a:endParaRPr lang="en-US"/>
          </a:p>
        </p:txBody>
      </p:sp>
    </p:spTree>
    <p:extLst>
      <p:ext uri="{BB962C8B-B14F-4D97-AF65-F5344CB8AC3E}">
        <p14:creationId xmlns:p14="http://schemas.microsoft.com/office/powerpoint/2010/main" val="2521928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jp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jp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677" y="692316"/>
            <a:ext cx="8198864" cy="289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557093" y="4793524"/>
            <a:ext cx="8458201" cy="394773"/>
          </a:xfrm>
        </p:spPr>
        <p:txBody>
          <a:bodyPr>
            <a:normAutofit fontScale="90000"/>
          </a:bodyPr>
          <a:lstStyle/>
          <a:p>
            <a:r>
              <a:rPr lang="en-AU" sz="4000" dirty="0" smtClean="0">
                <a:solidFill>
                  <a:srgbClr val="FF0000"/>
                </a:solidFill>
              </a:rPr>
              <a:t>First Course of Special Machine </a:t>
            </a:r>
            <a:endParaRPr lang="en-US" sz="4000" dirty="0">
              <a:solidFill>
                <a:srgbClr val="FF0000"/>
              </a:solidFill>
            </a:endParaRPr>
          </a:p>
        </p:txBody>
      </p:sp>
      <p:sp>
        <p:nvSpPr>
          <p:cNvPr id="3" name="Subtitle 2"/>
          <p:cNvSpPr>
            <a:spLocks noGrp="1"/>
          </p:cNvSpPr>
          <p:nvPr>
            <p:ph type="subTitle" idx="4294967295"/>
          </p:nvPr>
        </p:nvSpPr>
        <p:spPr>
          <a:xfrm>
            <a:off x="422622" y="3564155"/>
            <a:ext cx="6400800" cy="1184318"/>
          </a:xfrm>
          <a:prstGeom prst="rect">
            <a:avLst/>
          </a:prstGeom>
        </p:spPr>
        <p:txBody>
          <a:bodyPr/>
          <a:lstStyle/>
          <a:p>
            <a:r>
              <a:rPr lang="en-AU" sz="4000" dirty="0" smtClean="0"/>
              <a:t>Department of Electrical  Power and Machine Engineering </a:t>
            </a:r>
            <a:endParaRPr lang="en-US" sz="4000" dirty="0"/>
          </a:p>
        </p:txBody>
      </p:sp>
      <p:sp>
        <p:nvSpPr>
          <p:cNvPr id="4" name="TextBox 3"/>
          <p:cNvSpPr txBox="1"/>
          <p:nvPr/>
        </p:nvSpPr>
        <p:spPr>
          <a:xfrm>
            <a:off x="1990165" y="5237166"/>
            <a:ext cx="3036985" cy="369332"/>
          </a:xfrm>
          <a:prstGeom prst="rect">
            <a:avLst/>
          </a:prstGeom>
          <a:noFill/>
        </p:spPr>
        <p:txBody>
          <a:bodyPr wrap="none" rtlCol="0">
            <a:spAutoFit/>
          </a:bodyPr>
          <a:lstStyle/>
          <a:p>
            <a:r>
              <a:rPr lang="en-AU" dirty="0" smtClean="0"/>
              <a:t>By Qasim Al Azze               2018</a:t>
            </a:r>
            <a:endParaRPr lang="en-US" dirty="0"/>
          </a:p>
        </p:txBody>
      </p:sp>
      <p:sp>
        <p:nvSpPr>
          <p:cNvPr id="5" name="AutoShape 2" descr="Image result for machine electric"/>
          <p:cNvSpPr>
            <a:spLocks noChangeAspect="1" noChangeArrowheads="1"/>
          </p:cNvSpPr>
          <p:nvPr/>
        </p:nvSpPr>
        <p:spPr bwMode="auto">
          <a:xfrm>
            <a:off x="188259" y="-92648"/>
            <a:ext cx="368834" cy="19547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24640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498805" y="4843443"/>
            <a:ext cx="1323959" cy="91223"/>
          </a:xfrm>
          <a:custGeom>
            <a:avLst/>
            <a:gdLst/>
            <a:ahLst/>
            <a:cxnLst/>
            <a:rect l="l" t="t" r="r" b="b"/>
            <a:pathLst>
              <a:path w="1094105" h="142240">
                <a:moveTo>
                  <a:pt x="1068740" y="0"/>
                </a:moveTo>
                <a:lnTo>
                  <a:pt x="25054" y="0"/>
                </a:lnTo>
                <a:lnTo>
                  <a:pt x="6263" y="31540"/>
                </a:lnTo>
                <a:lnTo>
                  <a:pt x="0" y="70864"/>
                </a:lnTo>
                <a:lnTo>
                  <a:pt x="6263" y="110188"/>
                </a:lnTo>
                <a:lnTo>
                  <a:pt x="25054" y="141729"/>
                </a:lnTo>
                <a:lnTo>
                  <a:pt x="1068740" y="141729"/>
                </a:lnTo>
                <a:lnTo>
                  <a:pt x="1087531" y="110188"/>
                </a:lnTo>
                <a:lnTo>
                  <a:pt x="1093795" y="70864"/>
                </a:lnTo>
                <a:lnTo>
                  <a:pt x="1087531" y="31540"/>
                </a:lnTo>
                <a:lnTo>
                  <a:pt x="1068740" y="0"/>
                </a:lnTo>
                <a:close/>
              </a:path>
            </a:pathLst>
          </a:custGeom>
          <a:solidFill>
            <a:srgbClr val="FFD100"/>
          </a:solidFill>
        </p:spPr>
        <p:txBody>
          <a:bodyPr wrap="square" lIns="0" tIns="0" rIns="0" bIns="0" rtlCol="0"/>
          <a:lstStyle/>
          <a:p>
            <a:endParaRPr/>
          </a:p>
        </p:txBody>
      </p:sp>
      <p:sp>
        <p:nvSpPr>
          <p:cNvPr id="3" name="object 3"/>
          <p:cNvSpPr/>
          <p:nvPr/>
        </p:nvSpPr>
        <p:spPr>
          <a:xfrm>
            <a:off x="1498805" y="4745704"/>
            <a:ext cx="3129707" cy="91223"/>
          </a:xfrm>
          <a:custGeom>
            <a:avLst/>
            <a:gdLst/>
            <a:ahLst/>
            <a:cxnLst/>
            <a:rect l="l" t="t" r="r" b="b"/>
            <a:pathLst>
              <a:path w="2586354" h="142240">
                <a:moveTo>
                  <a:pt x="2560843" y="0"/>
                </a:moveTo>
                <a:lnTo>
                  <a:pt x="25054" y="0"/>
                </a:lnTo>
                <a:lnTo>
                  <a:pt x="6263" y="31540"/>
                </a:lnTo>
                <a:lnTo>
                  <a:pt x="0" y="70864"/>
                </a:lnTo>
                <a:lnTo>
                  <a:pt x="6263" y="110188"/>
                </a:lnTo>
                <a:lnTo>
                  <a:pt x="25054" y="141729"/>
                </a:lnTo>
                <a:lnTo>
                  <a:pt x="2560843" y="141729"/>
                </a:lnTo>
                <a:lnTo>
                  <a:pt x="2579634" y="110188"/>
                </a:lnTo>
                <a:lnTo>
                  <a:pt x="2585897" y="70864"/>
                </a:lnTo>
                <a:lnTo>
                  <a:pt x="2579634" y="31540"/>
                </a:lnTo>
                <a:lnTo>
                  <a:pt x="2560843" y="0"/>
                </a:lnTo>
                <a:close/>
              </a:path>
            </a:pathLst>
          </a:custGeom>
          <a:solidFill>
            <a:srgbClr val="FFD100"/>
          </a:solidFill>
        </p:spPr>
        <p:txBody>
          <a:bodyPr wrap="square" lIns="0" tIns="0" rIns="0" bIns="0" rtlCol="0"/>
          <a:lstStyle/>
          <a:p>
            <a:endParaRPr/>
          </a:p>
        </p:txBody>
      </p:sp>
      <p:sp>
        <p:nvSpPr>
          <p:cNvPr id="4" name="object 4"/>
          <p:cNvSpPr/>
          <p:nvPr/>
        </p:nvSpPr>
        <p:spPr>
          <a:xfrm>
            <a:off x="1498805" y="4647965"/>
            <a:ext cx="3129707" cy="91223"/>
          </a:xfrm>
          <a:custGeom>
            <a:avLst/>
            <a:gdLst/>
            <a:ahLst/>
            <a:cxnLst/>
            <a:rect l="l" t="t" r="r" b="b"/>
            <a:pathLst>
              <a:path w="2586354" h="142240">
                <a:moveTo>
                  <a:pt x="2561263" y="0"/>
                </a:moveTo>
                <a:lnTo>
                  <a:pt x="25054" y="0"/>
                </a:lnTo>
                <a:lnTo>
                  <a:pt x="6263" y="31540"/>
                </a:lnTo>
                <a:lnTo>
                  <a:pt x="0" y="70864"/>
                </a:lnTo>
                <a:lnTo>
                  <a:pt x="6263" y="110188"/>
                </a:lnTo>
                <a:lnTo>
                  <a:pt x="25054" y="141729"/>
                </a:lnTo>
                <a:lnTo>
                  <a:pt x="2561263" y="141729"/>
                </a:lnTo>
                <a:lnTo>
                  <a:pt x="2580054" y="110188"/>
                </a:lnTo>
                <a:lnTo>
                  <a:pt x="2586318" y="70864"/>
                </a:lnTo>
                <a:lnTo>
                  <a:pt x="2580054" y="31540"/>
                </a:lnTo>
                <a:lnTo>
                  <a:pt x="2561263" y="0"/>
                </a:lnTo>
                <a:close/>
              </a:path>
            </a:pathLst>
          </a:custGeom>
          <a:solidFill>
            <a:srgbClr val="FFD100"/>
          </a:solidFill>
        </p:spPr>
        <p:txBody>
          <a:bodyPr wrap="square" lIns="0" tIns="0" rIns="0" bIns="0" rtlCol="0"/>
          <a:lstStyle/>
          <a:p>
            <a:endParaRPr/>
          </a:p>
        </p:txBody>
      </p:sp>
      <p:sp>
        <p:nvSpPr>
          <p:cNvPr id="5" name="object 5"/>
          <p:cNvSpPr/>
          <p:nvPr/>
        </p:nvSpPr>
        <p:spPr>
          <a:xfrm>
            <a:off x="1498805" y="4550227"/>
            <a:ext cx="3129707" cy="91223"/>
          </a:xfrm>
          <a:custGeom>
            <a:avLst/>
            <a:gdLst/>
            <a:ahLst/>
            <a:cxnLst/>
            <a:rect l="l" t="t" r="r" b="b"/>
            <a:pathLst>
              <a:path w="2586354" h="142240">
                <a:moveTo>
                  <a:pt x="2560849" y="0"/>
                </a:moveTo>
                <a:lnTo>
                  <a:pt x="25054" y="0"/>
                </a:lnTo>
                <a:lnTo>
                  <a:pt x="6263" y="31540"/>
                </a:lnTo>
                <a:lnTo>
                  <a:pt x="0" y="70864"/>
                </a:lnTo>
                <a:lnTo>
                  <a:pt x="6263" y="110188"/>
                </a:lnTo>
                <a:lnTo>
                  <a:pt x="25054" y="141729"/>
                </a:lnTo>
                <a:lnTo>
                  <a:pt x="2560849" y="141729"/>
                </a:lnTo>
                <a:lnTo>
                  <a:pt x="2579640" y="110188"/>
                </a:lnTo>
                <a:lnTo>
                  <a:pt x="2585904" y="70864"/>
                </a:lnTo>
                <a:lnTo>
                  <a:pt x="2579640" y="31540"/>
                </a:lnTo>
                <a:lnTo>
                  <a:pt x="2560849" y="0"/>
                </a:lnTo>
                <a:close/>
              </a:path>
            </a:pathLst>
          </a:custGeom>
          <a:solidFill>
            <a:srgbClr val="FFD100"/>
          </a:solidFill>
        </p:spPr>
        <p:txBody>
          <a:bodyPr wrap="square" lIns="0" tIns="0" rIns="0" bIns="0" rtlCol="0"/>
          <a:lstStyle/>
          <a:p>
            <a:endParaRPr/>
          </a:p>
        </p:txBody>
      </p:sp>
      <p:sp>
        <p:nvSpPr>
          <p:cNvPr id="6" name="object 6"/>
          <p:cNvSpPr/>
          <p:nvPr/>
        </p:nvSpPr>
        <p:spPr>
          <a:xfrm>
            <a:off x="3187903" y="4452488"/>
            <a:ext cx="1440756" cy="91223"/>
          </a:xfrm>
          <a:custGeom>
            <a:avLst/>
            <a:gdLst/>
            <a:ahLst/>
            <a:cxnLst/>
            <a:rect l="l" t="t" r="r" b="b"/>
            <a:pathLst>
              <a:path w="1190625" h="142240">
                <a:moveTo>
                  <a:pt x="1164978" y="0"/>
                </a:moveTo>
                <a:lnTo>
                  <a:pt x="25054" y="0"/>
                </a:lnTo>
                <a:lnTo>
                  <a:pt x="6263" y="31540"/>
                </a:lnTo>
                <a:lnTo>
                  <a:pt x="0" y="70864"/>
                </a:lnTo>
                <a:lnTo>
                  <a:pt x="6263" y="110188"/>
                </a:lnTo>
                <a:lnTo>
                  <a:pt x="25054" y="141729"/>
                </a:lnTo>
                <a:lnTo>
                  <a:pt x="1164978" y="141729"/>
                </a:lnTo>
                <a:lnTo>
                  <a:pt x="1183769" y="110188"/>
                </a:lnTo>
                <a:lnTo>
                  <a:pt x="1190033" y="70864"/>
                </a:lnTo>
                <a:lnTo>
                  <a:pt x="1183769" y="31540"/>
                </a:lnTo>
                <a:lnTo>
                  <a:pt x="1164978" y="0"/>
                </a:lnTo>
                <a:close/>
              </a:path>
            </a:pathLst>
          </a:custGeom>
          <a:solidFill>
            <a:srgbClr val="FFD100"/>
          </a:solidFill>
        </p:spPr>
        <p:txBody>
          <a:bodyPr wrap="square" lIns="0" tIns="0" rIns="0" bIns="0" rtlCol="0"/>
          <a:lstStyle/>
          <a:p>
            <a:endParaRPr/>
          </a:p>
        </p:txBody>
      </p:sp>
      <p:sp>
        <p:nvSpPr>
          <p:cNvPr id="7" name="object 7"/>
          <p:cNvSpPr/>
          <p:nvPr/>
        </p:nvSpPr>
        <p:spPr>
          <a:xfrm>
            <a:off x="1498804" y="2263139"/>
            <a:ext cx="3458584" cy="91223"/>
          </a:xfrm>
          <a:custGeom>
            <a:avLst/>
            <a:gdLst/>
            <a:ahLst/>
            <a:cxnLst/>
            <a:rect l="l" t="t" r="r" b="b"/>
            <a:pathLst>
              <a:path w="2858135" h="142239">
                <a:moveTo>
                  <a:pt x="2832627" y="0"/>
                </a:moveTo>
                <a:lnTo>
                  <a:pt x="25054" y="0"/>
                </a:lnTo>
                <a:lnTo>
                  <a:pt x="6263" y="31540"/>
                </a:lnTo>
                <a:lnTo>
                  <a:pt x="0" y="70864"/>
                </a:lnTo>
                <a:lnTo>
                  <a:pt x="6263" y="110188"/>
                </a:lnTo>
                <a:lnTo>
                  <a:pt x="25054" y="141729"/>
                </a:lnTo>
                <a:lnTo>
                  <a:pt x="2832627" y="141729"/>
                </a:lnTo>
                <a:lnTo>
                  <a:pt x="2851417" y="110188"/>
                </a:lnTo>
                <a:lnTo>
                  <a:pt x="2857681" y="70864"/>
                </a:lnTo>
                <a:lnTo>
                  <a:pt x="2851417" y="31540"/>
                </a:lnTo>
                <a:lnTo>
                  <a:pt x="2832627" y="0"/>
                </a:lnTo>
                <a:close/>
              </a:path>
            </a:pathLst>
          </a:custGeom>
          <a:solidFill>
            <a:srgbClr val="FFD100"/>
          </a:solidFill>
        </p:spPr>
        <p:txBody>
          <a:bodyPr wrap="square" lIns="0" tIns="0" rIns="0" bIns="0" rtlCol="0"/>
          <a:lstStyle/>
          <a:p>
            <a:endParaRPr/>
          </a:p>
        </p:txBody>
      </p:sp>
      <p:sp>
        <p:nvSpPr>
          <p:cNvPr id="8" name="object 8"/>
          <p:cNvSpPr/>
          <p:nvPr/>
        </p:nvSpPr>
        <p:spPr>
          <a:xfrm>
            <a:off x="1944902" y="2165401"/>
            <a:ext cx="5700016" cy="91223"/>
          </a:xfrm>
          <a:custGeom>
            <a:avLst/>
            <a:gdLst/>
            <a:ahLst/>
            <a:cxnLst/>
            <a:rect l="l" t="t" r="r" b="b"/>
            <a:pathLst>
              <a:path w="4710430" h="142239">
                <a:moveTo>
                  <a:pt x="4684927" y="0"/>
                </a:moveTo>
                <a:lnTo>
                  <a:pt x="25054" y="0"/>
                </a:lnTo>
                <a:lnTo>
                  <a:pt x="6263" y="31540"/>
                </a:lnTo>
                <a:lnTo>
                  <a:pt x="0" y="70864"/>
                </a:lnTo>
                <a:lnTo>
                  <a:pt x="6263" y="110188"/>
                </a:lnTo>
                <a:lnTo>
                  <a:pt x="25054" y="141729"/>
                </a:lnTo>
                <a:lnTo>
                  <a:pt x="4684927" y="141729"/>
                </a:lnTo>
                <a:lnTo>
                  <a:pt x="4703717" y="110188"/>
                </a:lnTo>
                <a:lnTo>
                  <a:pt x="4709980" y="70864"/>
                </a:lnTo>
                <a:lnTo>
                  <a:pt x="4703717" y="31540"/>
                </a:lnTo>
                <a:lnTo>
                  <a:pt x="4684927" y="0"/>
                </a:lnTo>
                <a:close/>
              </a:path>
            </a:pathLst>
          </a:custGeom>
          <a:solidFill>
            <a:srgbClr val="FFD100"/>
          </a:solidFill>
        </p:spPr>
        <p:txBody>
          <a:bodyPr wrap="square" lIns="0" tIns="0" rIns="0" bIns="0" rtlCol="0"/>
          <a:lstStyle/>
          <a:p>
            <a:endParaRPr/>
          </a:p>
        </p:txBody>
      </p:sp>
      <p:sp>
        <p:nvSpPr>
          <p:cNvPr id="9" name="object 9"/>
          <p:cNvSpPr txBox="1"/>
          <p:nvPr/>
        </p:nvSpPr>
        <p:spPr>
          <a:xfrm>
            <a:off x="701090" y="840716"/>
            <a:ext cx="1310896" cy="179536"/>
          </a:xfrm>
          <a:prstGeom prst="rect">
            <a:avLst/>
          </a:prstGeom>
          <a:solidFill>
            <a:srgbClr val="FEE2C8"/>
          </a:solidFill>
        </p:spPr>
        <p:txBody>
          <a:bodyPr vert="horz" wrap="square" lIns="0" tIns="0" rIns="0" bIns="0" rtlCol="0">
            <a:spAutoFit/>
          </a:bodyPr>
          <a:lstStyle/>
          <a:p>
            <a:pPr marL="683895">
              <a:lnSpc>
                <a:spcPts val="1370"/>
              </a:lnSpc>
            </a:pPr>
            <a:r>
              <a:rPr sz="1200" b="1" spc="5" dirty="0">
                <a:solidFill>
                  <a:srgbClr val="231F20"/>
                </a:solidFill>
                <a:latin typeface="Arial"/>
                <a:cs typeface="Arial"/>
              </a:rPr>
              <a:t>1388</a:t>
            </a:r>
            <a:endParaRPr sz="1200">
              <a:latin typeface="Arial"/>
              <a:cs typeface="Arial"/>
            </a:endParaRPr>
          </a:p>
        </p:txBody>
      </p:sp>
      <p:sp>
        <p:nvSpPr>
          <p:cNvPr id="10" name="object 10"/>
          <p:cNvSpPr txBox="1"/>
          <p:nvPr/>
        </p:nvSpPr>
        <p:spPr>
          <a:xfrm>
            <a:off x="2203474" y="845440"/>
            <a:ext cx="1595205"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Electrical</a:t>
            </a:r>
            <a:r>
              <a:rPr sz="1000" b="1" spc="-235" dirty="0">
                <a:solidFill>
                  <a:srgbClr val="005AAA"/>
                </a:solidFill>
                <a:latin typeface="Arial"/>
                <a:cs typeface="Arial"/>
              </a:rPr>
              <a:t> </a:t>
            </a:r>
            <a:r>
              <a:rPr sz="1000" b="1" spc="-10" dirty="0">
                <a:solidFill>
                  <a:srgbClr val="005AAA"/>
                </a:solidFill>
                <a:latin typeface="Arial"/>
                <a:cs typeface="Arial"/>
              </a:rPr>
              <a:t>Technology</a:t>
            </a:r>
            <a:endParaRPr sz="1000">
              <a:latin typeface="Arial"/>
              <a:cs typeface="Arial"/>
            </a:endParaRPr>
          </a:p>
        </p:txBody>
      </p:sp>
      <p:sp>
        <p:nvSpPr>
          <p:cNvPr id="11" name="object 11"/>
          <p:cNvSpPr/>
          <p:nvPr/>
        </p:nvSpPr>
        <p:spPr>
          <a:xfrm>
            <a:off x="699247" y="977713"/>
            <a:ext cx="3095129" cy="0"/>
          </a:xfrm>
          <a:custGeom>
            <a:avLst/>
            <a:gdLst/>
            <a:ahLst/>
            <a:cxnLst/>
            <a:rect l="l" t="t" r="r" b="b"/>
            <a:pathLst>
              <a:path w="2557780">
                <a:moveTo>
                  <a:pt x="0" y="0"/>
                </a:moveTo>
                <a:lnTo>
                  <a:pt x="2557272" y="0"/>
                </a:lnTo>
              </a:path>
            </a:pathLst>
          </a:custGeom>
          <a:ln w="12192">
            <a:solidFill>
              <a:srgbClr val="F7931D"/>
            </a:solidFill>
          </a:ln>
        </p:spPr>
        <p:txBody>
          <a:bodyPr wrap="square" lIns="0" tIns="0" rIns="0" bIns="0" rtlCol="0"/>
          <a:lstStyle/>
          <a:p>
            <a:endParaRPr/>
          </a:p>
        </p:txBody>
      </p:sp>
      <p:sp>
        <p:nvSpPr>
          <p:cNvPr id="12" name="object 12"/>
          <p:cNvSpPr/>
          <p:nvPr/>
        </p:nvSpPr>
        <p:spPr>
          <a:xfrm>
            <a:off x="1536499" y="3428429"/>
            <a:ext cx="6088828" cy="221541"/>
          </a:xfrm>
          <a:custGeom>
            <a:avLst/>
            <a:gdLst/>
            <a:ahLst/>
            <a:cxnLst/>
            <a:rect l="l" t="t" r="r" b="b"/>
            <a:pathLst>
              <a:path w="5031740" h="345439">
                <a:moveTo>
                  <a:pt x="0" y="0"/>
                </a:moveTo>
                <a:lnTo>
                  <a:pt x="5031613" y="0"/>
                </a:lnTo>
                <a:lnTo>
                  <a:pt x="5031613" y="345313"/>
                </a:lnTo>
                <a:lnTo>
                  <a:pt x="0" y="345313"/>
                </a:lnTo>
                <a:lnTo>
                  <a:pt x="0" y="0"/>
                </a:lnTo>
                <a:close/>
              </a:path>
            </a:pathLst>
          </a:custGeom>
          <a:solidFill>
            <a:srgbClr val="FDE8F1"/>
          </a:solidFill>
        </p:spPr>
        <p:txBody>
          <a:bodyPr wrap="square" lIns="0" tIns="0" rIns="0" bIns="0" rtlCol="0"/>
          <a:lstStyle/>
          <a:p>
            <a:endParaRPr/>
          </a:p>
        </p:txBody>
      </p:sp>
      <p:sp>
        <p:nvSpPr>
          <p:cNvPr id="13" name="object 13"/>
          <p:cNvSpPr/>
          <p:nvPr/>
        </p:nvSpPr>
        <p:spPr>
          <a:xfrm>
            <a:off x="1536499" y="1458180"/>
            <a:ext cx="6105733" cy="514757"/>
          </a:xfrm>
          <a:custGeom>
            <a:avLst/>
            <a:gdLst/>
            <a:ahLst/>
            <a:cxnLst/>
            <a:rect l="l" t="t" r="r" b="b"/>
            <a:pathLst>
              <a:path w="5045710" h="802639">
                <a:moveTo>
                  <a:pt x="0" y="0"/>
                </a:moveTo>
                <a:lnTo>
                  <a:pt x="5045583" y="0"/>
                </a:lnTo>
                <a:lnTo>
                  <a:pt x="5045583" y="802513"/>
                </a:lnTo>
                <a:lnTo>
                  <a:pt x="0" y="802513"/>
                </a:lnTo>
                <a:lnTo>
                  <a:pt x="0" y="0"/>
                </a:lnTo>
                <a:close/>
              </a:path>
            </a:pathLst>
          </a:custGeom>
          <a:solidFill>
            <a:srgbClr val="FDE8F1"/>
          </a:solidFill>
        </p:spPr>
        <p:txBody>
          <a:bodyPr wrap="square" lIns="0" tIns="0" rIns="0" bIns="0" rtlCol="0"/>
          <a:lstStyle/>
          <a:p>
            <a:endParaRPr/>
          </a:p>
        </p:txBody>
      </p:sp>
      <p:sp>
        <p:nvSpPr>
          <p:cNvPr id="14" name="object 14"/>
          <p:cNvSpPr/>
          <p:nvPr/>
        </p:nvSpPr>
        <p:spPr>
          <a:xfrm>
            <a:off x="4667283" y="3878190"/>
            <a:ext cx="2982173" cy="1557711"/>
          </a:xfrm>
          <a:custGeom>
            <a:avLst/>
            <a:gdLst/>
            <a:ahLst/>
            <a:cxnLst/>
            <a:rect l="l" t="t" r="r" b="b"/>
            <a:pathLst>
              <a:path w="2464435" h="2428875">
                <a:moveTo>
                  <a:pt x="0" y="0"/>
                </a:moveTo>
                <a:lnTo>
                  <a:pt x="2464435" y="0"/>
                </a:lnTo>
                <a:lnTo>
                  <a:pt x="2464435" y="2428875"/>
                </a:lnTo>
                <a:lnTo>
                  <a:pt x="0" y="2428875"/>
                </a:lnTo>
                <a:lnTo>
                  <a:pt x="0" y="0"/>
                </a:lnTo>
                <a:close/>
              </a:path>
            </a:pathLst>
          </a:custGeom>
          <a:solidFill>
            <a:srgbClr val="E3F2E7"/>
          </a:solidFill>
        </p:spPr>
        <p:txBody>
          <a:bodyPr wrap="square" lIns="0" tIns="0" rIns="0" bIns="0" rtlCol="0"/>
          <a:lstStyle/>
          <a:p>
            <a:endParaRPr/>
          </a:p>
        </p:txBody>
      </p:sp>
      <p:sp>
        <p:nvSpPr>
          <p:cNvPr id="15" name="object 15"/>
          <p:cNvSpPr txBox="1"/>
          <p:nvPr/>
        </p:nvSpPr>
        <p:spPr>
          <a:xfrm>
            <a:off x="1513754" y="1017459"/>
            <a:ext cx="6118028" cy="4296048"/>
          </a:xfrm>
          <a:prstGeom prst="rect">
            <a:avLst/>
          </a:prstGeom>
        </p:spPr>
        <p:txBody>
          <a:bodyPr vert="horz" wrap="square" lIns="0" tIns="0" rIns="0" bIns="0" rtlCol="0">
            <a:spAutoFit/>
          </a:bodyPr>
          <a:lstStyle/>
          <a:p>
            <a:pPr marL="12700" marR="6350" algn="just">
              <a:lnSpc>
                <a:spcPct val="100000"/>
              </a:lnSpc>
            </a:pPr>
            <a:r>
              <a:rPr sz="1000" spc="-5" dirty="0">
                <a:solidFill>
                  <a:srgbClr val="231F20"/>
                </a:solidFill>
                <a:latin typeface="Times New Roman"/>
                <a:cs typeface="Times New Roman"/>
              </a:rPr>
              <a:t>then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it</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runs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induction</a:t>
            </a:r>
            <a:r>
              <a:rPr sz="1000" spc="-70" dirty="0">
                <a:solidFill>
                  <a:srgbClr val="231F20"/>
                </a:solidFill>
                <a:latin typeface="Times New Roman"/>
                <a:cs typeface="Times New Roman"/>
              </a:rPr>
              <a:t> </a:t>
            </a:r>
            <a:r>
              <a:rPr sz="1000" spc="-15" dirty="0">
                <a:solidFill>
                  <a:srgbClr val="231F20"/>
                </a:solidFill>
                <a:latin typeface="Times New Roman"/>
                <a:cs typeface="Times New Roman"/>
              </a:rPr>
              <a:t>motor,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with</a:t>
            </a:r>
            <a:r>
              <a:rPr sz="1000" spc="-70" dirty="0">
                <a:solidFill>
                  <a:srgbClr val="231F20"/>
                </a:solidFill>
                <a:latin typeface="Times New Roman"/>
                <a:cs typeface="Times New Roman"/>
              </a:rPr>
              <a:t> </a:t>
            </a: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short-circuited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squirrel-cage</a:t>
            </a:r>
            <a:r>
              <a:rPr sz="1000" spc="-70" dirty="0">
                <a:solidFill>
                  <a:srgbClr val="231F20"/>
                </a:solidFill>
                <a:latin typeface="Times New Roman"/>
                <a:cs typeface="Times New Roman"/>
              </a:rPr>
              <a:t> </a:t>
            </a:r>
            <a:r>
              <a:rPr sz="1000" spc="-20" dirty="0">
                <a:solidFill>
                  <a:srgbClr val="231F20"/>
                </a:solidFill>
                <a:latin typeface="Times New Roman"/>
                <a:cs typeface="Times New Roman"/>
              </a:rPr>
              <a:t>rotor.</a:t>
            </a:r>
            <a:r>
              <a:rPr sz="1000" spc="110" dirty="0">
                <a:solidFill>
                  <a:srgbClr val="231F20"/>
                </a:solidFill>
                <a:latin typeface="Times New Roman"/>
                <a:cs typeface="Times New Roman"/>
              </a:rPr>
              <a:t> </a:t>
            </a:r>
            <a:r>
              <a:rPr sz="1000" spc="-5" dirty="0">
                <a:solidFill>
                  <a:srgbClr val="231F20"/>
                </a:solidFill>
                <a:latin typeface="Times New Roman"/>
                <a:cs typeface="Times New Roman"/>
              </a:rPr>
              <a:t>After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commutator  is</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short-circuited,</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brushes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do</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not</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carry</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any</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current,</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hence</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they</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may</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also</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be</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lifted</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from</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15" dirty="0">
                <a:solidFill>
                  <a:srgbClr val="231F20"/>
                </a:solidFill>
                <a:latin typeface="Times New Roman"/>
                <a:cs typeface="Times New Roman"/>
              </a:rPr>
              <a:t>commutator,  </a:t>
            </a:r>
            <a:r>
              <a:rPr sz="1000" dirty="0">
                <a:solidFill>
                  <a:srgbClr val="231F20"/>
                </a:solidFill>
                <a:latin typeface="Times New Roman"/>
                <a:cs typeface="Times New Roman"/>
              </a:rPr>
              <a:t>in</a:t>
            </a:r>
            <a:r>
              <a:rPr sz="1000" spc="-25" dirty="0">
                <a:solidFill>
                  <a:srgbClr val="231F20"/>
                </a:solidFill>
                <a:latin typeface="Times New Roman"/>
                <a:cs typeface="Times New Roman"/>
              </a:rPr>
              <a:t> </a:t>
            </a:r>
            <a:r>
              <a:rPr sz="1000" dirty="0">
                <a:solidFill>
                  <a:srgbClr val="231F20"/>
                </a:solidFill>
                <a:latin typeface="Times New Roman"/>
                <a:cs typeface="Times New Roman"/>
              </a:rPr>
              <a:t>order</a:t>
            </a:r>
            <a:r>
              <a:rPr sz="1000" spc="-25" dirty="0">
                <a:solidFill>
                  <a:srgbClr val="231F20"/>
                </a:solidFill>
                <a:latin typeface="Times New Roman"/>
                <a:cs typeface="Times New Roman"/>
              </a:rPr>
              <a:t> </a:t>
            </a:r>
            <a:r>
              <a:rPr sz="1000" dirty="0">
                <a:solidFill>
                  <a:srgbClr val="231F20"/>
                </a:solidFill>
                <a:latin typeface="Times New Roman"/>
                <a:cs typeface="Times New Roman"/>
              </a:rPr>
              <a:t>to</a:t>
            </a:r>
            <a:r>
              <a:rPr sz="1000" spc="-25" dirty="0">
                <a:solidFill>
                  <a:srgbClr val="231F20"/>
                </a:solidFill>
                <a:latin typeface="Times New Roman"/>
                <a:cs typeface="Times New Roman"/>
              </a:rPr>
              <a:t> </a:t>
            </a:r>
            <a:r>
              <a:rPr sz="1000" dirty="0">
                <a:solidFill>
                  <a:srgbClr val="231F20"/>
                </a:solidFill>
                <a:latin typeface="Times New Roman"/>
                <a:cs typeface="Times New Roman"/>
              </a:rPr>
              <a:t>avoid</a:t>
            </a:r>
            <a:r>
              <a:rPr sz="1000" spc="-25" dirty="0">
                <a:solidFill>
                  <a:srgbClr val="231F20"/>
                </a:solidFill>
                <a:latin typeface="Times New Roman"/>
                <a:cs typeface="Times New Roman"/>
              </a:rPr>
              <a:t> </a:t>
            </a:r>
            <a:r>
              <a:rPr sz="1000" dirty="0">
                <a:solidFill>
                  <a:srgbClr val="231F20"/>
                </a:solidFill>
                <a:latin typeface="Times New Roman"/>
                <a:cs typeface="Times New Roman"/>
              </a:rPr>
              <a:t>unnecessary</a:t>
            </a:r>
            <a:r>
              <a:rPr sz="1000" spc="-25" dirty="0">
                <a:solidFill>
                  <a:srgbClr val="231F20"/>
                </a:solidFill>
                <a:latin typeface="Times New Roman"/>
                <a:cs typeface="Times New Roman"/>
              </a:rPr>
              <a:t> </a:t>
            </a:r>
            <a:r>
              <a:rPr sz="1000" dirty="0">
                <a:solidFill>
                  <a:srgbClr val="231F20"/>
                </a:solidFill>
                <a:latin typeface="Times New Roman"/>
                <a:cs typeface="Times New Roman"/>
              </a:rPr>
              <a:t>wear</a:t>
            </a:r>
            <a:r>
              <a:rPr sz="1000" spc="-25" dirty="0">
                <a:solidFill>
                  <a:srgbClr val="231F20"/>
                </a:solidFill>
                <a:latin typeface="Times New Roman"/>
                <a:cs typeface="Times New Roman"/>
              </a:rPr>
              <a:t> </a:t>
            </a:r>
            <a:r>
              <a:rPr sz="1000" dirty="0">
                <a:solidFill>
                  <a:srgbClr val="231F20"/>
                </a:solidFill>
                <a:latin typeface="Times New Roman"/>
                <a:cs typeface="Times New Roman"/>
              </a:rPr>
              <a:t>and</a:t>
            </a:r>
            <a:r>
              <a:rPr sz="1000" spc="-25" dirty="0">
                <a:solidFill>
                  <a:srgbClr val="231F20"/>
                </a:solidFill>
                <a:latin typeface="Times New Roman"/>
                <a:cs typeface="Times New Roman"/>
              </a:rPr>
              <a:t> </a:t>
            </a:r>
            <a:r>
              <a:rPr sz="1000" dirty="0">
                <a:solidFill>
                  <a:srgbClr val="231F20"/>
                </a:solidFill>
                <a:latin typeface="Times New Roman"/>
                <a:cs typeface="Times New Roman"/>
              </a:rPr>
              <a:t>tear</a:t>
            </a:r>
            <a:r>
              <a:rPr sz="1000" spc="-25" dirty="0">
                <a:solidFill>
                  <a:srgbClr val="231F20"/>
                </a:solidFill>
                <a:latin typeface="Times New Roman"/>
                <a:cs typeface="Times New Roman"/>
              </a:rPr>
              <a:t> </a:t>
            </a:r>
            <a:r>
              <a:rPr sz="1000" dirty="0">
                <a:solidFill>
                  <a:srgbClr val="231F20"/>
                </a:solidFill>
                <a:latin typeface="Times New Roman"/>
                <a:cs typeface="Times New Roman"/>
              </a:rPr>
              <a:t>and</a:t>
            </a:r>
            <a:r>
              <a:rPr sz="1000" spc="-25" dirty="0">
                <a:solidFill>
                  <a:srgbClr val="231F20"/>
                </a:solidFill>
                <a:latin typeface="Times New Roman"/>
                <a:cs typeface="Times New Roman"/>
              </a:rPr>
              <a:t> </a:t>
            </a:r>
            <a:r>
              <a:rPr sz="1000" dirty="0">
                <a:solidFill>
                  <a:srgbClr val="231F20"/>
                </a:solidFill>
                <a:latin typeface="Times New Roman"/>
                <a:cs typeface="Times New Roman"/>
              </a:rPr>
              <a:t>friction</a:t>
            </a:r>
            <a:r>
              <a:rPr sz="1000" spc="-25" dirty="0">
                <a:solidFill>
                  <a:srgbClr val="231F20"/>
                </a:solidFill>
                <a:latin typeface="Times New Roman"/>
                <a:cs typeface="Times New Roman"/>
              </a:rPr>
              <a:t> </a:t>
            </a:r>
            <a:r>
              <a:rPr sz="1000" dirty="0">
                <a:solidFill>
                  <a:srgbClr val="231F20"/>
                </a:solidFill>
                <a:latin typeface="Times New Roman"/>
                <a:cs typeface="Times New Roman"/>
              </a:rPr>
              <a:t>losses.</a:t>
            </a:r>
            <a:endParaRPr sz="1000">
              <a:latin typeface="Times New Roman"/>
              <a:cs typeface="Times New Roman"/>
            </a:endParaRPr>
          </a:p>
          <a:p>
            <a:pPr marL="241300">
              <a:lnSpc>
                <a:spcPct val="100000"/>
              </a:lnSpc>
              <a:spcBef>
                <a:spcPts val="190"/>
              </a:spcBef>
            </a:pPr>
            <a:r>
              <a:rPr sz="1000" dirty="0">
                <a:solidFill>
                  <a:srgbClr val="231F20"/>
                </a:solidFill>
                <a:latin typeface="Times New Roman"/>
                <a:cs typeface="Times New Roman"/>
              </a:rPr>
              <a:t>Repulsion-start</a:t>
            </a:r>
            <a:r>
              <a:rPr sz="1000" spc="-40" dirty="0">
                <a:solidFill>
                  <a:srgbClr val="231F20"/>
                </a:solidFill>
                <a:latin typeface="Times New Roman"/>
                <a:cs typeface="Times New Roman"/>
              </a:rPr>
              <a:t> </a:t>
            </a:r>
            <a:r>
              <a:rPr sz="1000" dirty="0">
                <a:solidFill>
                  <a:srgbClr val="231F20"/>
                </a:solidFill>
                <a:latin typeface="Times New Roman"/>
                <a:cs typeface="Times New Roman"/>
              </a:rPr>
              <a:t>motors</a:t>
            </a:r>
            <a:r>
              <a:rPr sz="1000" spc="-40" dirty="0">
                <a:solidFill>
                  <a:srgbClr val="231F20"/>
                </a:solidFill>
                <a:latin typeface="Times New Roman"/>
                <a:cs typeface="Times New Roman"/>
              </a:rPr>
              <a:t> </a:t>
            </a:r>
            <a:r>
              <a:rPr sz="1000" dirty="0">
                <a:solidFill>
                  <a:srgbClr val="231F20"/>
                </a:solidFill>
                <a:latin typeface="Times New Roman"/>
                <a:cs typeface="Times New Roman"/>
              </a:rPr>
              <a:t>are</a:t>
            </a:r>
            <a:r>
              <a:rPr sz="1000" spc="-40" dirty="0">
                <a:solidFill>
                  <a:srgbClr val="231F20"/>
                </a:solidFill>
                <a:latin typeface="Times New Roman"/>
                <a:cs typeface="Times New Roman"/>
              </a:rPr>
              <a:t> </a:t>
            </a:r>
            <a:r>
              <a:rPr sz="1000" dirty="0">
                <a:solidFill>
                  <a:srgbClr val="231F20"/>
                </a:solidFill>
                <a:latin typeface="Times New Roman"/>
                <a:cs typeface="Times New Roman"/>
              </a:rPr>
              <a:t>of</a:t>
            </a:r>
            <a:r>
              <a:rPr sz="1000" spc="-40" dirty="0">
                <a:solidFill>
                  <a:srgbClr val="231F20"/>
                </a:solidFill>
                <a:latin typeface="Times New Roman"/>
                <a:cs typeface="Times New Roman"/>
              </a:rPr>
              <a:t> </a:t>
            </a:r>
            <a:r>
              <a:rPr sz="1000" dirty="0">
                <a:solidFill>
                  <a:srgbClr val="231F20"/>
                </a:solidFill>
                <a:latin typeface="Times New Roman"/>
                <a:cs typeface="Times New Roman"/>
              </a:rPr>
              <a:t>two</a:t>
            </a:r>
            <a:r>
              <a:rPr sz="1000" spc="-40" dirty="0">
                <a:solidFill>
                  <a:srgbClr val="231F20"/>
                </a:solidFill>
                <a:latin typeface="Times New Roman"/>
                <a:cs typeface="Times New Roman"/>
              </a:rPr>
              <a:t> </a:t>
            </a:r>
            <a:r>
              <a:rPr sz="1000" spc="-5" dirty="0">
                <a:solidFill>
                  <a:srgbClr val="231F20"/>
                </a:solidFill>
                <a:latin typeface="Times New Roman"/>
                <a:cs typeface="Times New Roman"/>
              </a:rPr>
              <a:t>different</a:t>
            </a:r>
            <a:r>
              <a:rPr sz="1000" spc="-40" dirty="0">
                <a:solidFill>
                  <a:srgbClr val="231F20"/>
                </a:solidFill>
                <a:latin typeface="Times New Roman"/>
                <a:cs typeface="Times New Roman"/>
              </a:rPr>
              <a:t> </a:t>
            </a:r>
            <a:r>
              <a:rPr sz="1000" dirty="0">
                <a:solidFill>
                  <a:srgbClr val="231F20"/>
                </a:solidFill>
                <a:latin typeface="Times New Roman"/>
                <a:cs typeface="Times New Roman"/>
              </a:rPr>
              <a:t>designs</a:t>
            </a:r>
            <a:r>
              <a:rPr sz="1000" spc="-40" dirty="0">
                <a:solidFill>
                  <a:srgbClr val="231F20"/>
                </a:solidFill>
                <a:latin typeface="Times New Roman"/>
                <a:cs typeface="Times New Roman"/>
              </a:rPr>
              <a:t> </a:t>
            </a:r>
            <a:r>
              <a:rPr sz="1000" dirty="0">
                <a:solidFill>
                  <a:srgbClr val="231F20"/>
                </a:solidFill>
                <a:latin typeface="Times New Roman"/>
                <a:cs typeface="Times New Roman"/>
              </a:rPr>
              <a:t>:</a:t>
            </a:r>
            <a:endParaRPr sz="1000">
              <a:latin typeface="Times New Roman"/>
              <a:cs typeface="Times New Roman"/>
            </a:endParaRPr>
          </a:p>
          <a:p>
            <a:pPr marL="469900" marR="6350" indent="-182880" algn="just">
              <a:lnSpc>
                <a:spcPct val="100000"/>
              </a:lnSpc>
              <a:spcBef>
                <a:spcPts val="190"/>
              </a:spcBef>
              <a:buClr>
                <a:srgbClr val="EC008C"/>
              </a:buClr>
              <a:buFont typeface="Times New Roman"/>
              <a:buAutoNum type="arabicPeriod"/>
              <a:tabLst>
                <a:tab pos="469900" algn="l"/>
              </a:tabLst>
            </a:pPr>
            <a:r>
              <a:rPr sz="1000" spc="-5" dirty="0">
                <a:solidFill>
                  <a:srgbClr val="231F20"/>
                </a:solidFill>
                <a:latin typeface="Times New Roman"/>
                <a:cs typeface="Times New Roman"/>
              </a:rPr>
              <a:t>Brush-lifting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type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which</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brushes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are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automatically</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lifted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from</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commutator</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when</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it  </a:t>
            </a:r>
            <a:r>
              <a:rPr sz="1000" dirty="0">
                <a:solidFill>
                  <a:srgbClr val="231F20"/>
                </a:solidFill>
                <a:latin typeface="Times New Roman"/>
                <a:cs typeface="Times New Roman"/>
              </a:rPr>
              <a:t>is short-circuited. These motors generally employ radial form of commutator and are</a:t>
            </a:r>
            <a:r>
              <a:rPr sz="1000" spc="-170" dirty="0">
                <a:solidFill>
                  <a:srgbClr val="231F20"/>
                </a:solidFill>
                <a:latin typeface="Times New Roman"/>
                <a:cs typeface="Times New Roman"/>
              </a:rPr>
              <a:t> </a:t>
            </a:r>
            <a:r>
              <a:rPr sz="1000" dirty="0">
                <a:solidFill>
                  <a:srgbClr val="231F20"/>
                </a:solidFill>
                <a:latin typeface="Times New Roman"/>
                <a:cs typeface="Times New Roman"/>
              </a:rPr>
              <a:t>built  both</a:t>
            </a:r>
            <a:r>
              <a:rPr sz="1000" spc="-40" dirty="0">
                <a:solidFill>
                  <a:srgbClr val="231F20"/>
                </a:solidFill>
                <a:latin typeface="Times New Roman"/>
                <a:cs typeface="Times New Roman"/>
              </a:rPr>
              <a:t> </a:t>
            </a:r>
            <a:r>
              <a:rPr sz="1000" dirty="0">
                <a:solidFill>
                  <a:srgbClr val="231F20"/>
                </a:solidFill>
                <a:latin typeface="Times New Roman"/>
                <a:cs typeface="Times New Roman"/>
              </a:rPr>
              <a:t>in</a:t>
            </a:r>
            <a:r>
              <a:rPr sz="1000" spc="-40" dirty="0">
                <a:solidFill>
                  <a:srgbClr val="231F20"/>
                </a:solidFill>
                <a:latin typeface="Times New Roman"/>
                <a:cs typeface="Times New Roman"/>
              </a:rPr>
              <a:t> </a:t>
            </a:r>
            <a:r>
              <a:rPr sz="1000" dirty="0">
                <a:solidFill>
                  <a:srgbClr val="231F20"/>
                </a:solidFill>
                <a:latin typeface="Times New Roman"/>
                <a:cs typeface="Times New Roman"/>
              </a:rPr>
              <a:t>small</a:t>
            </a:r>
            <a:r>
              <a:rPr sz="1000" spc="-40" dirty="0">
                <a:solidFill>
                  <a:srgbClr val="231F20"/>
                </a:solidFill>
                <a:latin typeface="Times New Roman"/>
                <a:cs typeface="Times New Roman"/>
              </a:rPr>
              <a:t> </a:t>
            </a:r>
            <a:r>
              <a:rPr sz="1000" dirty="0">
                <a:solidFill>
                  <a:srgbClr val="231F20"/>
                </a:solidFill>
                <a:latin typeface="Times New Roman"/>
                <a:cs typeface="Times New Roman"/>
              </a:rPr>
              <a:t>and</a:t>
            </a:r>
            <a:r>
              <a:rPr sz="1000" spc="-40" dirty="0">
                <a:solidFill>
                  <a:srgbClr val="231F20"/>
                </a:solidFill>
                <a:latin typeface="Times New Roman"/>
                <a:cs typeface="Times New Roman"/>
              </a:rPr>
              <a:t> </a:t>
            </a:r>
            <a:r>
              <a:rPr sz="1000" spc="-5" dirty="0">
                <a:solidFill>
                  <a:srgbClr val="231F20"/>
                </a:solidFill>
                <a:latin typeface="Times New Roman"/>
                <a:cs typeface="Times New Roman"/>
              </a:rPr>
              <a:t>large</a:t>
            </a:r>
            <a:r>
              <a:rPr sz="1000" spc="-40" dirty="0">
                <a:solidFill>
                  <a:srgbClr val="231F20"/>
                </a:solidFill>
                <a:latin typeface="Times New Roman"/>
                <a:cs typeface="Times New Roman"/>
              </a:rPr>
              <a:t> </a:t>
            </a:r>
            <a:r>
              <a:rPr sz="1000" dirty="0">
                <a:solidFill>
                  <a:srgbClr val="231F20"/>
                </a:solidFill>
                <a:latin typeface="Times New Roman"/>
                <a:cs typeface="Times New Roman"/>
              </a:rPr>
              <a:t>sizes.</a:t>
            </a:r>
            <a:endParaRPr sz="1000">
              <a:latin typeface="Times New Roman"/>
              <a:cs typeface="Times New Roman"/>
            </a:endParaRPr>
          </a:p>
          <a:p>
            <a:pPr marL="469900" marR="5715" indent="-182880">
              <a:lnSpc>
                <a:spcPct val="100000"/>
              </a:lnSpc>
              <a:spcBef>
                <a:spcPts val="215"/>
              </a:spcBef>
              <a:buClr>
                <a:srgbClr val="EC008C"/>
              </a:buClr>
              <a:buFont typeface="Times New Roman"/>
              <a:buAutoNum type="arabicPeriod"/>
              <a:tabLst>
                <a:tab pos="469900" algn="l"/>
              </a:tabLst>
            </a:pPr>
            <a:r>
              <a:rPr sz="1000" dirty="0">
                <a:solidFill>
                  <a:srgbClr val="231F20"/>
                </a:solidFill>
                <a:latin typeface="Times New Roman"/>
                <a:cs typeface="Times New Roman"/>
              </a:rPr>
              <a:t>Brush-riding type in which brushes ride on the commutator at all times. These motors use  axial</a:t>
            </a:r>
            <a:r>
              <a:rPr sz="1000" spc="-35" dirty="0">
                <a:solidFill>
                  <a:srgbClr val="231F20"/>
                </a:solidFill>
                <a:latin typeface="Times New Roman"/>
                <a:cs typeface="Times New Roman"/>
              </a:rPr>
              <a:t> </a:t>
            </a:r>
            <a:r>
              <a:rPr sz="1000" dirty="0">
                <a:solidFill>
                  <a:srgbClr val="231F20"/>
                </a:solidFill>
                <a:latin typeface="Times New Roman"/>
                <a:cs typeface="Times New Roman"/>
              </a:rPr>
              <a:t>form</a:t>
            </a:r>
            <a:r>
              <a:rPr sz="1000" spc="-35" dirty="0">
                <a:solidFill>
                  <a:srgbClr val="231F20"/>
                </a:solidFill>
                <a:latin typeface="Times New Roman"/>
                <a:cs typeface="Times New Roman"/>
              </a:rPr>
              <a:t> </a:t>
            </a:r>
            <a:r>
              <a:rPr sz="1000" dirty="0">
                <a:solidFill>
                  <a:srgbClr val="231F20"/>
                </a:solidFill>
                <a:latin typeface="Times New Roman"/>
                <a:cs typeface="Times New Roman"/>
              </a:rPr>
              <a:t>of</a:t>
            </a:r>
            <a:r>
              <a:rPr sz="1000" spc="-35" dirty="0">
                <a:solidFill>
                  <a:srgbClr val="231F20"/>
                </a:solidFill>
                <a:latin typeface="Times New Roman"/>
                <a:cs typeface="Times New Roman"/>
              </a:rPr>
              <a:t> </a:t>
            </a:r>
            <a:r>
              <a:rPr sz="1000" dirty="0">
                <a:solidFill>
                  <a:srgbClr val="231F20"/>
                </a:solidFill>
                <a:latin typeface="Times New Roman"/>
                <a:cs typeface="Times New Roman"/>
              </a:rPr>
              <a:t>commutator</a:t>
            </a:r>
            <a:r>
              <a:rPr sz="1000" spc="-35" dirty="0">
                <a:solidFill>
                  <a:srgbClr val="231F20"/>
                </a:solidFill>
                <a:latin typeface="Times New Roman"/>
                <a:cs typeface="Times New Roman"/>
              </a:rPr>
              <a:t> </a:t>
            </a:r>
            <a:r>
              <a:rPr sz="1000" dirty="0">
                <a:solidFill>
                  <a:srgbClr val="231F20"/>
                </a:solidFill>
                <a:latin typeface="Times New Roman"/>
                <a:cs typeface="Times New Roman"/>
              </a:rPr>
              <a:t>and</a:t>
            </a:r>
            <a:r>
              <a:rPr sz="1000" spc="-35" dirty="0">
                <a:solidFill>
                  <a:srgbClr val="231F20"/>
                </a:solidFill>
                <a:latin typeface="Times New Roman"/>
                <a:cs typeface="Times New Roman"/>
              </a:rPr>
              <a:t> </a:t>
            </a:r>
            <a:r>
              <a:rPr sz="1000" dirty="0">
                <a:solidFill>
                  <a:srgbClr val="231F20"/>
                </a:solidFill>
                <a:latin typeface="Times New Roman"/>
                <a:cs typeface="Times New Roman"/>
              </a:rPr>
              <a:t>are</a:t>
            </a:r>
            <a:r>
              <a:rPr sz="1000" spc="-35" dirty="0">
                <a:solidFill>
                  <a:srgbClr val="231F20"/>
                </a:solidFill>
                <a:latin typeface="Times New Roman"/>
                <a:cs typeface="Times New Roman"/>
              </a:rPr>
              <a:t> </a:t>
            </a:r>
            <a:r>
              <a:rPr sz="1000" dirty="0">
                <a:solidFill>
                  <a:srgbClr val="231F20"/>
                </a:solidFill>
                <a:latin typeface="Times New Roman"/>
                <a:cs typeface="Times New Roman"/>
              </a:rPr>
              <a:t>always</a:t>
            </a:r>
            <a:r>
              <a:rPr sz="1000" spc="-35" dirty="0">
                <a:solidFill>
                  <a:srgbClr val="231F20"/>
                </a:solidFill>
                <a:latin typeface="Times New Roman"/>
                <a:cs typeface="Times New Roman"/>
              </a:rPr>
              <a:t> </a:t>
            </a:r>
            <a:r>
              <a:rPr sz="1000" dirty="0">
                <a:solidFill>
                  <a:srgbClr val="231F20"/>
                </a:solidFill>
                <a:latin typeface="Times New Roman"/>
                <a:cs typeface="Times New Roman"/>
              </a:rPr>
              <a:t>built</a:t>
            </a:r>
            <a:r>
              <a:rPr sz="1000" spc="-35" dirty="0">
                <a:solidFill>
                  <a:srgbClr val="231F20"/>
                </a:solidFill>
                <a:latin typeface="Times New Roman"/>
                <a:cs typeface="Times New Roman"/>
              </a:rPr>
              <a:t> </a:t>
            </a:r>
            <a:r>
              <a:rPr sz="1000" dirty="0">
                <a:solidFill>
                  <a:srgbClr val="231F20"/>
                </a:solidFill>
                <a:latin typeface="Times New Roman"/>
                <a:cs typeface="Times New Roman"/>
              </a:rPr>
              <a:t>in</a:t>
            </a:r>
            <a:r>
              <a:rPr sz="1000" spc="-35" dirty="0">
                <a:solidFill>
                  <a:srgbClr val="231F20"/>
                </a:solidFill>
                <a:latin typeface="Times New Roman"/>
                <a:cs typeface="Times New Roman"/>
              </a:rPr>
              <a:t> </a:t>
            </a:r>
            <a:r>
              <a:rPr sz="1000" dirty="0">
                <a:solidFill>
                  <a:srgbClr val="231F20"/>
                </a:solidFill>
                <a:latin typeface="Times New Roman"/>
                <a:cs typeface="Times New Roman"/>
              </a:rPr>
              <a:t>small</a:t>
            </a:r>
            <a:r>
              <a:rPr sz="1000" spc="-35" dirty="0">
                <a:solidFill>
                  <a:srgbClr val="231F20"/>
                </a:solidFill>
                <a:latin typeface="Times New Roman"/>
                <a:cs typeface="Times New Roman"/>
              </a:rPr>
              <a:t> </a:t>
            </a:r>
            <a:r>
              <a:rPr sz="1000" dirty="0">
                <a:solidFill>
                  <a:srgbClr val="231F20"/>
                </a:solidFill>
                <a:latin typeface="Times New Roman"/>
                <a:cs typeface="Times New Roman"/>
              </a:rPr>
              <a:t>sizes.</a:t>
            </a:r>
            <a:endParaRPr sz="1000">
              <a:latin typeface="Times New Roman"/>
              <a:cs typeface="Times New Roman"/>
            </a:endParaRPr>
          </a:p>
          <a:p>
            <a:pPr marL="12700" marR="5715" indent="228600" algn="just">
              <a:lnSpc>
                <a:spcPct val="100000"/>
              </a:lnSpc>
              <a:spcBef>
                <a:spcPts val="190"/>
              </a:spcBef>
            </a:pP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70" dirty="0">
                <a:solidFill>
                  <a:srgbClr val="231F20"/>
                </a:solidFill>
                <a:latin typeface="Times New Roman"/>
                <a:cs typeface="Times New Roman"/>
              </a:rPr>
              <a:t> </a:t>
            </a:r>
            <a:r>
              <a:rPr sz="1000" dirty="0">
                <a:solidFill>
                  <a:srgbClr val="231F20"/>
                </a:solidFill>
                <a:latin typeface="Times New Roman"/>
                <a:cs typeface="Times New Roman"/>
              </a:rPr>
              <a:t>torque</a:t>
            </a:r>
            <a:r>
              <a:rPr sz="1000" spc="-70" dirty="0">
                <a:solidFill>
                  <a:srgbClr val="231F20"/>
                </a:solidFill>
                <a:latin typeface="Times New Roman"/>
                <a:cs typeface="Times New Roman"/>
              </a:rPr>
              <a:t> </a:t>
            </a:r>
            <a:r>
              <a:rPr sz="1000"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dirty="0">
                <a:solidFill>
                  <a:srgbClr val="231F20"/>
                </a:solidFill>
                <a:latin typeface="Times New Roman"/>
                <a:cs typeface="Times New Roman"/>
              </a:rPr>
              <a:t>such</a:t>
            </a:r>
            <a:r>
              <a:rPr sz="1000" spc="-70" dirty="0">
                <a:solidFill>
                  <a:srgbClr val="231F20"/>
                </a:solidFill>
                <a:latin typeface="Times New Roman"/>
                <a:cs typeface="Times New Roman"/>
              </a:rPr>
              <a:t> </a:t>
            </a: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70" dirty="0">
                <a:solidFill>
                  <a:srgbClr val="231F20"/>
                </a:solidFill>
                <a:latin typeface="Times New Roman"/>
                <a:cs typeface="Times New Roman"/>
              </a:rPr>
              <a:t> </a:t>
            </a:r>
            <a:r>
              <a:rPr sz="1000"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dirty="0">
                <a:solidFill>
                  <a:srgbClr val="231F20"/>
                </a:solidFill>
                <a:latin typeface="Times New Roman"/>
                <a:cs typeface="Times New Roman"/>
              </a:rPr>
              <a:t>excess</a:t>
            </a:r>
            <a:r>
              <a:rPr sz="1000" spc="-70" dirty="0">
                <a:solidFill>
                  <a:srgbClr val="231F20"/>
                </a:solidFill>
                <a:latin typeface="Times New Roman"/>
                <a:cs typeface="Times New Roman"/>
              </a:rPr>
              <a:t> </a:t>
            </a:r>
            <a:r>
              <a:rPr sz="1000"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dirty="0">
                <a:solidFill>
                  <a:srgbClr val="231F20"/>
                </a:solidFill>
                <a:latin typeface="Times New Roman"/>
                <a:cs typeface="Times New Roman"/>
              </a:rPr>
              <a:t>350</a:t>
            </a:r>
            <a:r>
              <a:rPr sz="1000" spc="-70" dirty="0">
                <a:solidFill>
                  <a:srgbClr val="231F20"/>
                </a:solidFill>
                <a:latin typeface="Times New Roman"/>
                <a:cs typeface="Times New Roman"/>
              </a:rPr>
              <a:t> </a:t>
            </a:r>
            <a:r>
              <a:rPr sz="1000" dirty="0">
                <a:solidFill>
                  <a:srgbClr val="231F20"/>
                </a:solidFill>
                <a:latin typeface="Times New Roman"/>
                <a:cs typeface="Times New Roman"/>
              </a:rPr>
              <a:t>per</a:t>
            </a:r>
            <a:r>
              <a:rPr sz="1000" spc="-70" dirty="0">
                <a:solidFill>
                  <a:srgbClr val="231F20"/>
                </a:solidFill>
                <a:latin typeface="Times New Roman"/>
                <a:cs typeface="Times New Roman"/>
              </a:rPr>
              <a:t> </a:t>
            </a:r>
            <a:r>
              <a:rPr sz="1000" dirty="0">
                <a:solidFill>
                  <a:srgbClr val="231F20"/>
                </a:solidFill>
                <a:latin typeface="Times New Roman"/>
                <a:cs typeface="Times New Roman"/>
              </a:rPr>
              <a:t>cent</a:t>
            </a:r>
            <a:r>
              <a:rPr sz="1000" spc="-70" dirty="0">
                <a:solidFill>
                  <a:srgbClr val="231F20"/>
                </a:solidFill>
                <a:latin typeface="Times New Roman"/>
                <a:cs typeface="Times New Roman"/>
              </a:rPr>
              <a:t> </a:t>
            </a:r>
            <a:r>
              <a:rPr sz="1000" dirty="0">
                <a:solidFill>
                  <a:srgbClr val="231F20"/>
                </a:solidFill>
                <a:latin typeface="Times New Roman"/>
                <a:cs typeface="Times New Roman"/>
              </a:rPr>
              <a:t>with</a:t>
            </a:r>
            <a:r>
              <a:rPr sz="1000" spc="-70" dirty="0">
                <a:solidFill>
                  <a:srgbClr val="231F20"/>
                </a:solidFill>
                <a:latin typeface="Times New Roman"/>
                <a:cs typeface="Times New Roman"/>
              </a:rPr>
              <a:t> </a:t>
            </a:r>
            <a:r>
              <a:rPr sz="1000" dirty="0">
                <a:solidFill>
                  <a:srgbClr val="231F20"/>
                </a:solidFill>
                <a:latin typeface="Times New Roman"/>
                <a:cs typeface="Times New Roman"/>
              </a:rPr>
              <a:t>moderate</a:t>
            </a:r>
            <a:r>
              <a:rPr sz="1000" spc="-7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70"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114" dirty="0">
                <a:solidFill>
                  <a:srgbClr val="231F20"/>
                </a:solidFill>
                <a:latin typeface="Times New Roman"/>
                <a:cs typeface="Times New Roman"/>
              </a:rPr>
              <a:t> </a:t>
            </a:r>
            <a:r>
              <a:rPr sz="1000" dirty="0">
                <a:solidFill>
                  <a:srgbClr val="231F20"/>
                </a:solidFill>
                <a:latin typeface="Times New Roman"/>
                <a:cs typeface="Times New Roman"/>
              </a:rPr>
              <a:t>It  is</a:t>
            </a:r>
            <a:r>
              <a:rPr sz="1000" spc="-55" dirty="0">
                <a:solidFill>
                  <a:srgbClr val="231F20"/>
                </a:solidFill>
                <a:latin typeface="Times New Roman"/>
                <a:cs typeface="Times New Roman"/>
              </a:rPr>
              <a:t> </a:t>
            </a:r>
            <a:r>
              <a:rPr sz="1000" dirty="0">
                <a:solidFill>
                  <a:srgbClr val="231F20"/>
                </a:solidFill>
                <a:latin typeface="Times New Roman"/>
                <a:cs typeface="Times New Roman"/>
              </a:rPr>
              <a:t>particularly</a:t>
            </a:r>
            <a:r>
              <a:rPr sz="1000" spc="-55" dirty="0">
                <a:solidFill>
                  <a:srgbClr val="231F20"/>
                </a:solidFill>
                <a:latin typeface="Times New Roman"/>
                <a:cs typeface="Times New Roman"/>
              </a:rPr>
              <a:t> </a:t>
            </a:r>
            <a:r>
              <a:rPr sz="1000" dirty="0">
                <a:solidFill>
                  <a:srgbClr val="231F20"/>
                </a:solidFill>
                <a:latin typeface="Times New Roman"/>
                <a:cs typeface="Times New Roman"/>
              </a:rPr>
              <a:t>useful</a:t>
            </a:r>
            <a:r>
              <a:rPr sz="1000" spc="-55" dirty="0">
                <a:solidFill>
                  <a:srgbClr val="231F20"/>
                </a:solidFill>
                <a:latin typeface="Times New Roman"/>
                <a:cs typeface="Times New Roman"/>
              </a:rPr>
              <a:t> </a:t>
            </a:r>
            <a:r>
              <a:rPr sz="1000" dirty="0">
                <a:solidFill>
                  <a:srgbClr val="231F20"/>
                </a:solidFill>
                <a:latin typeface="Times New Roman"/>
                <a:cs typeface="Times New Roman"/>
              </a:rPr>
              <a:t>where</a:t>
            </a:r>
            <a:r>
              <a:rPr sz="1000" spc="-5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period</a:t>
            </a:r>
            <a:r>
              <a:rPr sz="1000" spc="-55" dirty="0">
                <a:solidFill>
                  <a:srgbClr val="231F20"/>
                </a:solidFill>
                <a:latin typeface="Times New Roman"/>
                <a:cs typeface="Times New Roman"/>
              </a:rPr>
              <a:t> </a:t>
            </a:r>
            <a:r>
              <a:rPr sz="1000" dirty="0">
                <a:solidFill>
                  <a:srgbClr val="231F20"/>
                </a:solidFill>
                <a:latin typeface="Times New Roman"/>
                <a:cs typeface="Times New Roman"/>
              </a:rPr>
              <a:t>is</a:t>
            </a:r>
            <a:r>
              <a:rPr sz="1000" spc="-55" dirty="0">
                <a:solidFill>
                  <a:srgbClr val="231F20"/>
                </a:solidFill>
                <a:latin typeface="Times New Roman"/>
                <a:cs typeface="Times New Roman"/>
              </a:rPr>
              <a:t> </a:t>
            </a:r>
            <a:r>
              <a:rPr sz="1000" dirty="0">
                <a:solidFill>
                  <a:srgbClr val="231F20"/>
                </a:solidFill>
                <a:latin typeface="Times New Roman"/>
                <a:cs typeface="Times New Roman"/>
              </a:rPr>
              <a:t>of</a:t>
            </a:r>
            <a:r>
              <a:rPr sz="1000" spc="-55" dirty="0">
                <a:solidFill>
                  <a:srgbClr val="231F20"/>
                </a:solidFill>
                <a:latin typeface="Times New Roman"/>
                <a:cs typeface="Times New Roman"/>
              </a:rPr>
              <a:t> </a:t>
            </a:r>
            <a:r>
              <a:rPr sz="1000" dirty="0">
                <a:solidFill>
                  <a:srgbClr val="231F20"/>
                </a:solidFill>
                <a:latin typeface="Times New Roman"/>
                <a:cs typeface="Times New Roman"/>
              </a:rPr>
              <a:t>comparatively</a:t>
            </a:r>
            <a:r>
              <a:rPr sz="1000" spc="-55" dirty="0">
                <a:solidFill>
                  <a:srgbClr val="231F20"/>
                </a:solidFill>
                <a:latin typeface="Times New Roman"/>
                <a:cs typeface="Times New Roman"/>
              </a:rPr>
              <a:t> </a:t>
            </a:r>
            <a:r>
              <a:rPr sz="1000" dirty="0">
                <a:solidFill>
                  <a:srgbClr val="231F20"/>
                </a:solidFill>
                <a:latin typeface="Times New Roman"/>
                <a:cs typeface="Times New Roman"/>
              </a:rPr>
              <a:t>long</a:t>
            </a:r>
            <a:r>
              <a:rPr sz="1000" spc="-55" dirty="0">
                <a:solidFill>
                  <a:srgbClr val="231F20"/>
                </a:solidFill>
                <a:latin typeface="Times New Roman"/>
                <a:cs typeface="Times New Roman"/>
              </a:rPr>
              <a:t> </a:t>
            </a:r>
            <a:r>
              <a:rPr sz="1000" dirty="0">
                <a:solidFill>
                  <a:srgbClr val="231F20"/>
                </a:solidFill>
                <a:latin typeface="Times New Roman"/>
                <a:cs typeface="Times New Roman"/>
              </a:rPr>
              <a:t>duration,</a:t>
            </a:r>
            <a:r>
              <a:rPr sz="1000" spc="-55" dirty="0">
                <a:solidFill>
                  <a:srgbClr val="231F20"/>
                </a:solidFill>
                <a:latin typeface="Times New Roman"/>
                <a:cs typeface="Times New Roman"/>
              </a:rPr>
              <a:t> </a:t>
            </a:r>
            <a:r>
              <a:rPr sz="1000" dirty="0">
                <a:solidFill>
                  <a:srgbClr val="231F20"/>
                </a:solidFill>
                <a:latin typeface="Times New Roman"/>
                <a:cs typeface="Times New Roman"/>
              </a:rPr>
              <a:t>because</a:t>
            </a:r>
            <a:r>
              <a:rPr sz="1000" spc="-55" dirty="0">
                <a:solidFill>
                  <a:srgbClr val="231F20"/>
                </a:solidFill>
                <a:latin typeface="Times New Roman"/>
                <a:cs typeface="Times New Roman"/>
              </a:rPr>
              <a:t> </a:t>
            </a:r>
            <a:r>
              <a:rPr sz="1000" dirty="0">
                <a:solidFill>
                  <a:srgbClr val="231F20"/>
                </a:solidFill>
                <a:latin typeface="Times New Roman"/>
                <a:cs typeface="Times New Roman"/>
              </a:rPr>
              <a:t>of</a:t>
            </a:r>
            <a:r>
              <a:rPr sz="1000" spc="-55" dirty="0">
                <a:solidFill>
                  <a:srgbClr val="231F20"/>
                </a:solidFill>
                <a:latin typeface="Times New Roman"/>
                <a:cs typeface="Times New Roman"/>
              </a:rPr>
              <a:t> </a:t>
            </a:r>
            <a:r>
              <a:rPr sz="1000" dirty="0">
                <a:solidFill>
                  <a:srgbClr val="231F20"/>
                </a:solidFill>
                <a:latin typeface="Times New Roman"/>
                <a:cs typeface="Times New Roman"/>
              </a:rPr>
              <a:t>high</a:t>
            </a:r>
            <a:r>
              <a:rPr sz="1000" spc="-55" dirty="0">
                <a:solidFill>
                  <a:srgbClr val="231F20"/>
                </a:solidFill>
                <a:latin typeface="Times New Roman"/>
                <a:cs typeface="Times New Roman"/>
              </a:rPr>
              <a:t> </a:t>
            </a:r>
            <a:r>
              <a:rPr sz="1000" dirty="0">
                <a:solidFill>
                  <a:srgbClr val="231F20"/>
                </a:solidFill>
                <a:latin typeface="Times New Roman"/>
                <a:cs typeface="Times New Roman"/>
              </a:rPr>
              <a:t>inertia  loads. Applications of such motors include machine tools, commercial refrigerators, compressors,  pumps,</a:t>
            </a:r>
            <a:r>
              <a:rPr sz="1000" spc="-50" dirty="0">
                <a:solidFill>
                  <a:srgbClr val="231F20"/>
                </a:solidFill>
                <a:latin typeface="Times New Roman"/>
                <a:cs typeface="Times New Roman"/>
              </a:rPr>
              <a:t> </a:t>
            </a:r>
            <a:r>
              <a:rPr sz="1000" dirty="0">
                <a:solidFill>
                  <a:srgbClr val="231F20"/>
                </a:solidFill>
                <a:latin typeface="Times New Roman"/>
                <a:cs typeface="Times New Roman"/>
              </a:rPr>
              <a:t>hoists,</a:t>
            </a:r>
            <a:r>
              <a:rPr sz="1000" spc="-50" dirty="0">
                <a:solidFill>
                  <a:srgbClr val="231F20"/>
                </a:solidFill>
                <a:latin typeface="Times New Roman"/>
                <a:cs typeface="Times New Roman"/>
              </a:rPr>
              <a:t> </a:t>
            </a:r>
            <a:r>
              <a:rPr sz="1000" dirty="0">
                <a:solidFill>
                  <a:srgbClr val="231F20"/>
                </a:solidFill>
                <a:latin typeface="Times New Roman"/>
                <a:cs typeface="Times New Roman"/>
              </a:rPr>
              <a:t>floor-polishing</a:t>
            </a:r>
            <a:r>
              <a:rPr sz="1000" spc="-50" dirty="0">
                <a:solidFill>
                  <a:srgbClr val="231F20"/>
                </a:solidFill>
                <a:latin typeface="Times New Roman"/>
                <a:cs typeface="Times New Roman"/>
              </a:rPr>
              <a:t> </a:t>
            </a:r>
            <a:r>
              <a:rPr sz="1000" dirty="0">
                <a:solidFill>
                  <a:srgbClr val="231F20"/>
                </a:solidFill>
                <a:latin typeface="Times New Roman"/>
                <a:cs typeface="Times New Roman"/>
              </a:rPr>
              <a:t>and</a:t>
            </a:r>
            <a:r>
              <a:rPr sz="1000" spc="-50" dirty="0">
                <a:solidFill>
                  <a:srgbClr val="231F20"/>
                </a:solidFill>
                <a:latin typeface="Times New Roman"/>
                <a:cs typeface="Times New Roman"/>
              </a:rPr>
              <a:t> </a:t>
            </a:r>
            <a:r>
              <a:rPr sz="1000" dirty="0">
                <a:solidFill>
                  <a:srgbClr val="231F20"/>
                </a:solidFill>
                <a:latin typeface="Times New Roman"/>
                <a:cs typeface="Times New Roman"/>
              </a:rPr>
              <a:t>grinding</a:t>
            </a:r>
            <a:r>
              <a:rPr sz="1000" spc="-50" dirty="0">
                <a:solidFill>
                  <a:srgbClr val="231F20"/>
                </a:solidFill>
                <a:latin typeface="Times New Roman"/>
                <a:cs typeface="Times New Roman"/>
              </a:rPr>
              <a:t> </a:t>
            </a:r>
            <a:r>
              <a:rPr sz="1000" dirty="0">
                <a:solidFill>
                  <a:srgbClr val="231F20"/>
                </a:solidFill>
                <a:latin typeface="Times New Roman"/>
                <a:cs typeface="Times New Roman"/>
              </a:rPr>
              <a:t>devices</a:t>
            </a:r>
            <a:r>
              <a:rPr sz="1000" spc="-50" dirty="0">
                <a:solidFill>
                  <a:srgbClr val="231F20"/>
                </a:solidFill>
                <a:latin typeface="Times New Roman"/>
                <a:cs typeface="Times New Roman"/>
              </a:rPr>
              <a:t> </a:t>
            </a:r>
            <a:r>
              <a:rPr sz="1000" dirty="0">
                <a:solidFill>
                  <a:srgbClr val="231F20"/>
                </a:solidFill>
                <a:latin typeface="Times New Roman"/>
                <a:cs typeface="Times New Roman"/>
              </a:rPr>
              <a:t>etc.</a:t>
            </a:r>
            <a:endParaRPr sz="1000">
              <a:latin typeface="Times New Roman"/>
              <a:cs typeface="Times New Roman"/>
            </a:endParaRPr>
          </a:p>
          <a:p>
            <a:pPr>
              <a:lnSpc>
                <a:spcPct val="100000"/>
              </a:lnSpc>
              <a:spcBef>
                <a:spcPts val="15"/>
              </a:spcBef>
            </a:pPr>
            <a:endParaRPr sz="900">
              <a:latin typeface="Times New Roman"/>
              <a:cs typeface="Times New Roman"/>
            </a:endParaRPr>
          </a:p>
          <a:p>
            <a:pPr marL="12700" algn="just">
              <a:lnSpc>
                <a:spcPct val="100000"/>
              </a:lnSpc>
            </a:pPr>
            <a:r>
              <a:rPr sz="1100" b="1" spc="5" dirty="0">
                <a:solidFill>
                  <a:srgbClr val="ED1C24"/>
                </a:solidFill>
                <a:latin typeface="Arial"/>
                <a:cs typeface="Arial"/>
              </a:rPr>
              <a:t>36.15. </a:t>
            </a:r>
            <a:r>
              <a:rPr sz="1100" b="1" spc="-15" dirty="0">
                <a:solidFill>
                  <a:srgbClr val="ED1C24"/>
                </a:solidFill>
                <a:latin typeface="Arial"/>
                <a:cs typeface="Arial"/>
              </a:rPr>
              <a:t>Repulsion </a:t>
            </a:r>
            <a:r>
              <a:rPr sz="1100" b="1" spc="5" dirty="0">
                <a:solidFill>
                  <a:srgbClr val="ED1C24"/>
                </a:solidFill>
                <a:latin typeface="Arial"/>
                <a:cs typeface="Arial"/>
              </a:rPr>
              <a:t>Induction</a:t>
            </a:r>
            <a:r>
              <a:rPr sz="1100" b="1" spc="110" dirty="0">
                <a:solidFill>
                  <a:srgbClr val="ED1C24"/>
                </a:solidFill>
                <a:latin typeface="Arial"/>
                <a:cs typeface="Arial"/>
              </a:rPr>
              <a:t> </a:t>
            </a:r>
            <a:r>
              <a:rPr sz="1100" b="1" dirty="0">
                <a:solidFill>
                  <a:srgbClr val="ED1C24"/>
                </a:solidFill>
                <a:latin typeface="Arial"/>
                <a:cs typeface="Arial"/>
              </a:rPr>
              <a:t>Motor</a:t>
            </a:r>
            <a:endParaRPr sz="1100">
              <a:latin typeface="Arial"/>
              <a:cs typeface="Arial"/>
            </a:endParaRPr>
          </a:p>
          <a:p>
            <a:pPr marL="12700" marR="5080" indent="228600" algn="just">
              <a:lnSpc>
                <a:spcPct val="100000"/>
              </a:lnSpc>
              <a:spcBef>
                <a:spcPts val="505"/>
              </a:spcBef>
            </a:pPr>
            <a:r>
              <a:rPr sz="1000" dirty="0">
                <a:solidFill>
                  <a:srgbClr val="231F20"/>
                </a:solidFill>
                <a:latin typeface="Times New Roman"/>
                <a:cs typeface="Times New Roman"/>
              </a:rPr>
              <a:t>In</a:t>
            </a:r>
            <a:r>
              <a:rPr sz="1000" spc="-50" dirty="0">
                <a:solidFill>
                  <a:srgbClr val="231F20"/>
                </a:solidFill>
                <a:latin typeface="Times New Roman"/>
                <a:cs typeface="Times New Roman"/>
              </a:rPr>
              <a:t> </a:t>
            </a:r>
            <a:r>
              <a:rPr sz="1000" dirty="0">
                <a:solidFill>
                  <a:srgbClr val="231F20"/>
                </a:solidFill>
                <a:latin typeface="Times New Roman"/>
                <a:cs typeface="Times New Roman"/>
              </a:rPr>
              <a:t>the</a:t>
            </a:r>
            <a:r>
              <a:rPr sz="1000" spc="-50" dirty="0">
                <a:solidFill>
                  <a:srgbClr val="231F20"/>
                </a:solidFill>
                <a:latin typeface="Times New Roman"/>
                <a:cs typeface="Times New Roman"/>
              </a:rPr>
              <a:t> </a:t>
            </a:r>
            <a:r>
              <a:rPr sz="1000" dirty="0">
                <a:solidFill>
                  <a:srgbClr val="231F20"/>
                </a:solidFill>
                <a:latin typeface="Times New Roman"/>
                <a:cs typeface="Times New Roman"/>
              </a:rPr>
              <a:t>field</a:t>
            </a:r>
            <a:r>
              <a:rPr sz="1000" spc="-50" dirty="0">
                <a:solidFill>
                  <a:srgbClr val="231F20"/>
                </a:solidFill>
                <a:latin typeface="Times New Roman"/>
                <a:cs typeface="Times New Roman"/>
              </a:rPr>
              <a:t> </a:t>
            </a:r>
            <a:r>
              <a:rPr sz="1000" dirty="0">
                <a:solidFill>
                  <a:srgbClr val="231F20"/>
                </a:solidFill>
                <a:latin typeface="Times New Roman"/>
                <a:cs typeface="Times New Roman"/>
              </a:rPr>
              <a:t>of</a:t>
            </a:r>
            <a:r>
              <a:rPr sz="1000" spc="-50" dirty="0">
                <a:solidFill>
                  <a:srgbClr val="231F20"/>
                </a:solidFill>
                <a:latin typeface="Times New Roman"/>
                <a:cs typeface="Times New Roman"/>
              </a:rPr>
              <a:t> </a:t>
            </a:r>
            <a:r>
              <a:rPr sz="1000" dirty="0">
                <a:solidFill>
                  <a:srgbClr val="231F20"/>
                </a:solidFill>
                <a:latin typeface="Times New Roman"/>
                <a:cs typeface="Times New Roman"/>
              </a:rPr>
              <a:t>repulsion</a:t>
            </a:r>
            <a:r>
              <a:rPr sz="1000" spc="-50" dirty="0">
                <a:solidFill>
                  <a:srgbClr val="231F20"/>
                </a:solidFill>
                <a:latin typeface="Times New Roman"/>
                <a:cs typeface="Times New Roman"/>
              </a:rPr>
              <a:t> </a:t>
            </a:r>
            <a:r>
              <a:rPr sz="1000" spc="-5" dirty="0">
                <a:solidFill>
                  <a:srgbClr val="231F20"/>
                </a:solidFill>
                <a:latin typeface="Times New Roman"/>
                <a:cs typeface="Times New Roman"/>
              </a:rPr>
              <a:t>motor,</a:t>
            </a:r>
            <a:r>
              <a:rPr sz="1000" spc="-50" dirty="0">
                <a:solidFill>
                  <a:srgbClr val="231F20"/>
                </a:solidFill>
                <a:latin typeface="Times New Roman"/>
                <a:cs typeface="Times New Roman"/>
              </a:rPr>
              <a:t> </a:t>
            </a:r>
            <a:r>
              <a:rPr sz="1000" dirty="0">
                <a:solidFill>
                  <a:srgbClr val="231F20"/>
                </a:solidFill>
                <a:latin typeface="Times New Roman"/>
                <a:cs typeface="Times New Roman"/>
              </a:rPr>
              <a:t>this</a:t>
            </a:r>
            <a:r>
              <a:rPr sz="1000" spc="-50" dirty="0">
                <a:solidFill>
                  <a:srgbClr val="231F20"/>
                </a:solidFill>
                <a:latin typeface="Times New Roman"/>
                <a:cs typeface="Times New Roman"/>
              </a:rPr>
              <a:t> </a:t>
            </a:r>
            <a:r>
              <a:rPr sz="1000" dirty="0">
                <a:solidFill>
                  <a:srgbClr val="231F20"/>
                </a:solidFill>
                <a:latin typeface="Times New Roman"/>
                <a:cs typeface="Times New Roman"/>
              </a:rPr>
              <a:t>type</a:t>
            </a:r>
            <a:r>
              <a:rPr sz="1000" spc="-50" dirty="0">
                <a:solidFill>
                  <a:srgbClr val="231F20"/>
                </a:solidFill>
                <a:latin typeface="Times New Roman"/>
                <a:cs typeface="Times New Roman"/>
              </a:rPr>
              <a:t> </a:t>
            </a:r>
            <a:r>
              <a:rPr sz="1000" dirty="0">
                <a:solidFill>
                  <a:srgbClr val="231F20"/>
                </a:solidFill>
                <a:latin typeface="Times New Roman"/>
                <a:cs typeface="Times New Roman"/>
              </a:rPr>
              <a:t>is</a:t>
            </a:r>
            <a:r>
              <a:rPr sz="1000" spc="-50" dirty="0">
                <a:solidFill>
                  <a:srgbClr val="231F20"/>
                </a:solidFill>
                <a:latin typeface="Times New Roman"/>
                <a:cs typeface="Times New Roman"/>
              </a:rPr>
              <a:t> </a:t>
            </a:r>
            <a:r>
              <a:rPr sz="1000" dirty="0">
                <a:solidFill>
                  <a:srgbClr val="231F20"/>
                </a:solidFill>
                <a:latin typeface="Times New Roman"/>
                <a:cs typeface="Times New Roman"/>
              </a:rPr>
              <a:t>becoming</a:t>
            </a:r>
            <a:r>
              <a:rPr sz="1000" spc="-50" dirty="0">
                <a:solidFill>
                  <a:srgbClr val="231F20"/>
                </a:solidFill>
                <a:latin typeface="Times New Roman"/>
                <a:cs typeface="Times New Roman"/>
              </a:rPr>
              <a:t> </a:t>
            </a:r>
            <a:r>
              <a:rPr sz="1000" dirty="0">
                <a:solidFill>
                  <a:srgbClr val="231F20"/>
                </a:solidFill>
                <a:latin typeface="Times New Roman"/>
                <a:cs typeface="Times New Roman"/>
              </a:rPr>
              <a:t>very</a:t>
            </a:r>
            <a:r>
              <a:rPr sz="1000" spc="-50" dirty="0">
                <a:solidFill>
                  <a:srgbClr val="231F20"/>
                </a:solidFill>
                <a:latin typeface="Times New Roman"/>
                <a:cs typeface="Times New Roman"/>
              </a:rPr>
              <a:t> </a:t>
            </a:r>
            <a:r>
              <a:rPr sz="1000" spc="-10" dirty="0">
                <a:solidFill>
                  <a:srgbClr val="231F20"/>
                </a:solidFill>
                <a:latin typeface="Times New Roman"/>
                <a:cs typeface="Times New Roman"/>
              </a:rPr>
              <a:t>popular,</a:t>
            </a:r>
            <a:r>
              <a:rPr sz="1000" spc="-50" dirty="0">
                <a:solidFill>
                  <a:srgbClr val="231F20"/>
                </a:solidFill>
                <a:latin typeface="Times New Roman"/>
                <a:cs typeface="Times New Roman"/>
              </a:rPr>
              <a:t> </a:t>
            </a:r>
            <a:r>
              <a:rPr sz="1000" dirty="0">
                <a:solidFill>
                  <a:srgbClr val="231F20"/>
                </a:solidFill>
                <a:latin typeface="Times New Roman"/>
                <a:cs typeface="Times New Roman"/>
              </a:rPr>
              <a:t>because</a:t>
            </a:r>
            <a:r>
              <a:rPr sz="1000" spc="-50" dirty="0">
                <a:solidFill>
                  <a:srgbClr val="231F20"/>
                </a:solidFill>
                <a:latin typeface="Times New Roman"/>
                <a:cs typeface="Times New Roman"/>
              </a:rPr>
              <a:t> </a:t>
            </a:r>
            <a:r>
              <a:rPr sz="1000" dirty="0">
                <a:solidFill>
                  <a:srgbClr val="231F20"/>
                </a:solidFill>
                <a:latin typeface="Times New Roman"/>
                <a:cs typeface="Times New Roman"/>
              </a:rPr>
              <a:t>of</a:t>
            </a:r>
            <a:r>
              <a:rPr sz="1000" spc="-50" dirty="0">
                <a:solidFill>
                  <a:srgbClr val="231F20"/>
                </a:solidFill>
                <a:latin typeface="Times New Roman"/>
                <a:cs typeface="Times New Roman"/>
              </a:rPr>
              <a:t> </a:t>
            </a:r>
            <a:r>
              <a:rPr sz="1000" dirty="0">
                <a:solidFill>
                  <a:srgbClr val="231F20"/>
                </a:solidFill>
                <a:latin typeface="Times New Roman"/>
                <a:cs typeface="Times New Roman"/>
              </a:rPr>
              <a:t>its</a:t>
            </a:r>
            <a:r>
              <a:rPr sz="1000" spc="-50" dirty="0">
                <a:solidFill>
                  <a:srgbClr val="231F20"/>
                </a:solidFill>
                <a:latin typeface="Times New Roman"/>
                <a:cs typeface="Times New Roman"/>
              </a:rPr>
              <a:t> </a:t>
            </a:r>
            <a:r>
              <a:rPr sz="1000" dirty="0">
                <a:solidFill>
                  <a:srgbClr val="231F20"/>
                </a:solidFill>
                <a:latin typeface="Times New Roman"/>
                <a:cs typeface="Times New Roman"/>
              </a:rPr>
              <a:t>good</a:t>
            </a:r>
            <a:r>
              <a:rPr sz="1000" spc="-50" dirty="0">
                <a:solidFill>
                  <a:srgbClr val="231F20"/>
                </a:solidFill>
                <a:latin typeface="Times New Roman"/>
                <a:cs typeface="Times New Roman"/>
              </a:rPr>
              <a:t> </a:t>
            </a:r>
            <a:r>
              <a:rPr sz="1000" dirty="0">
                <a:solidFill>
                  <a:srgbClr val="231F20"/>
                </a:solidFill>
                <a:latin typeface="Times New Roman"/>
                <a:cs typeface="Times New Roman"/>
              </a:rPr>
              <a:t>all-round  </a:t>
            </a:r>
            <a:r>
              <a:rPr sz="1000" spc="-5" dirty="0">
                <a:solidFill>
                  <a:srgbClr val="231F20"/>
                </a:solidFill>
                <a:latin typeface="Times New Roman"/>
                <a:cs typeface="Times New Roman"/>
              </a:rPr>
              <a:t>characteristics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which</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are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comparable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those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compound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d.c.</a:t>
            </a:r>
            <a:r>
              <a:rPr sz="1000" spc="-70" dirty="0">
                <a:solidFill>
                  <a:srgbClr val="231F20"/>
                </a:solidFill>
                <a:latin typeface="Times New Roman"/>
                <a:cs typeface="Times New Roman"/>
              </a:rPr>
              <a:t> </a:t>
            </a:r>
            <a:r>
              <a:rPr sz="1000" spc="-15" dirty="0">
                <a:solidFill>
                  <a:srgbClr val="231F20"/>
                </a:solidFill>
                <a:latin typeface="Times New Roman"/>
                <a:cs typeface="Times New Roman"/>
              </a:rPr>
              <a:t>motor.</a:t>
            </a:r>
            <a:r>
              <a:rPr sz="1000" spc="114" dirty="0">
                <a:solidFill>
                  <a:srgbClr val="231F20"/>
                </a:solidFill>
                <a:latin typeface="Times New Roman"/>
                <a:cs typeface="Times New Roman"/>
              </a:rPr>
              <a:t> </a:t>
            </a:r>
            <a:r>
              <a:rPr sz="1000" spc="-5" dirty="0">
                <a:solidFill>
                  <a:srgbClr val="231F20"/>
                </a:solidFill>
                <a:latin typeface="Times New Roman"/>
                <a:cs typeface="Times New Roman"/>
              </a:rPr>
              <a:t>It</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particularly</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suitable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for  </a:t>
            </a:r>
            <a:r>
              <a:rPr sz="1000" dirty="0">
                <a:solidFill>
                  <a:srgbClr val="231F20"/>
                </a:solidFill>
                <a:latin typeface="Times New Roman"/>
                <a:cs typeface="Times New Roman"/>
              </a:rPr>
              <a:t>those</a:t>
            </a:r>
            <a:r>
              <a:rPr sz="1000" spc="-25" dirty="0">
                <a:solidFill>
                  <a:srgbClr val="231F20"/>
                </a:solidFill>
                <a:latin typeface="Times New Roman"/>
                <a:cs typeface="Times New Roman"/>
              </a:rPr>
              <a:t> </a:t>
            </a:r>
            <a:r>
              <a:rPr sz="1000" dirty="0">
                <a:solidFill>
                  <a:srgbClr val="231F20"/>
                </a:solidFill>
                <a:latin typeface="Times New Roman"/>
                <a:cs typeface="Times New Roman"/>
              </a:rPr>
              <a:t>applications</a:t>
            </a:r>
            <a:r>
              <a:rPr sz="1000" spc="-25" dirty="0">
                <a:solidFill>
                  <a:srgbClr val="231F20"/>
                </a:solidFill>
                <a:latin typeface="Times New Roman"/>
                <a:cs typeface="Times New Roman"/>
              </a:rPr>
              <a:t> </a:t>
            </a:r>
            <a:r>
              <a:rPr sz="1000" dirty="0">
                <a:solidFill>
                  <a:srgbClr val="231F20"/>
                </a:solidFill>
                <a:latin typeface="Times New Roman"/>
                <a:cs typeface="Times New Roman"/>
              </a:rPr>
              <a:t>where</a:t>
            </a:r>
            <a:r>
              <a:rPr sz="1000" spc="-25" dirty="0">
                <a:solidFill>
                  <a:srgbClr val="231F20"/>
                </a:solidFill>
                <a:latin typeface="Times New Roman"/>
                <a:cs typeface="Times New Roman"/>
              </a:rPr>
              <a:t> </a:t>
            </a:r>
            <a:r>
              <a:rPr sz="1000" dirty="0">
                <a:solidFill>
                  <a:srgbClr val="231F20"/>
                </a:solidFill>
                <a:latin typeface="Times New Roman"/>
                <a:cs typeface="Times New Roman"/>
              </a:rPr>
              <a:t>the</a:t>
            </a:r>
            <a:r>
              <a:rPr sz="1000" spc="-25" dirty="0">
                <a:solidFill>
                  <a:srgbClr val="231F20"/>
                </a:solidFill>
                <a:latin typeface="Times New Roman"/>
                <a:cs typeface="Times New Roman"/>
              </a:rPr>
              <a:t> </a:t>
            </a:r>
            <a:r>
              <a:rPr sz="1000" dirty="0">
                <a:solidFill>
                  <a:srgbClr val="231F20"/>
                </a:solidFill>
                <a:latin typeface="Times New Roman"/>
                <a:cs typeface="Times New Roman"/>
              </a:rPr>
              <a:t>load</a:t>
            </a:r>
            <a:r>
              <a:rPr sz="1000" spc="-25" dirty="0">
                <a:solidFill>
                  <a:srgbClr val="231F20"/>
                </a:solidFill>
                <a:latin typeface="Times New Roman"/>
                <a:cs typeface="Times New Roman"/>
              </a:rPr>
              <a:t> </a:t>
            </a:r>
            <a:r>
              <a:rPr sz="1000" dirty="0">
                <a:solidFill>
                  <a:srgbClr val="231F20"/>
                </a:solidFill>
                <a:latin typeface="Times New Roman"/>
                <a:cs typeface="Times New Roman"/>
              </a:rPr>
              <a:t>can</a:t>
            </a:r>
            <a:r>
              <a:rPr sz="1000" spc="-25" dirty="0">
                <a:solidFill>
                  <a:srgbClr val="231F20"/>
                </a:solidFill>
                <a:latin typeface="Times New Roman"/>
                <a:cs typeface="Times New Roman"/>
              </a:rPr>
              <a:t> </a:t>
            </a:r>
            <a:r>
              <a:rPr sz="1000" dirty="0">
                <a:solidFill>
                  <a:srgbClr val="231F20"/>
                </a:solidFill>
                <a:latin typeface="Times New Roman"/>
                <a:cs typeface="Times New Roman"/>
              </a:rPr>
              <a:t>be</a:t>
            </a:r>
            <a:r>
              <a:rPr sz="1000" spc="-25" dirty="0">
                <a:solidFill>
                  <a:srgbClr val="231F20"/>
                </a:solidFill>
                <a:latin typeface="Times New Roman"/>
                <a:cs typeface="Times New Roman"/>
              </a:rPr>
              <a:t> </a:t>
            </a:r>
            <a:r>
              <a:rPr sz="1000" dirty="0">
                <a:solidFill>
                  <a:srgbClr val="231F20"/>
                </a:solidFill>
                <a:latin typeface="Times New Roman"/>
                <a:cs typeface="Times New Roman"/>
              </a:rPr>
              <a:t>removed</a:t>
            </a:r>
            <a:r>
              <a:rPr sz="1000" spc="-25" dirty="0">
                <a:solidFill>
                  <a:srgbClr val="231F20"/>
                </a:solidFill>
                <a:latin typeface="Times New Roman"/>
                <a:cs typeface="Times New Roman"/>
              </a:rPr>
              <a:t> </a:t>
            </a:r>
            <a:r>
              <a:rPr sz="1000" dirty="0">
                <a:solidFill>
                  <a:srgbClr val="231F20"/>
                </a:solidFill>
                <a:latin typeface="Times New Roman"/>
                <a:cs typeface="Times New Roman"/>
              </a:rPr>
              <a:t>entirely</a:t>
            </a:r>
            <a:r>
              <a:rPr sz="1000" spc="-25" dirty="0">
                <a:solidFill>
                  <a:srgbClr val="231F20"/>
                </a:solidFill>
                <a:latin typeface="Times New Roman"/>
                <a:cs typeface="Times New Roman"/>
              </a:rPr>
              <a:t> </a:t>
            </a:r>
            <a:r>
              <a:rPr sz="1000" dirty="0">
                <a:solidFill>
                  <a:srgbClr val="231F20"/>
                </a:solidFill>
                <a:latin typeface="Times New Roman"/>
                <a:cs typeface="Times New Roman"/>
              </a:rPr>
              <a:t>by</a:t>
            </a:r>
            <a:r>
              <a:rPr sz="1000" spc="-25" dirty="0">
                <a:solidFill>
                  <a:srgbClr val="231F20"/>
                </a:solidFill>
                <a:latin typeface="Times New Roman"/>
                <a:cs typeface="Times New Roman"/>
              </a:rPr>
              <a:t> </a:t>
            </a:r>
            <a:r>
              <a:rPr sz="1000" dirty="0">
                <a:solidFill>
                  <a:srgbClr val="231F20"/>
                </a:solidFill>
                <a:latin typeface="Times New Roman"/>
                <a:cs typeface="Times New Roman"/>
              </a:rPr>
              <a:t>de-clutching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or</a:t>
            </a:r>
            <a:r>
              <a:rPr sz="1000" spc="-25" dirty="0">
                <a:solidFill>
                  <a:srgbClr val="231F20"/>
                </a:solidFill>
                <a:latin typeface="Times New Roman"/>
                <a:cs typeface="Times New Roman"/>
              </a:rPr>
              <a:t> </a:t>
            </a:r>
            <a:r>
              <a:rPr sz="1000" dirty="0">
                <a:solidFill>
                  <a:srgbClr val="231F20"/>
                </a:solidFill>
                <a:latin typeface="Times New Roman"/>
                <a:cs typeface="Times New Roman"/>
              </a:rPr>
              <a:t>by</a:t>
            </a:r>
            <a:r>
              <a:rPr sz="1000" spc="-25" dirty="0">
                <a:solidFill>
                  <a:srgbClr val="231F20"/>
                </a:solidFill>
                <a:latin typeface="Times New Roman"/>
                <a:cs typeface="Times New Roman"/>
              </a:rPr>
              <a:t> </a:t>
            </a:r>
            <a:r>
              <a:rPr sz="1000" dirty="0">
                <a:solidFill>
                  <a:srgbClr val="231F20"/>
                </a:solidFill>
                <a:latin typeface="Times New Roman"/>
                <a:cs typeface="Times New Roman"/>
              </a:rPr>
              <a:t>a</a:t>
            </a:r>
            <a:r>
              <a:rPr sz="1000" spc="-25" dirty="0">
                <a:solidFill>
                  <a:srgbClr val="231F20"/>
                </a:solidFill>
                <a:latin typeface="Times New Roman"/>
                <a:cs typeface="Times New Roman"/>
              </a:rPr>
              <a:t> </a:t>
            </a:r>
            <a:r>
              <a:rPr sz="1000" dirty="0">
                <a:solidFill>
                  <a:srgbClr val="231F20"/>
                </a:solidFill>
                <a:latin typeface="Times New Roman"/>
                <a:cs typeface="Times New Roman"/>
              </a:rPr>
              <a:t>loose</a:t>
            </a:r>
            <a:r>
              <a:rPr sz="1000" spc="-25" dirty="0">
                <a:solidFill>
                  <a:srgbClr val="231F20"/>
                </a:solidFill>
                <a:latin typeface="Times New Roman"/>
                <a:cs typeface="Times New Roman"/>
              </a:rPr>
              <a:t> </a:t>
            </a:r>
            <a:r>
              <a:rPr sz="1000" spc="-15" dirty="0">
                <a:solidFill>
                  <a:srgbClr val="231F20"/>
                </a:solidFill>
                <a:latin typeface="Times New Roman"/>
                <a:cs typeface="Times New Roman"/>
              </a:rPr>
              <a:t>pulley.</a:t>
            </a:r>
            <a:endParaRPr sz="1000">
              <a:latin typeface="Times New Roman"/>
              <a:cs typeface="Times New Roman"/>
            </a:endParaRPr>
          </a:p>
          <a:p>
            <a:pPr marL="12700" marR="5715" indent="228600" algn="just">
              <a:lnSpc>
                <a:spcPct val="100000"/>
              </a:lnSpc>
              <a:spcBef>
                <a:spcPts val="215"/>
              </a:spcBef>
            </a:pPr>
            <a:r>
              <a:rPr sz="1000" dirty="0">
                <a:solidFill>
                  <a:srgbClr val="231F20"/>
                </a:solidFill>
                <a:latin typeface="Times New Roman"/>
                <a:cs typeface="Times New Roman"/>
              </a:rPr>
              <a:t>This</a:t>
            </a:r>
            <a:r>
              <a:rPr sz="1000" spc="-60"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60" dirty="0">
                <a:solidFill>
                  <a:srgbClr val="231F20"/>
                </a:solidFill>
                <a:latin typeface="Times New Roman"/>
                <a:cs typeface="Times New Roman"/>
              </a:rPr>
              <a:t> </a:t>
            </a:r>
            <a:r>
              <a:rPr sz="1000" dirty="0">
                <a:solidFill>
                  <a:srgbClr val="231F20"/>
                </a:solidFill>
                <a:latin typeface="Times New Roman"/>
                <a:cs typeface="Times New Roman"/>
              </a:rPr>
              <a:t>is</a:t>
            </a:r>
            <a:r>
              <a:rPr sz="1000" spc="-60" dirty="0">
                <a:solidFill>
                  <a:srgbClr val="231F20"/>
                </a:solidFill>
                <a:latin typeface="Times New Roman"/>
                <a:cs typeface="Times New Roman"/>
              </a:rPr>
              <a:t> </a:t>
            </a:r>
            <a:r>
              <a:rPr sz="1000" dirty="0">
                <a:solidFill>
                  <a:srgbClr val="231F20"/>
                </a:solidFill>
                <a:latin typeface="Times New Roman"/>
                <a:cs typeface="Times New Roman"/>
              </a:rPr>
              <a:t>a</a:t>
            </a:r>
            <a:r>
              <a:rPr sz="1000" spc="-60" dirty="0">
                <a:solidFill>
                  <a:srgbClr val="231F20"/>
                </a:solidFill>
                <a:latin typeface="Times New Roman"/>
                <a:cs typeface="Times New Roman"/>
              </a:rPr>
              <a:t> </a:t>
            </a:r>
            <a:r>
              <a:rPr sz="1000" dirty="0">
                <a:solidFill>
                  <a:srgbClr val="231F20"/>
                </a:solidFill>
                <a:latin typeface="Times New Roman"/>
                <a:cs typeface="Times New Roman"/>
              </a:rPr>
              <a:t>combination</a:t>
            </a:r>
            <a:r>
              <a:rPr sz="1000" spc="-60" dirty="0">
                <a:solidFill>
                  <a:srgbClr val="231F20"/>
                </a:solidFill>
                <a:latin typeface="Times New Roman"/>
                <a:cs typeface="Times New Roman"/>
              </a:rPr>
              <a:t> </a:t>
            </a:r>
            <a:r>
              <a:rPr sz="1000" dirty="0">
                <a:solidFill>
                  <a:srgbClr val="231F20"/>
                </a:solidFill>
                <a:latin typeface="Times New Roman"/>
                <a:cs typeface="Times New Roman"/>
              </a:rPr>
              <a:t>of</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repulsion</a:t>
            </a:r>
            <a:r>
              <a:rPr sz="1000" spc="-60" dirty="0">
                <a:solidFill>
                  <a:srgbClr val="231F20"/>
                </a:solidFill>
                <a:latin typeface="Times New Roman"/>
                <a:cs typeface="Times New Roman"/>
              </a:rPr>
              <a:t> </a:t>
            </a:r>
            <a:r>
              <a:rPr sz="1000" dirty="0">
                <a:solidFill>
                  <a:srgbClr val="231F20"/>
                </a:solidFill>
                <a:latin typeface="Times New Roman"/>
                <a:cs typeface="Times New Roman"/>
              </a:rPr>
              <a:t>and</a:t>
            </a:r>
            <a:r>
              <a:rPr sz="1000" spc="-60" dirty="0">
                <a:solidFill>
                  <a:srgbClr val="231F20"/>
                </a:solidFill>
                <a:latin typeface="Times New Roman"/>
                <a:cs typeface="Times New Roman"/>
              </a:rPr>
              <a:t> </a:t>
            </a:r>
            <a:r>
              <a:rPr sz="1000" dirty="0">
                <a:solidFill>
                  <a:srgbClr val="231F20"/>
                </a:solidFill>
                <a:latin typeface="Times New Roman"/>
                <a:cs typeface="Times New Roman"/>
              </a:rPr>
              <a:t>induction</a:t>
            </a:r>
            <a:r>
              <a:rPr sz="1000" spc="-60" dirty="0">
                <a:solidFill>
                  <a:srgbClr val="231F20"/>
                </a:solidFill>
                <a:latin typeface="Times New Roman"/>
                <a:cs typeface="Times New Roman"/>
              </a:rPr>
              <a:t> </a:t>
            </a:r>
            <a:r>
              <a:rPr sz="1000" dirty="0">
                <a:solidFill>
                  <a:srgbClr val="231F20"/>
                </a:solidFill>
                <a:latin typeface="Times New Roman"/>
                <a:cs typeface="Times New Roman"/>
              </a:rPr>
              <a:t>types</a:t>
            </a:r>
            <a:r>
              <a:rPr sz="1000" spc="-60" dirty="0">
                <a:solidFill>
                  <a:srgbClr val="231F20"/>
                </a:solidFill>
                <a:latin typeface="Times New Roman"/>
                <a:cs typeface="Times New Roman"/>
              </a:rPr>
              <a:t> </a:t>
            </a:r>
            <a:r>
              <a:rPr sz="1000" dirty="0">
                <a:solidFill>
                  <a:srgbClr val="231F20"/>
                </a:solidFill>
                <a:latin typeface="Times New Roman"/>
                <a:cs typeface="Times New Roman"/>
              </a:rPr>
              <a:t>and</a:t>
            </a:r>
            <a:r>
              <a:rPr sz="1000" spc="-60" dirty="0">
                <a:solidFill>
                  <a:srgbClr val="231F20"/>
                </a:solidFill>
                <a:latin typeface="Times New Roman"/>
                <a:cs typeface="Times New Roman"/>
              </a:rPr>
              <a:t> </a:t>
            </a:r>
            <a:r>
              <a:rPr sz="1000" dirty="0">
                <a:solidFill>
                  <a:srgbClr val="231F20"/>
                </a:solidFill>
                <a:latin typeface="Times New Roman"/>
                <a:cs typeface="Times New Roman"/>
              </a:rPr>
              <a:t>is</a:t>
            </a:r>
            <a:r>
              <a:rPr sz="1000" spc="-60" dirty="0">
                <a:solidFill>
                  <a:srgbClr val="231F20"/>
                </a:solidFill>
                <a:latin typeface="Times New Roman"/>
                <a:cs typeface="Times New Roman"/>
              </a:rPr>
              <a:t> </a:t>
            </a:r>
            <a:r>
              <a:rPr sz="1000" dirty="0">
                <a:solidFill>
                  <a:srgbClr val="231F20"/>
                </a:solidFill>
                <a:latin typeface="Times New Roman"/>
                <a:cs typeface="Times New Roman"/>
              </a:rPr>
              <a:t>sometimes</a:t>
            </a:r>
            <a:r>
              <a:rPr sz="1000" spc="-60" dirty="0">
                <a:solidFill>
                  <a:srgbClr val="231F20"/>
                </a:solidFill>
                <a:latin typeface="Times New Roman"/>
                <a:cs typeface="Times New Roman"/>
              </a:rPr>
              <a:t> </a:t>
            </a:r>
            <a:r>
              <a:rPr sz="1000" dirty="0">
                <a:solidFill>
                  <a:srgbClr val="231F20"/>
                </a:solidFill>
                <a:latin typeface="Times New Roman"/>
                <a:cs typeface="Times New Roman"/>
              </a:rPr>
              <a:t>referred</a:t>
            </a:r>
            <a:r>
              <a:rPr sz="1000" spc="-60" dirty="0">
                <a:solidFill>
                  <a:srgbClr val="231F20"/>
                </a:solidFill>
                <a:latin typeface="Times New Roman"/>
                <a:cs typeface="Times New Roman"/>
              </a:rPr>
              <a:t> </a:t>
            </a:r>
            <a:r>
              <a:rPr sz="1000" dirty="0">
                <a:solidFill>
                  <a:srgbClr val="231F20"/>
                </a:solidFill>
                <a:latin typeface="Times New Roman"/>
                <a:cs typeface="Times New Roman"/>
              </a:rPr>
              <a:t>to</a:t>
            </a:r>
            <a:r>
              <a:rPr sz="1000" spc="-60" dirty="0">
                <a:solidFill>
                  <a:srgbClr val="231F20"/>
                </a:solidFill>
                <a:latin typeface="Times New Roman"/>
                <a:cs typeface="Times New Roman"/>
              </a:rPr>
              <a:t> </a:t>
            </a:r>
            <a:r>
              <a:rPr sz="1000" dirty="0">
                <a:solidFill>
                  <a:srgbClr val="231F20"/>
                </a:solidFill>
                <a:latin typeface="Times New Roman"/>
                <a:cs typeface="Times New Roman"/>
              </a:rPr>
              <a:t>as  </a:t>
            </a:r>
            <a:r>
              <a:rPr sz="1000" b="1" i="1" spc="-15" dirty="0">
                <a:solidFill>
                  <a:srgbClr val="EC008C"/>
                </a:solidFill>
                <a:latin typeface="Times New Roman"/>
                <a:cs typeface="Times New Roman"/>
              </a:rPr>
              <a:t>squirrel-cage</a:t>
            </a:r>
            <a:r>
              <a:rPr sz="1000" b="1" i="1" spc="-80" dirty="0">
                <a:solidFill>
                  <a:srgbClr val="EC008C"/>
                </a:solidFill>
                <a:latin typeface="Times New Roman"/>
                <a:cs typeface="Times New Roman"/>
              </a:rPr>
              <a:t> </a:t>
            </a:r>
            <a:r>
              <a:rPr sz="1000" b="1" i="1" spc="-15" dirty="0">
                <a:solidFill>
                  <a:srgbClr val="EC008C"/>
                </a:solidFill>
                <a:latin typeface="Times New Roman"/>
                <a:cs typeface="Times New Roman"/>
              </a:rPr>
              <a:t>repulsion</a:t>
            </a:r>
            <a:r>
              <a:rPr sz="1000" b="1" i="1" spc="-80" dirty="0">
                <a:solidFill>
                  <a:srgbClr val="EC008C"/>
                </a:solidFill>
                <a:latin typeface="Times New Roman"/>
                <a:cs typeface="Times New Roman"/>
              </a:rPr>
              <a:t> </a:t>
            </a:r>
            <a:r>
              <a:rPr sz="1000" b="1" i="1" spc="-15" dirty="0">
                <a:solidFill>
                  <a:srgbClr val="EC008C"/>
                </a:solidFill>
                <a:latin typeface="Times New Roman"/>
                <a:cs typeface="Times New Roman"/>
              </a:rPr>
              <a:t>motor</a:t>
            </a:r>
            <a:r>
              <a:rPr sz="1000" spc="-15" dirty="0">
                <a:solidFill>
                  <a:srgbClr val="231F20"/>
                </a:solidFill>
                <a:latin typeface="Times New Roman"/>
                <a:cs typeface="Times New Roman"/>
              </a:rPr>
              <a:t>.</a:t>
            </a:r>
            <a:r>
              <a:rPr sz="1000" spc="150" dirty="0">
                <a:solidFill>
                  <a:srgbClr val="231F20"/>
                </a:solidFill>
                <a:latin typeface="Times New Roman"/>
                <a:cs typeface="Times New Roman"/>
              </a:rPr>
              <a:t> </a:t>
            </a:r>
            <a:r>
              <a:rPr sz="1000" dirty="0">
                <a:solidFill>
                  <a:srgbClr val="231F20"/>
                </a:solidFill>
                <a:latin typeface="Times New Roman"/>
                <a:cs typeface="Times New Roman"/>
              </a:rPr>
              <a:t>It</a:t>
            </a:r>
            <a:r>
              <a:rPr sz="1000" spc="-50" dirty="0">
                <a:solidFill>
                  <a:srgbClr val="231F20"/>
                </a:solidFill>
                <a:latin typeface="Times New Roman"/>
                <a:cs typeface="Times New Roman"/>
              </a:rPr>
              <a:t> </a:t>
            </a:r>
            <a:r>
              <a:rPr sz="1000" dirty="0">
                <a:solidFill>
                  <a:srgbClr val="231F20"/>
                </a:solidFill>
                <a:latin typeface="Times New Roman"/>
                <a:cs typeface="Times New Roman"/>
              </a:rPr>
              <a:t>possesses</a:t>
            </a:r>
            <a:r>
              <a:rPr sz="1000" spc="-50" dirty="0">
                <a:solidFill>
                  <a:srgbClr val="231F20"/>
                </a:solidFill>
                <a:latin typeface="Times New Roman"/>
                <a:cs typeface="Times New Roman"/>
              </a:rPr>
              <a:t> </a:t>
            </a:r>
            <a:r>
              <a:rPr sz="1000" dirty="0">
                <a:solidFill>
                  <a:srgbClr val="231F20"/>
                </a:solidFill>
                <a:latin typeface="Times New Roman"/>
                <a:cs typeface="Times New Roman"/>
              </a:rPr>
              <a:t>the</a:t>
            </a:r>
            <a:r>
              <a:rPr sz="1000" spc="-50" dirty="0">
                <a:solidFill>
                  <a:srgbClr val="231F20"/>
                </a:solidFill>
                <a:latin typeface="Times New Roman"/>
                <a:cs typeface="Times New Roman"/>
              </a:rPr>
              <a:t> </a:t>
            </a:r>
            <a:r>
              <a:rPr sz="1000" dirty="0">
                <a:solidFill>
                  <a:srgbClr val="231F20"/>
                </a:solidFill>
                <a:latin typeface="Times New Roman"/>
                <a:cs typeface="Times New Roman"/>
              </a:rPr>
              <a:t>desirable</a:t>
            </a:r>
            <a:r>
              <a:rPr sz="1000" spc="-50" dirty="0">
                <a:solidFill>
                  <a:srgbClr val="231F20"/>
                </a:solidFill>
                <a:latin typeface="Times New Roman"/>
                <a:cs typeface="Times New Roman"/>
              </a:rPr>
              <a:t> </a:t>
            </a:r>
            <a:r>
              <a:rPr sz="1000" dirty="0">
                <a:solidFill>
                  <a:srgbClr val="231F20"/>
                </a:solidFill>
                <a:latin typeface="Times New Roman"/>
                <a:cs typeface="Times New Roman"/>
              </a:rPr>
              <a:t>characteristics</a:t>
            </a:r>
            <a:r>
              <a:rPr sz="1000" spc="-50" dirty="0">
                <a:solidFill>
                  <a:srgbClr val="231F20"/>
                </a:solidFill>
                <a:latin typeface="Times New Roman"/>
                <a:cs typeface="Times New Roman"/>
              </a:rPr>
              <a:t> </a:t>
            </a:r>
            <a:r>
              <a:rPr sz="1000" dirty="0">
                <a:solidFill>
                  <a:srgbClr val="231F20"/>
                </a:solidFill>
                <a:latin typeface="Times New Roman"/>
                <a:cs typeface="Times New Roman"/>
              </a:rPr>
              <a:t>of</a:t>
            </a:r>
            <a:r>
              <a:rPr sz="1000" spc="-50" dirty="0">
                <a:solidFill>
                  <a:srgbClr val="231F20"/>
                </a:solidFill>
                <a:latin typeface="Times New Roman"/>
                <a:cs typeface="Times New Roman"/>
              </a:rPr>
              <a:t> </a:t>
            </a:r>
            <a:r>
              <a:rPr sz="1000" dirty="0">
                <a:solidFill>
                  <a:srgbClr val="231F20"/>
                </a:solidFill>
                <a:latin typeface="Times New Roman"/>
                <a:cs typeface="Times New Roman"/>
              </a:rPr>
              <a:t>a</a:t>
            </a:r>
            <a:r>
              <a:rPr sz="1000" spc="-50" dirty="0">
                <a:solidFill>
                  <a:srgbClr val="231F20"/>
                </a:solidFill>
                <a:latin typeface="Times New Roman"/>
                <a:cs typeface="Times New Roman"/>
              </a:rPr>
              <a:t> </a:t>
            </a:r>
            <a:r>
              <a:rPr sz="1000" dirty="0">
                <a:solidFill>
                  <a:srgbClr val="231F20"/>
                </a:solidFill>
                <a:latin typeface="Times New Roman"/>
                <a:cs typeface="Times New Roman"/>
              </a:rPr>
              <a:t>repulsion</a:t>
            </a:r>
            <a:r>
              <a:rPr sz="1000" spc="-50"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50" dirty="0">
                <a:solidFill>
                  <a:srgbClr val="231F20"/>
                </a:solidFill>
                <a:latin typeface="Times New Roman"/>
                <a:cs typeface="Times New Roman"/>
              </a:rPr>
              <a:t> </a:t>
            </a:r>
            <a:r>
              <a:rPr sz="1000" dirty="0">
                <a:solidFill>
                  <a:srgbClr val="231F20"/>
                </a:solidFill>
                <a:latin typeface="Times New Roman"/>
                <a:cs typeface="Times New Roman"/>
              </a:rPr>
              <a:t>and</a:t>
            </a:r>
            <a:r>
              <a:rPr sz="1000" spc="-50" dirty="0">
                <a:solidFill>
                  <a:srgbClr val="231F20"/>
                </a:solidFill>
                <a:latin typeface="Times New Roman"/>
                <a:cs typeface="Times New Roman"/>
              </a:rPr>
              <a:t> </a:t>
            </a:r>
            <a:r>
              <a:rPr sz="1000" dirty="0">
                <a:solidFill>
                  <a:srgbClr val="231F20"/>
                </a:solidFill>
                <a:latin typeface="Times New Roman"/>
                <a:cs typeface="Times New Roman"/>
              </a:rPr>
              <a:t>the  constant-speed</a:t>
            </a:r>
            <a:r>
              <a:rPr sz="1000" spc="-45" dirty="0">
                <a:solidFill>
                  <a:srgbClr val="231F20"/>
                </a:solidFill>
                <a:latin typeface="Times New Roman"/>
                <a:cs typeface="Times New Roman"/>
              </a:rPr>
              <a:t> </a:t>
            </a:r>
            <a:r>
              <a:rPr sz="1000" dirty="0">
                <a:solidFill>
                  <a:srgbClr val="231F20"/>
                </a:solidFill>
                <a:latin typeface="Times New Roman"/>
                <a:cs typeface="Times New Roman"/>
              </a:rPr>
              <a:t>characteristics</a:t>
            </a:r>
            <a:r>
              <a:rPr sz="1000" spc="-45" dirty="0">
                <a:solidFill>
                  <a:srgbClr val="231F20"/>
                </a:solidFill>
                <a:latin typeface="Times New Roman"/>
                <a:cs typeface="Times New Roman"/>
              </a:rPr>
              <a:t> </a:t>
            </a:r>
            <a:r>
              <a:rPr sz="1000" dirty="0">
                <a:solidFill>
                  <a:srgbClr val="231F20"/>
                </a:solidFill>
                <a:latin typeface="Times New Roman"/>
                <a:cs typeface="Times New Roman"/>
              </a:rPr>
              <a:t>of</a:t>
            </a:r>
            <a:r>
              <a:rPr sz="1000" spc="-45" dirty="0">
                <a:solidFill>
                  <a:srgbClr val="231F20"/>
                </a:solidFill>
                <a:latin typeface="Times New Roman"/>
                <a:cs typeface="Times New Roman"/>
              </a:rPr>
              <a:t> </a:t>
            </a:r>
            <a:r>
              <a:rPr sz="1000" dirty="0">
                <a:solidFill>
                  <a:srgbClr val="231F20"/>
                </a:solidFill>
                <a:latin typeface="Times New Roman"/>
                <a:cs typeface="Times New Roman"/>
              </a:rPr>
              <a:t>an</a:t>
            </a:r>
            <a:r>
              <a:rPr sz="1000" spc="-45" dirty="0">
                <a:solidFill>
                  <a:srgbClr val="231F20"/>
                </a:solidFill>
                <a:latin typeface="Times New Roman"/>
                <a:cs typeface="Times New Roman"/>
              </a:rPr>
              <a:t> </a:t>
            </a:r>
            <a:r>
              <a:rPr sz="1000" dirty="0">
                <a:solidFill>
                  <a:srgbClr val="231F20"/>
                </a:solidFill>
                <a:latin typeface="Times New Roman"/>
                <a:cs typeface="Times New Roman"/>
              </a:rPr>
              <a:t>induction</a:t>
            </a:r>
            <a:r>
              <a:rPr sz="1000" spc="-45" dirty="0">
                <a:solidFill>
                  <a:srgbClr val="231F20"/>
                </a:solidFill>
                <a:latin typeface="Times New Roman"/>
                <a:cs typeface="Times New Roman"/>
              </a:rPr>
              <a:t> </a:t>
            </a:r>
            <a:r>
              <a:rPr sz="1000" spc="-10" dirty="0">
                <a:solidFill>
                  <a:srgbClr val="231F20"/>
                </a:solidFill>
                <a:latin typeface="Times New Roman"/>
                <a:cs typeface="Times New Roman"/>
              </a:rPr>
              <a:t>motor.</a:t>
            </a:r>
            <a:endParaRPr sz="1000">
              <a:latin typeface="Times New Roman"/>
              <a:cs typeface="Times New Roman"/>
            </a:endParaRPr>
          </a:p>
          <a:p>
            <a:pPr marL="12700" marR="6350" indent="228600" algn="just">
              <a:lnSpc>
                <a:spcPct val="100000"/>
              </a:lnSpc>
              <a:spcBef>
                <a:spcPts val="190"/>
              </a:spcBef>
            </a:pPr>
            <a:r>
              <a:rPr sz="1000" dirty="0">
                <a:solidFill>
                  <a:srgbClr val="231F20"/>
                </a:solidFill>
                <a:latin typeface="Times New Roman"/>
                <a:cs typeface="Times New Roman"/>
              </a:rPr>
              <a:t>It</a:t>
            </a:r>
            <a:r>
              <a:rPr sz="1000" spc="-70" dirty="0">
                <a:solidFill>
                  <a:srgbClr val="231F20"/>
                </a:solidFill>
                <a:latin typeface="Times New Roman"/>
                <a:cs typeface="Times New Roman"/>
              </a:rPr>
              <a:t> </a:t>
            </a:r>
            <a:r>
              <a:rPr sz="1000" dirty="0">
                <a:solidFill>
                  <a:srgbClr val="231F20"/>
                </a:solidFill>
                <a:latin typeface="Times New Roman"/>
                <a:cs typeface="Times New Roman"/>
              </a:rPr>
              <a:t>has</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usual</a:t>
            </a:r>
            <a:r>
              <a:rPr sz="1000" spc="-70" dirty="0">
                <a:solidFill>
                  <a:srgbClr val="231F20"/>
                </a:solidFill>
                <a:latin typeface="Times New Roman"/>
                <a:cs typeface="Times New Roman"/>
              </a:rPr>
              <a:t> </a:t>
            </a:r>
            <a:r>
              <a:rPr sz="1000" dirty="0">
                <a:solidFill>
                  <a:srgbClr val="231F20"/>
                </a:solidFill>
                <a:latin typeface="Times New Roman"/>
                <a:cs typeface="Times New Roman"/>
              </a:rPr>
              <a:t>stator</a:t>
            </a:r>
            <a:r>
              <a:rPr sz="1000" spc="-7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dirty="0">
                <a:solidFill>
                  <a:srgbClr val="231F20"/>
                </a:solidFill>
                <a:latin typeface="Times New Roman"/>
                <a:cs typeface="Times New Roman"/>
              </a:rPr>
              <a:t>as</a:t>
            </a:r>
            <a:r>
              <a:rPr sz="1000" spc="-70" dirty="0">
                <a:solidFill>
                  <a:srgbClr val="231F20"/>
                </a:solidFill>
                <a:latin typeface="Times New Roman"/>
                <a:cs typeface="Times New Roman"/>
              </a:rPr>
              <a:t> </a:t>
            </a:r>
            <a:r>
              <a:rPr sz="1000"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dirty="0">
                <a:solidFill>
                  <a:srgbClr val="231F20"/>
                </a:solidFill>
                <a:latin typeface="Times New Roman"/>
                <a:cs typeface="Times New Roman"/>
              </a:rPr>
              <a:t>all</a:t>
            </a:r>
            <a:r>
              <a:rPr sz="1000" spc="-70" dirty="0">
                <a:solidFill>
                  <a:srgbClr val="231F20"/>
                </a:solidFill>
                <a:latin typeface="Times New Roman"/>
                <a:cs typeface="Times New Roman"/>
              </a:rPr>
              <a:t> </a:t>
            </a:r>
            <a:r>
              <a:rPr sz="1000" dirty="0">
                <a:solidFill>
                  <a:srgbClr val="231F20"/>
                </a:solidFill>
                <a:latin typeface="Times New Roman"/>
                <a:cs typeface="Times New Roman"/>
              </a:rPr>
              <a:t>repulsion</a:t>
            </a:r>
            <a:r>
              <a:rPr sz="1000" spc="-70" dirty="0">
                <a:solidFill>
                  <a:srgbClr val="231F20"/>
                </a:solidFill>
                <a:latin typeface="Times New Roman"/>
                <a:cs typeface="Times New Roman"/>
              </a:rPr>
              <a:t> </a:t>
            </a:r>
            <a:r>
              <a:rPr sz="1000" dirty="0">
                <a:solidFill>
                  <a:srgbClr val="231F20"/>
                </a:solidFill>
                <a:latin typeface="Times New Roman"/>
                <a:cs typeface="Times New Roman"/>
              </a:rPr>
              <a:t>motors.</a:t>
            </a:r>
            <a:r>
              <a:rPr sz="1000" spc="-70" dirty="0">
                <a:solidFill>
                  <a:srgbClr val="231F20"/>
                </a:solidFill>
                <a:latin typeface="Times New Roman"/>
                <a:cs typeface="Times New Roman"/>
              </a:rPr>
              <a:t> </a:t>
            </a:r>
            <a:r>
              <a:rPr sz="1000" dirty="0">
                <a:solidFill>
                  <a:srgbClr val="231F20"/>
                </a:solidFill>
                <a:latin typeface="Times New Roman"/>
                <a:cs typeface="Times New Roman"/>
              </a:rPr>
              <a:t>But</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there</a:t>
            </a:r>
            <a:r>
              <a:rPr sz="1000" spc="-70" dirty="0">
                <a:solidFill>
                  <a:srgbClr val="231F20"/>
                </a:solidFill>
                <a:latin typeface="Times New Roman"/>
                <a:cs typeface="Times New Roman"/>
              </a:rPr>
              <a:t> </a:t>
            </a:r>
            <a:r>
              <a:rPr sz="1000" dirty="0">
                <a:solidFill>
                  <a:srgbClr val="231F20"/>
                </a:solidFill>
                <a:latin typeface="Times New Roman"/>
                <a:cs typeface="Times New Roman"/>
              </a:rPr>
              <a:t>are</a:t>
            </a:r>
            <a:r>
              <a:rPr sz="1000" spc="-70" dirty="0">
                <a:solidFill>
                  <a:srgbClr val="231F20"/>
                </a:solidFill>
                <a:latin typeface="Times New Roman"/>
                <a:cs typeface="Times New Roman"/>
              </a:rPr>
              <a:t> </a:t>
            </a:r>
            <a:r>
              <a:rPr sz="1000" dirty="0">
                <a:solidFill>
                  <a:srgbClr val="231F20"/>
                </a:solidFill>
                <a:latin typeface="Times New Roman"/>
                <a:cs typeface="Times New Roman"/>
              </a:rPr>
              <a:t>two</a:t>
            </a:r>
            <a:r>
              <a:rPr sz="1000" spc="-70" dirty="0">
                <a:solidFill>
                  <a:srgbClr val="231F20"/>
                </a:solidFill>
                <a:latin typeface="Times New Roman"/>
                <a:cs typeface="Times New Roman"/>
              </a:rPr>
              <a:t> </a:t>
            </a:r>
            <a:r>
              <a:rPr sz="1000" dirty="0">
                <a:solidFill>
                  <a:srgbClr val="231F20"/>
                </a:solidFill>
                <a:latin typeface="Times New Roman"/>
                <a:cs typeface="Times New Roman"/>
              </a:rPr>
              <a:t>separate</a:t>
            </a:r>
            <a:r>
              <a:rPr sz="1000" spc="-70" dirty="0">
                <a:solidFill>
                  <a:srgbClr val="231F20"/>
                </a:solidFill>
                <a:latin typeface="Times New Roman"/>
                <a:cs typeface="Times New Roman"/>
              </a:rPr>
              <a:t> </a:t>
            </a:r>
            <a:r>
              <a:rPr sz="1000"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dirty="0">
                <a:solidFill>
                  <a:srgbClr val="231F20"/>
                </a:solidFill>
                <a:latin typeface="Times New Roman"/>
                <a:cs typeface="Times New Roman"/>
              </a:rPr>
              <a:t>indepen-  dent</a:t>
            </a:r>
            <a:r>
              <a:rPr sz="1000" spc="-40" dirty="0">
                <a:solidFill>
                  <a:srgbClr val="231F20"/>
                </a:solidFill>
                <a:latin typeface="Times New Roman"/>
                <a:cs typeface="Times New Roman"/>
              </a:rPr>
              <a:t> </a:t>
            </a:r>
            <a:r>
              <a:rPr sz="1000" dirty="0">
                <a:solidFill>
                  <a:srgbClr val="231F20"/>
                </a:solidFill>
                <a:latin typeface="Times New Roman"/>
                <a:cs typeface="Times New Roman"/>
              </a:rPr>
              <a:t>windings</a:t>
            </a:r>
            <a:r>
              <a:rPr sz="1000" spc="-40" dirty="0">
                <a:solidFill>
                  <a:srgbClr val="231F20"/>
                </a:solidFill>
                <a:latin typeface="Times New Roman"/>
                <a:cs typeface="Times New Roman"/>
              </a:rPr>
              <a:t> </a:t>
            </a:r>
            <a:r>
              <a:rPr sz="1000" dirty="0">
                <a:solidFill>
                  <a:srgbClr val="231F20"/>
                </a:solidFill>
                <a:latin typeface="Times New Roman"/>
                <a:cs typeface="Times New Roman"/>
              </a:rPr>
              <a:t>in</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rotor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(Fig.</a:t>
            </a:r>
            <a:r>
              <a:rPr sz="1000" spc="-40" dirty="0">
                <a:solidFill>
                  <a:srgbClr val="231F20"/>
                </a:solidFill>
                <a:latin typeface="Times New Roman"/>
                <a:cs typeface="Times New Roman"/>
              </a:rPr>
              <a:t> </a:t>
            </a:r>
            <a:r>
              <a:rPr sz="1000" dirty="0">
                <a:solidFill>
                  <a:srgbClr val="231F20"/>
                </a:solidFill>
                <a:latin typeface="Times New Roman"/>
                <a:cs typeface="Times New Roman"/>
              </a:rPr>
              <a:t>36.41).</a:t>
            </a:r>
            <a:endParaRPr sz="1000">
              <a:latin typeface="Times New Roman"/>
              <a:cs typeface="Times New Roman"/>
            </a:endParaRPr>
          </a:p>
          <a:p>
            <a:pPr marL="469900" indent="-204470">
              <a:lnSpc>
                <a:spcPct val="100000"/>
              </a:lnSpc>
              <a:spcBef>
                <a:spcPts val="190"/>
              </a:spcBef>
              <a:buClr>
                <a:srgbClr val="EC008C"/>
              </a:buClr>
              <a:buFont typeface="Times New Roman"/>
              <a:buAutoNum type="romanLcParenBoth"/>
              <a:tabLst>
                <a:tab pos="469900" algn="l"/>
              </a:tabLst>
            </a:pP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dirty="0">
                <a:solidFill>
                  <a:srgbClr val="231F20"/>
                </a:solidFill>
                <a:latin typeface="Times New Roman"/>
                <a:cs typeface="Times New Roman"/>
              </a:rPr>
              <a:t>squirrel-cage</a:t>
            </a:r>
            <a:r>
              <a:rPr sz="1000" spc="-7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dirty="0">
                <a:solidFill>
                  <a:srgbClr val="231F20"/>
                </a:solidFill>
                <a:latin typeface="Times New Roman"/>
                <a:cs typeface="Times New Roman"/>
              </a:rPr>
              <a:t>and</a:t>
            </a:r>
            <a:endParaRPr sz="1000">
              <a:latin typeface="Times New Roman"/>
              <a:cs typeface="Times New Roman"/>
            </a:endParaRPr>
          </a:p>
          <a:p>
            <a:pPr marL="469900" indent="-241300">
              <a:lnSpc>
                <a:spcPct val="100000"/>
              </a:lnSpc>
              <a:spcBef>
                <a:spcPts val="215"/>
              </a:spcBef>
              <a:buClr>
                <a:srgbClr val="EC008C"/>
              </a:buClr>
              <a:buFont typeface="Times New Roman"/>
              <a:buAutoNum type="romanLcParenBoth"/>
              <a:tabLst>
                <a:tab pos="469900" algn="l"/>
              </a:tabLst>
            </a:pPr>
            <a:r>
              <a:rPr sz="1000" dirty="0">
                <a:solidFill>
                  <a:srgbClr val="231F20"/>
                </a:solidFill>
                <a:latin typeface="Times New Roman"/>
                <a:cs typeface="Times New Roman"/>
              </a:rPr>
              <a:t>commutated</a:t>
            </a:r>
            <a:r>
              <a:rPr sz="1000" spc="-4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similar</a:t>
            </a:r>
            <a:r>
              <a:rPr sz="1000" spc="-40" dirty="0">
                <a:solidFill>
                  <a:srgbClr val="231F20"/>
                </a:solidFill>
                <a:latin typeface="Times New Roman"/>
                <a:cs typeface="Times New Roman"/>
              </a:rPr>
              <a:t> </a:t>
            </a:r>
            <a:r>
              <a:rPr sz="1000" dirty="0">
                <a:solidFill>
                  <a:srgbClr val="231F20"/>
                </a:solidFill>
                <a:latin typeface="Times New Roman"/>
                <a:cs typeface="Times New Roman"/>
              </a:rPr>
              <a:t>to</a:t>
            </a:r>
            <a:r>
              <a:rPr sz="1000" spc="-40" dirty="0">
                <a:solidFill>
                  <a:srgbClr val="231F20"/>
                </a:solidFill>
                <a:latin typeface="Times New Roman"/>
                <a:cs typeface="Times New Roman"/>
              </a:rPr>
              <a:t> </a:t>
            </a:r>
            <a:r>
              <a:rPr sz="1000" dirty="0">
                <a:solidFill>
                  <a:srgbClr val="231F20"/>
                </a:solidFill>
                <a:latin typeface="Times New Roman"/>
                <a:cs typeface="Times New Roman"/>
              </a:rPr>
              <a:t>that</a:t>
            </a:r>
            <a:r>
              <a:rPr sz="1000" spc="-40" dirty="0">
                <a:solidFill>
                  <a:srgbClr val="231F20"/>
                </a:solidFill>
                <a:latin typeface="Times New Roman"/>
                <a:cs typeface="Times New Roman"/>
              </a:rPr>
              <a:t> </a:t>
            </a:r>
            <a:r>
              <a:rPr sz="1000" dirty="0">
                <a:solidFill>
                  <a:srgbClr val="231F20"/>
                </a:solidFill>
                <a:latin typeface="Times New Roman"/>
                <a:cs typeface="Times New Roman"/>
              </a:rPr>
              <a:t>of</a:t>
            </a:r>
            <a:r>
              <a:rPr sz="1000" spc="-40" dirty="0">
                <a:solidFill>
                  <a:srgbClr val="231F20"/>
                </a:solidFill>
                <a:latin typeface="Times New Roman"/>
                <a:cs typeface="Times New Roman"/>
              </a:rPr>
              <a:t> </a:t>
            </a:r>
            <a:r>
              <a:rPr sz="1000" dirty="0">
                <a:solidFill>
                  <a:srgbClr val="231F20"/>
                </a:solidFill>
                <a:latin typeface="Times New Roman"/>
                <a:cs typeface="Times New Roman"/>
              </a:rPr>
              <a:t>a</a:t>
            </a:r>
            <a:r>
              <a:rPr sz="1000" spc="-40" dirty="0">
                <a:solidFill>
                  <a:srgbClr val="231F20"/>
                </a:solidFill>
                <a:latin typeface="Times New Roman"/>
                <a:cs typeface="Times New Roman"/>
              </a:rPr>
              <a:t> </a:t>
            </a:r>
            <a:r>
              <a:rPr sz="1000" dirty="0">
                <a:solidFill>
                  <a:srgbClr val="231F20"/>
                </a:solidFill>
                <a:latin typeface="Times New Roman"/>
                <a:cs typeface="Times New Roman"/>
              </a:rPr>
              <a:t>d.c.</a:t>
            </a:r>
            <a:r>
              <a:rPr sz="1000" spc="-40" dirty="0">
                <a:solidFill>
                  <a:srgbClr val="231F20"/>
                </a:solidFill>
                <a:latin typeface="Times New Roman"/>
                <a:cs typeface="Times New Roman"/>
              </a:rPr>
              <a:t> </a:t>
            </a:r>
            <a:r>
              <a:rPr sz="1000" dirty="0">
                <a:solidFill>
                  <a:srgbClr val="231F20"/>
                </a:solidFill>
                <a:latin typeface="Times New Roman"/>
                <a:cs typeface="Times New Roman"/>
              </a:rPr>
              <a:t>armature.</a:t>
            </a:r>
            <a:endParaRPr sz="1000">
              <a:latin typeface="Times New Roman"/>
              <a:cs typeface="Times New Roman"/>
            </a:endParaRPr>
          </a:p>
          <a:p>
            <a:pPr marL="12700" marR="5715" indent="228600" algn="just">
              <a:lnSpc>
                <a:spcPct val="100000"/>
              </a:lnSpc>
              <a:spcBef>
                <a:spcPts val="190"/>
              </a:spcBef>
            </a:pPr>
            <a:r>
              <a:rPr sz="1000" dirty="0">
                <a:solidFill>
                  <a:srgbClr val="231F20"/>
                </a:solidFill>
                <a:latin typeface="Times New Roman"/>
                <a:cs typeface="Times New Roman"/>
              </a:rPr>
              <a:t>Both these windings function during the </a:t>
            </a:r>
            <a:r>
              <a:rPr sz="1000" i="1" spc="-10" dirty="0">
                <a:solidFill>
                  <a:srgbClr val="231F20"/>
                </a:solidFill>
                <a:latin typeface="Times New Roman"/>
                <a:cs typeface="Times New Roman"/>
              </a:rPr>
              <a:t>entire period </a:t>
            </a:r>
            <a:r>
              <a:rPr sz="1000" dirty="0">
                <a:solidFill>
                  <a:srgbClr val="231F20"/>
                </a:solidFill>
                <a:latin typeface="Times New Roman"/>
                <a:cs typeface="Times New Roman"/>
              </a:rPr>
              <a:t>of operation of the </a:t>
            </a:r>
            <a:r>
              <a:rPr sz="1000" spc="-15" dirty="0">
                <a:solidFill>
                  <a:srgbClr val="231F20"/>
                </a:solidFill>
                <a:latin typeface="Times New Roman"/>
                <a:cs typeface="Times New Roman"/>
              </a:rPr>
              <a:t>motor. </a:t>
            </a:r>
            <a:r>
              <a:rPr sz="1000" dirty="0">
                <a:solidFill>
                  <a:srgbClr val="231F20"/>
                </a:solidFill>
                <a:latin typeface="Times New Roman"/>
                <a:cs typeface="Times New Roman"/>
              </a:rPr>
              <a:t>The commu-  </a:t>
            </a:r>
            <a:r>
              <a:rPr sz="1000" spc="-5" dirty="0">
                <a:solidFill>
                  <a:srgbClr val="231F20"/>
                </a:solidFill>
                <a:latin typeface="Times New Roman"/>
                <a:cs typeface="Times New Roman"/>
              </a:rPr>
              <a:t>tated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lies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outer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slots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while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squirrel-cage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located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inner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slots</a:t>
            </a:r>
            <a:r>
              <a:rPr sz="1000" b="1" spc="-5" dirty="0">
                <a:solidFill>
                  <a:srgbClr val="ED1C24"/>
                </a:solidFill>
                <a:latin typeface="Times New Roman"/>
                <a:cs typeface="Times New Roman"/>
              </a:rPr>
              <a:t>*</a:t>
            </a:r>
            <a:r>
              <a:rPr sz="1000" spc="-5" dirty="0">
                <a:solidFill>
                  <a:srgbClr val="231F20"/>
                </a:solidFill>
                <a:latin typeface="Times New Roman"/>
                <a:cs typeface="Times New Roman"/>
              </a:rPr>
              <a:t>.</a:t>
            </a:r>
            <a:r>
              <a:rPr sz="1000" spc="114" dirty="0">
                <a:solidFill>
                  <a:srgbClr val="231F20"/>
                </a:solidFill>
                <a:latin typeface="Times New Roman"/>
                <a:cs typeface="Times New Roman"/>
              </a:rPr>
              <a:t> </a:t>
            </a:r>
            <a:r>
              <a:rPr sz="1000" spc="-5" dirty="0">
                <a:solidFill>
                  <a:srgbClr val="231F20"/>
                </a:solidFill>
                <a:latin typeface="Times New Roman"/>
                <a:cs typeface="Times New Roman"/>
              </a:rPr>
              <a:t>At</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start,</a:t>
            </a:r>
            <a:endParaRPr sz="1000">
              <a:latin typeface="Times New Roman"/>
              <a:cs typeface="Times New Roman"/>
            </a:endParaRPr>
          </a:p>
        </p:txBody>
      </p:sp>
      <p:sp>
        <p:nvSpPr>
          <p:cNvPr id="16" name="object 16"/>
          <p:cNvSpPr txBox="1"/>
          <p:nvPr/>
        </p:nvSpPr>
        <p:spPr>
          <a:xfrm>
            <a:off x="1513755" y="3842109"/>
            <a:ext cx="3102813" cy="2205732"/>
          </a:xfrm>
          <a:prstGeom prst="rect">
            <a:avLst/>
          </a:prstGeom>
        </p:spPr>
        <p:txBody>
          <a:bodyPr vert="horz" wrap="square" lIns="0" tIns="0" rIns="0" bIns="0" rtlCol="0">
            <a:spAutoFit/>
          </a:bodyPr>
          <a:lstStyle/>
          <a:p>
            <a:pPr marL="12700" marR="5080" algn="just">
              <a:lnSpc>
                <a:spcPct val="100000"/>
              </a:lnSpc>
            </a:pPr>
            <a:r>
              <a:rPr sz="1000" spc="10" dirty="0">
                <a:solidFill>
                  <a:srgbClr val="231F20"/>
                </a:solidFill>
                <a:latin typeface="Times New Roman"/>
                <a:cs typeface="Times New Roman"/>
              </a:rPr>
              <a:t>the </a:t>
            </a:r>
            <a:r>
              <a:rPr sz="1000" spc="15" dirty="0">
                <a:solidFill>
                  <a:srgbClr val="231F20"/>
                </a:solidFill>
                <a:latin typeface="Times New Roman"/>
                <a:cs typeface="Times New Roman"/>
              </a:rPr>
              <a:t>commutated winding supplies most </a:t>
            </a:r>
            <a:r>
              <a:rPr sz="1000" spc="10" dirty="0">
                <a:solidFill>
                  <a:srgbClr val="231F20"/>
                </a:solidFill>
                <a:latin typeface="Times New Roman"/>
                <a:cs typeface="Times New Roman"/>
              </a:rPr>
              <a:t>of </a:t>
            </a:r>
            <a:r>
              <a:rPr sz="1000" spc="20" dirty="0">
                <a:solidFill>
                  <a:srgbClr val="231F20"/>
                </a:solidFill>
                <a:latin typeface="Times New Roman"/>
                <a:cs typeface="Times New Roman"/>
              </a:rPr>
              <a:t>the  </a:t>
            </a:r>
            <a:r>
              <a:rPr sz="1000" dirty="0">
                <a:solidFill>
                  <a:srgbClr val="231F20"/>
                </a:solidFill>
                <a:latin typeface="Times New Roman"/>
                <a:cs typeface="Times New Roman"/>
              </a:rPr>
              <a:t>torque,</a:t>
            </a:r>
            <a:r>
              <a:rPr sz="1000" spc="-80" dirty="0">
                <a:solidFill>
                  <a:srgbClr val="231F20"/>
                </a:solidFill>
                <a:latin typeface="Times New Roman"/>
                <a:cs typeface="Times New Roman"/>
              </a:rPr>
              <a:t> </a:t>
            </a:r>
            <a:r>
              <a:rPr sz="1000"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dirty="0">
                <a:solidFill>
                  <a:srgbClr val="231F20"/>
                </a:solidFill>
                <a:latin typeface="Times New Roman"/>
                <a:cs typeface="Times New Roman"/>
              </a:rPr>
              <a:t>squirrel-cage</a:t>
            </a:r>
            <a:r>
              <a:rPr sz="1000" spc="-8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80" dirty="0">
                <a:solidFill>
                  <a:srgbClr val="231F20"/>
                </a:solidFill>
                <a:latin typeface="Times New Roman"/>
                <a:cs typeface="Times New Roman"/>
              </a:rPr>
              <a:t> </a:t>
            </a:r>
            <a:r>
              <a:rPr sz="1000" dirty="0">
                <a:solidFill>
                  <a:srgbClr val="231F20"/>
                </a:solidFill>
                <a:latin typeface="Times New Roman"/>
                <a:cs typeface="Times New Roman"/>
              </a:rPr>
              <a:t>being</a:t>
            </a:r>
            <a:r>
              <a:rPr sz="1000" spc="-80" dirty="0">
                <a:solidFill>
                  <a:srgbClr val="231F20"/>
                </a:solidFill>
                <a:latin typeface="Times New Roman"/>
                <a:cs typeface="Times New Roman"/>
              </a:rPr>
              <a:t> </a:t>
            </a:r>
            <a:r>
              <a:rPr sz="1000" dirty="0">
                <a:solidFill>
                  <a:srgbClr val="231F20"/>
                </a:solidFill>
                <a:latin typeface="Times New Roman"/>
                <a:cs typeface="Times New Roman"/>
              </a:rPr>
              <a:t>practically  inactive because of its high reactance. When the  rotor accelerates, the squirrel-cage winding takes  up a </a:t>
            </a:r>
            <a:r>
              <a:rPr sz="1000" spc="-5" dirty="0">
                <a:solidFill>
                  <a:srgbClr val="231F20"/>
                </a:solidFill>
                <a:latin typeface="Times New Roman"/>
                <a:cs typeface="Times New Roman"/>
              </a:rPr>
              <a:t>larger </a:t>
            </a:r>
            <a:r>
              <a:rPr sz="1000" dirty="0">
                <a:solidFill>
                  <a:srgbClr val="231F20"/>
                </a:solidFill>
                <a:latin typeface="Times New Roman"/>
                <a:cs typeface="Times New Roman"/>
              </a:rPr>
              <a:t>portion of the</a:t>
            </a:r>
            <a:r>
              <a:rPr sz="1000" spc="-120" dirty="0">
                <a:solidFill>
                  <a:srgbClr val="231F20"/>
                </a:solidFill>
                <a:latin typeface="Times New Roman"/>
                <a:cs typeface="Times New Roman"/>
              </a:rPr>
              <a:t> </a:t>
            </a:r>
            <a:r>
              <a:rPr sz="1000" dirty="0">
                <a:solidFill>
                  <a:srgbClr val="231F20"/>
                </a:solidFill>
                <a:latin typeface="Times New Roman"/>
                <a:cs typeface="Times New Roman"/>
              </a:rPr>
              <a:t>load.</a:t>
            </a:r>
            <a:endParaRPr sz="1000">
              <a:latin typeface="Times New Roman"/>
              <a:cs typeface="Times New Roman"/>
            </a:endParaRPr>
          </a:p>
          <a:p>
            <a:pPr marL="12700" marR="7620" indent="228600" algn="just">
              <a:lnSpc>
                <a:spcPct val="100000"/>
              </a:lnSpc>
              <a:spcBef>
                <a:spcPts val="190"/>
              </a:spcBef>
            </a:pPr>
            <a:r>
              <a:rPr sz="1000" spc="-5"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brushes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are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short-circuited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ride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on</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the  </a:t>
            </a:r>
            <a:r>
              <a:rPr sz="1000" dirty="0">
                <a:solidFill>
                  <a:srgbClr val="231F20"/>
                </a:solidFill>
                <a:latin typeface="Times New Roman"/>
                <a:cs typeface="Times New Roman"/>
              </a:rPr>
              <a:t>commutator </a:t>
            </a:r>
            <a:r>
              <a:rPr sz="1000" spc="-10" dirty="0">
                <a:solidFill>
                  <a:srgbClr val="231F20"/>
                </a:solidFill>
                <a:latin typeface="Times New Roman"/>
                <a:cs typeface="Times New Roman"/>
              </a:rPr>
              <a:t>continuously. </a:t>
            </a:r>
            <a:r>
              <a:rPr sz="1000" dirty="0">
                <a:solidFill>
                  <a:srgbClr val="231F20"/>
                </a:solidFill>
                <a:latin typeface="Times New Roman"/>
                <a:cs typeface="Times New Roman"/>
              </a:rPr>
              <a:t>One of the advantages  of</a:t>
            </a:r>
            <a:r>
              <a:rPr sz="1000" spc="-80" dirty="0">
                <a:solidFill>
                  <a:srgbClr val="231F20"/>
                </a:solidFill>
                <a:latin typeface="Times New Roman"/>
                <a:cs typeface="Times New Roman"/>
              </a:rPr>
              <a:t> </a:t>
            </a:r>
            <a:r>
              <a:rPr sz="1000" dirty="0">
                <a:solidFill>
                  <a:srgbClr val="231F20"/>
                </a:solidFill>
                <a:latin typeface="Times New Roman"/>
                <a:cs typeface="Times New Roman"/>
              </a:rPr>
              <a:t>this</a:t>
            </a:r>
            <a:r>
              <a:rPr sz="1000" spc="-80"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80" dirty="0">
                <a:solidFill>
                  <a:srgbClr val="231F20"/>
                </a:solidFill>
                <a:latin typeface="Times New Roman"/>
                <a:cs typeface="Times New Roman"/>
              </a:rPr>
              <a:t> </a:t>
            </a:r>
            <a:r>
              <a:rPr sz="1000" dirty="0">
                <a:solidFill>
                  <a:srgbClr val="231F20"/>
                </a:solidFill>
                <a:latin typeface="Times New Roman"/>
                <a:cs typeface="Times New Roman"/>
              </a:rPr>
              <a:t>is</a:t>
            </a:r>
            <a:r>
              <a:rPr sz="1000" spc="-80" dirty="0">
                <a:solidFill>
                  <a:srgbClr val="231F20"/>
                </a:solidFill>
                <a:latin typeface="Times New Roman"/>
                <a:cs typeface="Times New Roman"/>
              </a:rPr>
              <a:t> </a:t>
            </a:r>
            <a:r>
              <a:rPr sz="1000" dirty="0">
                <a:solidFill>
                  <a:srgbClr val="231F20"/>
                </a:solidFill>
                <a:latin typeface="Times New Roman"/>
                <a:cs typeface="Times New Roman"/>
              </a:rPr>
              <a:t>that</a:t>
            </a:r>
            <a:r>
              <a:rPr sz="1000" spc="-80" dirty="0">
                <a:solidFill>
                  <a:srgbClr val="231F20"/>
                </a:solidFill>
                <a:latin typeface="Times New Roman"/>
                <a:cs typeface="Times New Roman"/>
              </a:rPr>
              <a:t> </a:t>
            </a:r>
            <a:r>
              <a:rPr sz="1000" dirty="0">
                <a:solidFill>
                  <a:srgbClr val="231F20"/>
                </a:solidFill>
                <a:latin typeface="Times New Roman"/>
                <a:cs typeface="Times New Roman"/>
              </a:rPr>
              <a:t>it</a:t>
            </a:r>
            <a:r>
              <a:rPr sz="1000" spc="-80" dirty="0">
                <a:solidFill>
                  <a:srgbClr val="231F20"/>
                </a:solidFill>
                <a:latin typeface="Times New Roman"/>
                <a:cs typeface="Times New Roman"/>
              </a:rPr>
              <a:t> </a:t>
            </a:r>
            <a:r>
              <a:rPr sz="1000" dirty="0">
                <a:solidFill>
                  <a:srgbClr val="231F20"/>
                </a:solidFill>
                <a:latin typeface="Times New Roman"/>
                <a:cs typeface="Times New Roman"/>
              </a:rPr>
              <a:t>requires</a:t>
            </a:r>
            <a:r>
              <a:rPr sz="1000" spc="-80" dirty="0">
                <a:solidFill>
                  <a:srgbClr val="231F20"/>
                </a:solidFill>
                <a:latin typeface="Times New Roman"/>
                <a:cs typeface="Times New Roman"/>
              </a:rPr>
              <a:t> </a:t>
            </a:r>
            <a:r>
              <a:rPr sz="1000" dirty="0">
                <a:solidFill>
                  <a:srgbClr val="231F20"/>
                </a:solidFill>
                <a:latin typeface="Times New Roman"/>
                <a:cs typeface="Times New Roman"/>
              </a:rPr>
              <a:t>no</a:t>
            </a:r>
            <a:r>
              <a:rPr sz="1000" spc="-80" dirty="0">
                <a:solidFill>
                  <a:srgbClr val="231F20"/>
                </a:solidFill>
                <a:latin typeface="Times New Roman"/>
                <a:cs typeface="Times New Roman"/>
              </a:rPr>
              <a:t> </a:t>
            </a:r>
            <a:r>
              <a:rPr sz="1000" dirty="0">
                <a:solidFill>
                  <a:srgbClr val="231F20"/>
                </a:solidFill>
                <a:latin typeface="Times New Roman"/>
                <a:cs typeface="Times New Roman"/>
              </a:rPr>
              <a:t>centrifugal</a:t>
            </a:r>
            <a:r>
              <a:rPr sz="1000" spc="-80" dirty="0">
                <a:solidFill>
                  <a:srgbClr val="231F20"/>
                </a:solidFill>
                <a:latin typeface="Times New Roman"/>
                <a:cs typeface="Times New Roman"/>
              </a:rPr>
              <a:t> </a:t>
            </a:r>
            <a:r>
              <a:rPr sz="1000" dirty="0">
                <a:solidFill>
                  <a:srgbClr val="231F20"/>
                </a:solidFill>
                <a:latin typeface="Times New Roman"/>
                <a:cs typeface="Times New Roman"/>
              </a:rPr>
              <a:t>short-  </a:t>
            </a:r>
            <a:r>
              <a:rPr sz="1000" spc="-5" dirty="0">
                <a:solidFill>
                  <a:srgbClr val="231F20"/>
                </a:solidFill>
                <a:latin typeface="Times New Roman"/>
                <a:cs typeface="Times New Roman"/>
              </a:rPr>
              <a:t>circuiting</a:t>
            </a:r>
            <a:r>
              <a:rPr sz="1000" spc="-85" dirty="0">
                <a:solidFill>
                  <a:srgbClr val="231F20"/>
                </a:solidFill>
                <a:latin typeface="Times New Roman"/>
                <a:cs typeface="Times New Roman"/>
              </a:rPr>
              <a:t> </a:t>
            </a:r>
            <a:r>
              <a:rPr sz="1000" spc="-5" dirty="0">
                <a:solidFill>
                  <a:srgbClr val="231F20"/>
                </a:solidFill>
                <a:latin typeface="Times New Roman"/>
                <a:cs typeface="Times New Roman"/>
              </a:rPr>
              <a:t>mechanism.</a:t>
            </a:r>
            <a:r>
              <a:rPr sz="1000" spc="95" dirty="0">
                <a:solidFill>
                  <a:srgbClr val="231F20"/>
                </a:solidFill>
                <a:latin typeface="Times New Roman"/>
                <a:cs typeface="Times New Roman"/>
              </a:rPr>
              <a:t> </a:t>
            </a:r>
            <a:r>
              <a:rPr sz="1000" spc="-5" dirty="0">
                <a:solidFill>
                  <a:srgbClr val="231F20"/>
                </a:solidFill>
                <a:latin typeface="Times New Roman"/>
                <a:cs typeface="Times New Roman"/>
              </a:rPr>
              <a:t>Sometimes</a:t>
            </a:r>
            <a:r>
              <a:rPr sz="1000" spc="-85" dirty="0">
                <a:solidFill>
                  <a:srgbClr val="231F20"/>
                </a:solidFill>
                <a:latin typeface="Times New Roman"/>
                <a:cs typeface="Times New Roman"/>
              </a:rPr>
              <a:t> </a:t>
            </a:r>
            <a:r>
              <a:rPr sz="1000" spc="-5" dirty="0">
                <a:solidFill>
                  <a:srgbClr val="231F20"/>
                </a:solidFill>
                <a:latin typeface="Times New Roman"/>
                <a:cs typeface="Times New Roman"/>
              </a:rPr>
              <a:t>such</a:t>
            </a:r>
            <a:r>
              <a:rPr sz="1000" spc="-85" dirty="0">
                <a:solidFill>
                  <a:srgbClr val="231F20"/>
                </a:solidFill>
                <a:latin typeface="Times New Roman"/>
                <a:cs typeface="Times New Roman"/>
              </a:rPr>
              <a:t> </a:t>
            </a:r>
            <a:r>
              <a:rPr sz="1000" spc="-5" dirty="0">
                <a:solidFill>
                  <a:srgbClr val="231F20"/>
                </a:solidFill>
                <a:latin typeface="Times New Roman"/>
                <a:cs typeface="Times New Roman"/>
              </a:rPr>
              <a:t>motors</a:t>
            </a:r>
            <a:r>
              <a:rPr sz="1000" spc="-85" dirty="0">
                <a:solidFill>
                  <a:srgbClr val="231F20"/>
                </a:solidFill>
                <a:latin typeface="Times New Roman"/>
                <a:cs typeface="Times New Roman"/>
              </a:rPr>
              <a:t> </a:t>
            </a:r>
            <a:r>
              <a:rPr sz="1000" spc="-5" dirty="0">
                <a:solidFill>
                  <a:srgbClr val="231F20"/>
                </a:solidFill>
                <a:latin typeface="Times New Roman"/>
                <a:cs typeface="Times New Roman"/>
              </a:rPr>
              <a:t>are  </a:t>
            </a:r>
            <a:r>
              <a:rPr sz="1000" dirty="0">
                <a:solidFill>
                  <a:srgbClr val="231F20"/>
                </a:solidFill>
                <a:latin typeface="Times New Roman"/>
                <a:cs typeface="Times New Roman"/>
              </a:rPr>
              <a:t>also</a:t>
            </a:r>
            <a:r>
              <a:rPr sz="1000" spc="-75" dirty="0">
                <a:solidFill>
                  <a:srgbClr val="231F20"/>
                </a:solidFill>
                <a:latin typeface="Times New Roman"/>
                <a:cs typeface="Times New Roman"/>
              </a:rPr>
              <a:t> </a:t>
            </a:r>
            <a:r>
              <a:rPr sz="1000" dirty="0">
                <a:solidFill>
                  <a:srgbClr val="231F20"/>
                </a:solidFill>
                <a:latin typeface="Times New Roman"/>
                <a:cs typeface="Times New Roman"/>
              </a:rPr>
              <a:t>made</a:t>
            </a:r>
            <a:r>
              <a:rPr sz="1000" spc="-75" dirty="0">
                <a:solidFill>
                  <a:srgbClr val="231F20"/>
                </a:solidFill>
                <a:latin typeface="Times New Roman"/>
                <a:cs typeface="Times New Roman"/>
              </a:rPr>
              <a:t> </a:t>
            </a:r>
            <a:r>
              <a:rPr sz="1000" dirty="0">
                <a:solidFill>
                  <a:srgbClr val="231F20"/>
                </a:solidFill>
                <a:latin typeface="Times New Roman"/>
                <a:cs typeface="Times New Roman"/>
              </a:rPr>
              <a:t>with</a:t>
            </a:r>
            <a:r>
              <a:rPr sz="1000" spc="-75" dirty="0">
                <a:solidFill>
                  <a:srgbClr val="231F20"/>
                </a:solidFill>
                <a:latin typeface="Times New Roman"/>
                <a:cs typeface="Times New Roman"/>
              </a:rPr>
              <a:t> </a:t>
            </a:r>
            <a:r>
              <a:rPr sz="1000" dirty="0">
                <a:solidFill>
                  <a:srgbClr val="231F20"/>
                </a:solidFill>
                <a:latin typeface="Times New Roman"/>
                <a:cs typeface="Times New Roman"/>
              </a:rPr>
              <a:t>compensating</a:t>
            </a:r>
            <a:r>
              <a:rPr sz="1000" spc="-75"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75" dirty="0">
                <a:solidFill>
                  <a:srgbClr val="231F20"/>
                </a:solidFill>
                <a:latin typeface="Times New Roman"/>
                <a:cs typeface="Times New Roman"/>
              </a:rPr>
              <a:t> </a:t>
            </a:r>
            <a:r>
              <a:rPr sz="1000" dirty="0">
                <a:solidFill>
                  <a:srgbClr val="231F20"/>
                </a:solidFill>
                <a:latin typeface="Times New Roman"/>
                <a:cs typeface="Times New Roman"/>
              </a:rPr>
              <a:t>for</a:t>
            </a:r>
            <a:r>
              <a:rPr sz="1000" spc="-75" dirty="0">
                <a:solidFill>
                  <a:srgbClr val="231F20"/>
                </a:solidFill>
                <a:latin typeface="Times New Roman"/>
                <a:cs typeface="Times New Roman"/>
              </a:rPr>
              <a:t> </a:t>
            </a:r>
            <a:r>
              <a:rPr sz="1000" dirty="0">
                <a:solidFill>
                  <a:srgbClr val="231F20"/>
                </a:solidFill>
                <a:latin typeface="Times New Roman"/>
                <a:cs typeface="Times New Roman"/>
              </a:rPr>
              <a:t>improv-  ing the power</a:t>
            </a:r>
            <a:r>
              <a:rPr sz="1000" spc="-130" dirty="0">
                <a:solidFill>
                  <a:srgbClr val="231F20"/>
                </a:solidFill>
                <a:latin typeface="Times New Roman"/>
                <a:cs typeface="Times New Roman"/>
              </a:rPr>
              <a:t> </a:t>
            </a:r>
            <a:r>
              <a:rPr sz="1000" spc="-15" dirty="0">
                <a:solidFill>
                  <a:srgbClr val="231F20"/>
                </a:solidFill>
                <a:latin typeface="Times New Roman"/>
                <a:cs typeface="Times New Roman"/>
              </a:rPr>
              <a:t>factor.</a:t>
            </a:r>
            <a:endParaRPr sz="1000">
              <a:latin typeface="Times New Roman"/>
              <a:cs typeface="Times New Roman"/>
            </a:endParaRPr>
          </a:p>
          <a:p>
            <a:pPr marL="12700" marR="5080" indent="228600" algn="just">
              <a:lnSpc>
                <a:spcPct val="100000"/>
              </a:lnSpc>
              <a:spcBef>
                <a:spcPts val="210"/>
              </a:spcBef>
            </a:pPr>
            <a:r>
              <a:rPr sz="1000" spc="10" dirty="0">
                <a:solidFill>
                  <a:srgbClr val="231F20"/>
                </a:solidFill>
                <a:latin typeface="Times New Roman"/>
                <a:cs typeface="Times New Roman"/>
              </a:rPr>
              <a:t>As</a:t>
            </a:r>
            <a:r>
              <a:rPr sz="1000" spc="-35" dirty="0">
                <a:solidFill>
                  <a:srgbClr val="231F20"/>
                </a:solidFill>
                <a:latin typeface="Times New Roman"/>
                <a:cs typeface="Times New Roman"/>
              </a:rPr>
              <a:t> </a:t>
            </a:r>
            <a:r>
              <a:rPr sz="1000" spc="15" dirty="0">
                <a:solidFill>
                  <a:srgbClr val="231F20"/>
                </a:solidFill>
                <a:latin typeface="Times New Roman"/>
                <a:cs typeface="Times New Roman"/>
              </a:rPr>
              <a:t>shown</a:t>
            </a:r>
            <a:r>
              <a:rPr sz="1000" spc="-35" dirty="0">
                <a:solidFill>
                  <a:srgbClr val="231F20"/>
                </a:solidFill>
                <a:latin typeface="Times New Roman"/>
                <a:cs typeface="Times New Roman"/>
              </a:rPr>
              <a:t> </a:t>
            </a:r>
            <a:r>
              <a:rPr sz="1000" spc="10" dirty="0">
                <a:solidFill>
                  <a:srgbClr val="231F20"/>
                </a:solidFill>
                <a:latin typeface="Times New Roman"/>
                <a:cs typeface="Times New Roman"/>
              </a:rPr>
              <a:t>in</a:t>
            </a:r>
            <a:r>
              <a:rPr sz="1000" spc="-35" dirty="0">
                <a:solidFill>
                  <a:srgbClr val="231F20"/>
                </a:solidFill>
                <a:latin typeface="Times New Roman"/>
                <a:cs typeface="Times New Roman"/>
              </a:rPr>
              <a:t> </a:t>
            </a:r>
            <a:r>
              <a:rPr sz="1000" spc="15" dirty="0">
                <a:solidFill>
                  <a:srgbClr val="231F20"/>
                </a:solidFill>
                <a:latin typeface="Times New Roman"/>
                <a:cs typeface="Times New Roman"/>
              </a:rPr>
              <a:t>Fig.</a:t>
            </a:r>
            <a:r>
              <a:rPr sz="1000" spc="-35" dirty="0">
                <a:solidFill>
                  <a:srgbClr val="231F20"/>
                </a:solidFill>
                <a:latin typeface="Times New Roman"/>
                <a:cs typeface="Times New Roman"/>
              </a:rPr>
              <a:t> </a:t>
            </a:r>
            <a:r>
              <a:rPr sz="1000" spc="15" dirty="0">
                <a:solidFill>
                  <a:srgbClr val="231F20"/>
                </a:solidFill>
                <a:latin typeface="Times New Roman"/>
                <a:cs typeface="Times New Roman"/>
              </a:rPr>
              <a:t>36.42,</a:t>
            </a:r>
            <a:r>
              <a:rPr sz="1000" spc="-35" dirty="0">
                <a:solidFill>
                  <a:srgbClr val="231F20"/>
                </a:solidFill>
                <a:latin typeface="Times New Roman"/>
                <a:cs typeface="Times New Roman"/>
              </a:rPr>
              <a:t> </a:t>
            </a:r>
            <a:r>
              <a:rPr sz="1000" spc="10" dirty="0">
                <a:solidFill>
                  <a:srgbClr val="231F20"/>
                </a:solidFill>
                <a:latin typeface="Times New Roman"/>
                <a:cs typeface="Times New Roman"/>
              </a:rPr>
              <a:t>its</a:t>
            </a:r>
            <a:r>
              <a:rPr sz="1000" spc="-35" dirty="0">
                <a:solidFill>
                  <a:srgbClr val="231F20"/>
                </a:solidFill>
                <a:latin typeface="Times New Roman"/>
                <a:cs typeface="Times New Roman"/>
              </a:rPr>
              <a:t> </a:t>
            </a:r>
            <a:r>
              <a:rPr sz="1000" spc="15" dirty="0">
                <a:solidFill>
                  <a:srgbClr val="231F20"/>
                </a:solidFill>
                <a:latin typeface="Times New Roman"/>
                <a:cs typeface="Times New Roman"/>
              </a:rPr>
              <a:t>starting</a:t>
            </a:r>
            <a:r>
              <a:rPr sz="1000" spc="-35" dirty="0">
                <a:solidFill>
                  <a:srgbClr val="231F20"/>
                </a:solidFill>
                <a:latin typeface="Times New Roman"/>
                <a:cs typeface="Times New Roman"/>
              </a:rPr>
              <a:t> </a:t>
            </a:r>
            <a:r>
              <a:rPr sz="1000" spc="15" dirty="0">
                <a:solidFill>
                  <a:srgbClr val="231F20"/>
                </a:solidFill>
                <a:latin typeface="Times New Roman"/>
                <a:cs typeface="Times New Roman"/>
              </a:rPr>
              <a:t>torque</a:t>
            </a:r>
            <a:r>
              <a:rPr sz="1000" spc="-35" dirty="0">
                <a:solidFill>
                  <a:srgbClr val="231F20"/>
                </a:solidFill>
                <a:latin typeface="Times New Roman"/>
                <a:cs typeface="Times New Roman"/>
              </a:rPr>
              <a:t> </a:t>
            </a:r>
            <a:r>
              <a:rPr sz="1000" spc="20" dirty="0">
                <a:solidFill>
                  <a:srgbClr val="231F20"/>
                </a:solidFill>
                <a:latin typeface="Times New Roman"/>
                <a:cs typeface="Times New Roman"/>
              </a:rPr>
              <a:t>is  </a:t>
            </a:r>
            <a:r>
              <a:rPr sz="1000" spc="10" dirty="0">
                <a:solidFill>
                  <a:srgbClr val="231F20"/>
                </a:solidFill>
                <a:latin typeface="Times New Roman"/>
                <a:cs typeface="Times New Roman"/>
              </a:rPr>
              <a:t>high, being </a:t>
            </a:r>
            <a:r>
              <a:rPr sz="1000" spc="5" dirty="0">
                <a:solidFill>
                  <a:srgbClr val="231F20"/>
                </a:solidFill>
                <a:latin typeface="Times New Roman"/>
                <a:cs typeface="Times New Roman"/>
              </a:rPr>
              <a:t>in </a:t>
            </a:r>
            <a:r>
              <a:rPr sz="1000" spc="10" dirty="0">
                <a:solidFill>
                  <a:srgbClr val="231F20"/>
                </a:solidFill>
                <a:latin typeface="Times New Roman"/>
                <a:cs typeface="Times New Roman"/>
              </a:rPr>
              <a:t>excess </a:t>
            </a:r>
            <a:r>
              <a:rPr sz="1000" spc="5" dirty="0">
                <a:solidFill>
                  <a:srgbClr val="231F20"/>
                </a:solidFill>
                <a:latin typeface="Times New Roman"/>
                <a:cs typeface="Times New Roman"/>
              </a:rPr>
              <a:t>of </a:t>
            </a:r>
            <a:r>
              <a:rPr sz="1000" spc="10" dirty="0">
                <a:solidFill>
                  <a:srgbClr val="231F20"/>
                </a:solidFill>
                <a:latin typeface="Times New Roman"/>
                <a:cs typeface="Times New Roman"/>
              </a:rPr>
              <a:t>300 per cent. </a:t>
            </a:r>
            <a:r>
              <a:rPr sz="1000" spc="5" dirty="0">
                <a:solidFill>
                  <a:srgbClr val="231F20"/>
                </a:solidFill>
                <a:latin typeface="Times New Roman"/>
                <a:cs typeface="Times New Roman"/>
              </a:rPr>
              <a:t>Moreover,  it </a:t>
            </a:r>
            <a:r>
              <a:rPr sz="1000" spc="10" dirty="0">
                <a:solidFill>
                  <a:srgbClr val="231F20"/>
                </a:solidFill>
                <a:latin typeface="Times New Roman"/>
                <a:cs typeface="Times New Roman"/>
              </a:rPr>
              <a:t>has </a:t>
            </a:r>
            <a:r>
              <a:rPr sz="1000" dirty="0">
                <a:solidFill>
                  <a:srgbClr val="231F20"/>
                </a:solidFill>
                <a:latin typeface="Times New Roman"/>
                <a:cs typeface="Times New Roman"/>
              </a:rPr>
              <a:t>a </a:t>
            </a:r>
            <a:r>
              <a:rPr sz="1000" spc="10" dirty="0">
                <a:solidFill>
                  <a:srgbClr val="231F20"/>
                </a:solidFill>
                <a:latin typeface="Times New Roman"/>
                <a:cs typeface="Times New Roman"/>
              </a:rPr>
              <a:t>fairly constant speed regulation. Its </a:t>
            </a:r>
            <a:r>
              <a:rPr sz="1000" spc="15" dirty="0">
                <a:solidFill>
                  <a:srgbClr val="231F20"/>
                </a:solidFill>
                <a:latin typeface="Times New Roman"/>
                <a:cs typeface="Times New Roman"/>
              </a:rPr>
              <a:t>field  </a:t>
            </a:r>
            <a:r>
              <a:rPr sz="1000" spc="10" dirty="0">
                <a:solidFill>
                  <a:srgbClr val="231F20"/>
                </a:solidFill>
                <a:latin typeface="Times New Roman"/>
                <a:cs typeface="Times New Roman"/>
              </a:rPr>
              <a:t>of </a:t>
            </a:r>
            <a:r>
              <a:rPr sz="1000" spc="15" dirty="0">
                <a:solidFill>
                  <a:srgbClr val="231F20"/>
                </a:solidFill>
                <a:latin typeface="Times New Roman"/>
                <a:cs typeface="Times New Roman"/>
              </a:rPr>
              <a:t>application includes house-hold</a:t>
            </a:r>
            <a:r>
              <a:rPr sz="1000" spc="-160" dirty="0">
                <a:solidFill>
                  <a:srgbClr val="231F20"/>
                </a:solidFill>
                <a:latin typeface="Times New Roman"/>
                <a:cs typeface="Times New Roman"/>
              </a:rPr>
              <a:t> </a:t>
            </a:r>
            <a:r>
              <a:rPr sz="1000" spc="20" dirty="0">
                <a:solidFill>
                  <a:srgbClr val="231F20"/>
                </a:solidFill>
                <a:latin typeface="Times New Roman"/>
                <a:cs typeface="Times New Roman"/>
              </a:rPr>
              <a:t>refrigerators,  </a:t>
            </a:r>
            <a:r>
              <a:rPr sz="1000" spc="15" dirty="0">
                <a:solidFill>
                  <a:srgbClr val="231F20"/>
                </a:solidFill>
                <a:latin typeface="Times New Roman"/>
                <a:cs typeface="Times New Roman"/>
              </a:rPr>
              <a:t>garage </a:t>
            </a:r>
            <a:r>
              <a:rPr sz="1000" spc="10" dirty="0">
                <a:solidFill>
                  <a:srgbClr val="231F20"/>
                </a:solidFill>
                <a:latin typeface="Times New Roman"/>
                <a:cs typeface="Times New Roman"/>
              </a:rPr>
              <a:t>air </a:t>
            </a:r>
            <a:r>
              <a:rPr sz="1000" spc="15" dirty="0">
                <a:solidFill>
                  <a:srgbClr val="231F20"/>
                </a:solidFill>
                <a:latin typeface="Times New Roman"/>
                <a:cs typeface="Times New Roman"/>
              </a:rPr>
              <a:t>pumps, petrol pumps,  </a:t>
            </a:r>
            <a:r>
              <a:rPr sz="1000" spc="185" dirty="0">
                <a:solidFill>
                  <a:srgbClr val="231F20"/>
                </a:solidFill>
                <a:latin typeface="Times New Roman"/>
                <a:cs typeface="Times New Roman"/>
              </a:rPr>
              <a:t> </a:t>
            </a:r>
            <a:r>
              <a:rPr sz="1000" spc="20" dirty="0">
                <a:solidFill>
                  <a:srgbClr val="231F20"/>
                </a:solidFill>
                <a:latin typeface="Times New Roman"/>
                <a:cs typeface="Times New Roman"/>
              </a:rPr>
              <a:t>compressors,</a:t>
            </a:r>
            <a:endParaRPr sz="1000">
              <a:latin typeface="Times New Roman"/>
              <a:cs typeface="Times New Roman"/>
            </a:endParaRPr>
          </a:p>
        </p:txBody>
      </p:sp>
      <p:sp>
        <p:nvSpPr>
          <p:cNvPr id="17" name="object 17"/>
          <p:cNvSpPr/>
          <p:nvPr/>
        </p:nvSpPr>
        <p:spPr>
          <a:xfrm>
            <a:off x="4779469" y="3905883"/>
            <a:ext cx="2797297" cy="1321509"/>
          </a:xfrm>
          <a:prstGeom prst="rect">
            <a:avLst/>
          </a:prstGeom>
          <a:blipFill>
            <a:blip r:embed="rId2" cstate="print"/>
            <a:stretch>
              <a:fillRect/>
            </a:stretch>
          </a:blipFill>
        </p:spPr>
        <p:txBody>
          <a:bodyPr wrap="square" lIns="0" tIns="0" rIns="0" bIns="0" rtlCol="0"/>
          <a:lstStyle/>
          <a:p>
            <a:endParaRPr/>
          </a:p>
        </p:txBody>
      </p:sp>
      <p:sp>
        <p:nvSpPr>
          <p:cNvPr id="18" name="object 18"/>
          <p:cNvSpPr/>
          <p:nvPr/>
        </p:nvSpPr>
        <p:spPr>
          <a:xfrm>
            <a:off x="1536500" y="5653533"/>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19" name="object 19"/>
          <p:cNvSpPr/>
          <p:nvPr/>
        </p:nvSpPr>
        <p:spPr>
          <a:xfrm>
            <a:off x="1743045" y="5653533"/>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20" name="object 20"/>
          <p:cNvSpPr/>
          <p:nvPr/>
        </p:nvSpPr>
        <p:spPr>
          <a:xfrm>
            <a:off x="1949593" y="5653533"/>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21" name="object 21"/>
          <p:cNvSpPr/>
          <p:nvPr/>
        </p:nvSpPr>
        <p:spPr>
          <a:xfrm>
            <a:off x="2156140" y="5653533"/>
            <a:ext cx="155217" cy="0"/>
          </a:xfrm>
          <a:custGeom>
            <a:avLst/>
            <a:gdLst/>
            <a:ahLst/>
            <a:cxnLst/>
            <a:rect l="l" t="t" r="r" b="b"/>
            <a:pathLst>
              <a:path w="128269">
                <a:moveTo>
                  <a:pt x="0" y="0"/>
                </a:moveTo>
                <a:lnTo>
                  <a:pt x="128015" y="0"/>
                </a:lnTo>
              </a:path>
            </a:pathLst>
          </a:custGeom>
          <a:ln w="12192">
            <a:solidFill>
              <a:srgbClr val="005AAA"/>
            </a:solidFill>
          </a:ln>
        </p:spPr>
        <p:txBody>
          <a:bodyPr wrap="square" lIns="0" tIns="0" rIns="0" bIns="0" rtlCol="0"/>
          <a:lstStyle/>
          <a:p>
            <a:endParaRPr/>
          </a:p>
        </p:txBody>
      </p:sp>
      <p:sp>
        <p:nvSpPr>
          <p:cNvPr id="22" name="object 22"/>
          <p:cNvSpPr/>
          <p:nvPr/>
        </p:nvSpPr>
        <p:spPr>
          <a:xfrm>
            <a:off x="2362687" y="5653533"/>
            <a:ext cx="155217" cy="0"/>
          </a:xfrm>
          <a:custGeom>
            <a:avLst/>
            <a:gdLst/>
            <a:ahLst/>
            <a:cxnLst/>
            <a:rect l="l" t="t" r="r" b="b"/>
            <a:pathLst>
              <a:path w="128269">
                <a:moveTo>
                  <a:pt x="0" y="0"/>
                </a:moveTo>
                <a:lnTo>
                  <a:pt x="128015" y="0"/>
                </a:lnTo>
              </a:path>
            </a:pathLst>
          </a:custGeom>
          <a:ln w="12192">
            <a:solidFill>
              <a:srgbClr val="005AAA"/>
            </a:solidFill>
          </a:ln>
        </p:spPr>
        <p:txBody>
          <a:bodyPr wrap="square" lIns="0" tIns="0" rIns="0" bIns="0" rtlCol="0"/>
          <a:lstStyle/>
          <a:p>
            <a:endParaRPr/>
          </a:p>
        </p:txBody>
      </p:sp>
      <p:sp>
        <p:nvSpPr>
          <p:cNvPr id="23" name="object 23"/>
          <p:cNvSpPr/>
          <p:nvPr/>
        </p:nvSpPr>
        <p:spPr>
          <a:xfrm>
            <a:off x="2569233" y="5653533"/>
            <a:ext cx="155217" cy="0"/>
          </a:xfrm>
          <a:custGeom>
            <a:avLst/>
            <a:gdLst/>
            <a:ahLst/>
            <a:cxnLst/>
            <a:rect l="l" t="t" r="r" b="b"/>
            <a:pathLst>
              <a:path w="128269">
                <a:moveTo>
                  <a:pt x="0" y="0"/>
                </a:moveTo>
                <a:lnTo>
                  <a:pt x="128015" y="0"/>
                </a:lnTo>
              </a:path>
            </a:pathLst>
          </a:custGeom>
          <a:ln w="12192">
            <a:solidFill>
              <a:srgbClr val="005AAA"/>
            </a:solidFill>
          </a:ln>
        </p:spPr>
        <p:txBody>
          <a:bodyPr wrap="square" lIns="0" tIns="0" rIns="0" bIns="0" rtlCol="0"/>
          <a:lstStyle/>
          <a:p>
            <a:endParaRPr/>
          </a:p>
        </p:txBody>
      </p:sp>
      <p:sp>
        <p:nvSpPr>
          <p:cNvPr id="24" name="object 24"/>
          <p:cNvSpPr/>
          <p:nvPr/>
        </p:nvSpPr>
        <p:spPr>
          <a:xfrm>
            <a:off x="2775779" y="5653533"/>
            <a:ext cx="155217" cy="0"/>
          </a:xfrm>
          <a:custGeom>
            <a:avLst/>
            <a:gdLst/>
            <a:ahLst/>
            <a:cxnLst/>
            <a:rect l="l" t="t" r="r" b="b"/>
            <a:pathLst>
              <a:path w="128269">
                <a:moveTo>
                  <a:pt x="0" y="0"/>
                </a:moveTo>
                <a:lnTo>
                  <a:pt x="128015" y="0"/>
                </a:lnTo>
              </a:path>
            </a:pathLst>
          </a:custGeom>
          <a:ln w="12192">
            <a:solidFill>
              <a:srgbClr val="005AAA"/>
            </a:solidFill>
          </a:ln>
        </p:spPr>
        <p:txBody>
          <a:bodyPr wrap="square" lIns="0" tIns="0" rIns="0" bIns="0" rtlCol="0"/>
          <a:lstStyle/>
          <a:p>
            <a:endParaRPr/>
          </a:p>
        </p:txBody>
      </p:sp>
      <p:sp>
        <p:nvSpPr>
          <p:cNvPr id="25" name="object 25"/>
          <p:cNvSpPr/>
          <p:nvPr/>
        </p:nvSpPr>
        <p:spPr>
          <a:xfrm>
            <a:off x="2982326" y="5653533"/>
            <a:ext cx="155217" cy="0"/>
          </a:xfrm>
          <a:custGeom>
            <a:avLst/>
            <a:gdLst/>
            <a:ahLst/>
            <a:cxnLst/>
            <a:rect l="l" t="t" r="r" b="b"/>
            <a:pathLst>
              <a:path w="128269">
                <a:moveTo>
                  <a:pt x="0" y="0"/>
                </a:moveTo>
                <a:lnTo>
                  <a:pt x="128015" y="0"/>
                </a:lnTo>
              </a:path>
            </a:pathLst>
          </a:custGeom>
          <a:ln w="12192">
            <a:solidFill>
              <a:srgbClr val="005AAA"/>
            </a:solidFill>
          </a:ln>
        </p:spPr>
        <p:txBody>
          <a:bodyPr wrap="square" lIns="0" tIns="0" rIns="0" bIns="0" rtlCol="0"/>
          <a:lstStyle/>
          <a:p>
            <a:endParaRPr/>
          </a:p>
        </p:txBody>
      </p:sp>
      <p:sp>
        <p:nvSpPr>
          <p:cNvPr id="26" name="object 26"/>
          <p:cNvSpPr/>
          <p:nvPr/>
        </p:nvSpPr>
        <p:spPr>
          <a:xfrm>
            <a:off x="3188874" y="5653533"/>
            <a:ext cx="155217" cy="0"/>
          </a:xfrm>
          <a:custGeom>
            <a:avLst/>
            <a:gdLst/>
            <a:ahLst/>
            <a:cxnLst/>
            <a:rect l="l" t="t" r="r" b="b"/>
            <a:pathLst>
              <a:path w="128269">
                <a:moveTo>
                  <a:pt x="0" y="0"/>
                </a:moveTo>
                <a:lnTo>
                  <a:pt x="128015" y="0"/>
                </a:lnTo>
              </a:path>
            </a:pathLst>
          </a:custGeom>
          <a:ln w="12192">
            <a:solidFill>
              <a:srgbClr val="005AAA"/>
            </a:solidFill>
          </a:ln>
        </p:spPr>
        <p:txBody>
          <a:bodyPr wrap="square" lIns="0" tIns="0" rIns="0" bIns="0" rtlCol="0"/>
          <a:lstStyle/>
          <a:p>
            <a:endParaRPr/>
          </a:p>
        </p:txBody>
      </p:sp>
      <p:sp>
        <p:nvSpPr>
          <p:cNvPr id="27" name="object 27"/>
          <p:cNvSpPr/>
          <p:nvPr/>
        </p:nvSpPr>
        <p:spPr>
          <a:xfrm>
            <a:off x="3395421" y="5653533"/>
            <a:ext cx="155217" cy="0"/>
          </a:xfrm>
          <a:custGeom>
            <a:avLst/>
            <a:gdLst/>
            <a:ahLst/>
            <a:cxnLst/>
            <a:rect l="l" t="t" r="r" b="b"/>
            <a:pathLst>
              <a:path w="128269">
                <a:moveTo>
                  <a:pt x="0" y="0"/>
                </a:moveTo>
                <a:lnTo>
                  <a:pt x="128015" y="0"/>
                </a:lnTo>
              </a:path>
            </a:pathLst>
          </a:custGeom>
          <a:ln w="12192">
            <a:solidFill>
              <a:srgbClr val="005AAA"/>
            </a:solidFill>
          </a:ln>
        </p:spPr>
        <p:txBody>
          <a:bodyPr wrap="square" lIns="0" tIns="0" rIns="0" bIns="0" rtlCol="0"/>
          <a:lstStyle/>
          <a:p>
            <a:endParaRPr/>
          </a:p>
        </p:txBody>
      </p:sp>
      <p:sp>
        <p:nvSpPr>
          <p:cNvPr id="28" name="object 28"/>
          <p:cNvSpPr/>
          <p:nvPr/>
        </p:nvSpPr>
        <p:spPr>
          <a:xfrm>
            <a:off x="3601968" y="5653533"/>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29" name="object 29"/>
          <p:cNvSpPr/>
          <p:nvPr/>
        </p:nvSpPr>
        <p:spPr>
          <a:xfrm>
            <a:off x="3808515" y="5653533"/>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30" name="object 30"/>
          <p:cNvSpPr/>
          <p:nvPr/>
        </p:nvSpPr>
        <p:spPr>
          <a:xfrm>
            <a:off x="4011372" y="5653533"/>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31" name="object 31"/>
          <p:cNvSpPr/>
          <p:nvPr/>
        </p:nvSpPr>
        <p:spPr>
          <a:xfrm>
            <a:off x="4214232" y="5653533"/>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32" name="object 32"/>
          <p:cNvSpPr/>
          <p:nvPr/>
        </p:nvSpPr>
        <p:spPr>
          <a:xfrm>
            <a:off x="4417090" y="5653533"/>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33" name="object 33"/>
          <p:cNvSpPr/>
          <p:nvPr/>
        </p:nvSpPr>
        <p:spPr>
          <a:xfrm>
            <a:off x="4619947" y="5653533"/>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34" name="object 34"/>
          <p:cNvSpPr/>
          <p:nvPr/>
        </p:nvSpPr>
        <p:spPr>
          <a:xfrm>
            <a:off x="4822807" y="5653533"/>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35" name="object 35"/>
          <p:cNvSpPr/>
          <p:nvPr/>
        </p:nvSpPr>
        <p:spPr>
          <a:xfrm>
            <a:off x="5025664" y="5653533"/>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36" name="object 36"/>
          <p:cNvSpPr/>
          <p:nvPr/>
        </p:nvSpPr>
        <p:spPr>
          <a:xfrm>
            <a:off x="5228524" y="5653533"/>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37" name="object 37"/>
          <p:cNvSpPr/>
          <p:nvPr/>
        </p:nvSpPr>
        <p:spPr>
          <a:xfrm>
            <a:off x="5431383" y="5653533"/>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38" name="object 38"/>
          <p:cNvSpPr/>
          <p:nvPr/>
        </p:nvSpPr>
        <p:spPr>
          <a:xfrm>
            <a:off x="5634240" y="5653533"/>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39" name="object 39"/>
          <p:cNvSpPr/>
          <p:nvPr/>
        </p:nvSpPr>
        <p:spPr>
          <a:xfrm>
            <a:off x="5837100" y="5653533"/>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40" name="object 40"/>
          <p:cNvSpPr/>
          <p:nvPr/>
        </p:nvSpPr>
        <p:spPr>
          <a:xfrm>
            <a:off x="6039957" y="5653533"/>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41" name="object 41"/>
          <p:cNvSpPr/>
          <p:nvPr/>
        </p:nvSpPr>
        <p:spPr>
          <a:xfrm>
            <a:off x="6242817" y="5653533"/>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42" name="object 42"/>
          <p:cNvSpPr/>
          <p:nvPr/>
        </p:nvSpPr>
        <p:spPr>
          <a:xfrm>
            <a:off x="6445675" y="5653533"/>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43" name="object 43"/>
          <p:cNvSpPr/>
          <p:nvPr/>
        </p:nvSpPr>
        <p:spPr>
          <a:xfrm>
            <a:off x="6648532" y="5653533"/>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44" name="object 44"/>
          <p:cNvSpPr/>
          <p:nvPr/>
        </p:nvSpPr>
        <p:spPr>
          <a:xfrm>
            <a:off x="6851392" y="5653533"/>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45" name="object 45"/>
          <p:cNvSpPr/>
          <p:nvPr/>
        </p:nvSpPr>
        <p:spPr>
          <a:xfrm>
            <a:off x="7054249" y="5653533"/>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46" name="object 46"/>
          <p:cNvSpPr/>
          <p:nvPr/>
        </p:nvSpPr>
        <p:spPr>
          <a:xfrm>
            <a:off x="7257109" y="5653533"/>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47" name="object 47"/>
          <p:cNvSpPr/>
          <p:nvPr/>
        </p:nvSpPr>
        <p:spPr>
          <a:xfrm>
            <a:off x="7459967" y="5653533"/>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48" name="object 48"/>
          <p:cNvSpPr txBox="1"/>
          <p:nvPr/>
        </p:nvSpPr>
        <p:spPr>
          <a:xfrm>
            <a:off x="4667283" y="3878190"/>
            <a:ext cx="2982173" cy="2377574"/>
          </a:xfrm>
          <a:prstGeom prst="rect">
            <a:avLst/>
          </a:prstGeom>
        </p:spPr>
        <p:txBody>
          <a:bodyPr vert="horz" wrap="square" lIns="0" tIns="0" rIns="0" bIns="0" rtlCol="0">
            <a:spAutoFit/>
          </a:bodyPr>
          <a:lstStyle/>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spcBef>
                <a:spcPts val="45"/>
              </a:spcBef>
            </a:pPr>
            <a:endParaRPr sz="1150">
              <a:latin typeface="Times New Roman"/>
              <a:cs typeface="Times New Roman"/>
            </a:endParaRPr>
          </a:p>
          <a:p>
            <a:pPr marL="698500">
              <a:lnSpc>
                <a:spcPct val="100000"/>
              </a:lnSpc>
            </a:pPr>
            <a:r>
              <a:rPr sz="800" spc="-5" dirty="0">
                <a:solidFill>
                  <a:srgbClr val="231F20"/>
                </a:solidFill>
                <a:latin typeface="Arial"/>
                <a:cs typeface="Arial"/>
              </a:rPr>
              <a:t>Brushless d.c.</a:t>
            </a:r>
            <a:r>
              <a:rPr sz="800" spc="-10" dirty="0">
                <a:solidFill>
                  <a:srgbClr val="231F20"/>
                </a:solidFill>
                <a:latin typeface="Arial"/>
                <a:cs typeface="Arial"/>
              </a:rPr>
              <a:t> </a:t>
            </a:r>
            <a:r>
              <a:rPr sz="800" spc="-5" dirty="0">
                <a:solidFill>
                  <a:srgbClr val="231F20"/>
                </a:solidFill>
                <a:latin typeface="Arial"/>
                <a:cs typeface="Arial"/>
              </a:rPr>
              <a:t>seromotor</a:t>
            </a:r>
            <a:endParaRPr sz="800">
              <a:latin typeface="Arial"/>
              <a:cs typeface="Arial"/>
            </a:endParaRPr>
          </a:p>
        </p:txBody>
      </p:sp>
      <p:sp>
        <p:nvSpPr>
          <p:cNvPr id="49" name="object 49"/>
          <p:cNvSpPr txBox="1"/>
          <p:nvPr/>
        </p:nvSpPr>
        <p:spPr>
          <a:xfrm>
            <a:off x="1513755" y="5439159"/>
            <a:ext cx="6116491" cy="530915"/>
          </a:xfrm>
          <a:prstGeom prst="rect">
            <a:avLst/>
          </a:prstGeom>
        </p:spPr>
        <p:txBody>
          <a:bodyPr vert="horz" wrap="square" lIns="0" tIns="0" rIns="0" bIns="0" rtlCol="0">
            <a:spAutoFit/>
          </a:bodyPr>
          <a:lstStyle/>
          <a:p>
            <a:pPr marL="12700">
              <a:lnSpc>
                <a:spcPct val="100000"/>
              </a:lnSpc>
            </a:pPr>
            <a:r>
              <a:rPr sz="1000" spc="15" dirty="0">
                <a:solidFill>
                  <a:srgbClr val="231F20"/>
                </a:solidFill>
                <a:latin typeface="Times New Roman"/>
                <a:cs typeface="Times New Roman"/>
              </a:rPr>
              <a:t>machine tools, mixing machines, lifts </a:t>
            </a:r>
            <a:r>
              <a:rPr sz="1000" spc="10" dirty="0">
                <a:solidFill>
                  <a:srgbClr val="231F20"/>
                </a:solidFill>
                <a:latin typeface="Times New Roman"/>
                <a:cs typeface="Times New Roman"/>
              </a:rPr>
              <a:t>and </a:t>
            </a:r>
            <a:r>
              <a:rPr sz="1000" spc="15" dirty="0">
                <a:solidFill>
                  <a:srgbClr val="231F20"/>
                </a:solidFill>
                <a:latin typeface="Times New Roman"/>
                <a:cs typeface="Times New Roman"/>
              </a:rPr>
              <a:t>hoists</a:t>
            </a:r>
            <a:r>
              <a:rPr sz="1000" spc="-35" dirty="0">
                <a:solidFill>
                  <a:srgbClr val="231F20"/>
                </a:solidFill>
                <a:latin typeface="Times New Roman"/>
                <a:cs typeface="Times New Roman"/>
              </a:rPr>
              <a:t> </a:t>
            </a:r>
            <a:r>
              <a:rPr sz="1000" spc="20" dirty="0">
                <a:solidFill>
                  <a:srgbClr val="231F20"/>
                </a:solidFill>
                <a:latin typeface="Times New Roman"/>
                <a:cs typeface="Times New Roman"/>
              </a:rPr>
              <a:t>etc.</a:t>
            </a:r>
            <a:endParaRPr sz="1000">
              <a:latin typeface="Times New Roman"/>
              <a:cs typeface="Times New Roman"/>
            </a:endParaRPr>
          </a:p>
          <a:p>
            <a:pPr>
              <a:lnSpc>
                <a:spcPct val="100000"/>
              </a:lnSpc>
              <a:spcBef>
                <a:spcPts val="45"/>
              </a:spcBef>
            </a:pPr>
            <a:endParaRPr sz="1550">
              <a:latin typeface="Times New Roman"/>
              <a:cs typeface="Times New Roman"/>
            </a:endParaRPr>
          </a:p>
          <a:p>
            <a:pPr marL="241300" marR="5080" indent="-228600">
              <a:lnSpc>
                <a:spcPct val="100000"/>
              </a:lnSpc>
              <a:tabLst>
                <a:tab pos="240665" algn="l"/>
              </a:tabLst>
            </a:pPr>
            <a:r>
              <a:rPr sz="900" b="1" dirty="0">
                <a:solidFill>
                  <a:srgbClr val="ED1C24"/>
                </a:solidFill>
                <a:latin typeface="Times New Roman"/>
                <a:cs typeface="Times New Roman"/>
              </a:rPr>
              <a:t>*	</a:t>
            </a:r>
            <a:r>
              <a:rPr sz="900" dirty="0">
                <a:solidFill>
                  <a:srgbClr val="231F20"/>
                </a:solidFill>
                <a:latin typeface="Times New Roman"/>
                <a:cs typeface="Times New Roman"/>
              </a:rPr>
              <a:t>Hence, commutated winding has low resistance whereas the squirrel-cage winding has inherently</a:t>
            </a:r>
            <a:r>
              <a:rPr sz="900" spc="145" dirty="0">
                <a:solidFill>
                  <a:srgbClr val="231F20"/>
                </a:solidFill>
                <a:latin typeface="Times New Roman"/>
                <a:cs typeface="Times New Roman"/>
              </a:rPr>
              <a:t> </a:t>
            </a:r>
            <a:r>
              <a:rPr sz="900" dirty="0">
                <a:solidFill>
                  <a:srgbClr val="231F20"/>
                </a:solidFill>
                <a:latin typeface="Times New Roman"/>
                <a:cs typeface="Times New Roman"/>
              </a:rPr>
              <a:t>a</a:t>
            </a:r>
            <a:r>
              <a:rPr sz="900" spc="10" dirty="0">
                <a:solidFill>
                  <a:srgbClr val="231F20"/>
                </a:solidFill>
                <a:latin typeface="Times New Roman"/>
                <a:cs typeface="Times New Roman"/>
              </a:rPr>
              <a:t> </a:t>
            </a:r>
            <a:r>
              <a:rPr sz="900" dirty="0">
                <a:solidFill>
                  <a:srgbClr val="231F20"/>
                </a:solidFill>
                <a:latin typeface="Times New Roman"/>
                <a:cs typeface="Times New Roman"/>
              </a:rPr>
              <a:t>high  </a:t>
            </a:r>
            <a:r>
              <a:rPr sz="900" spc="-5" dirty="0">
                <a:solidFill>
                  <a:srgbClr val="231F20"/>
                </a:solidFill>
                <a:latin typeface="Times New Roman"/>
                <a:cs typeface="Times New Roman"/>
              </a:rPr>
              <a:t>reactance.</a:t>
            </a:r>
            <a:endParaRPr sz="900">
              <a:latin typeface="Times New Roman"/>
              <a:cs typeface="Times New Roman"/>
            </a:endParaRPr>
          </a:p>
        </p:txBody>
      </p:sp>
      <p:sp>
        <p:nvSpPr>
          <p:cNvPr id="50" name="object 50"/>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51" name="object 51"/>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52" name="object 52"/>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53" name="object 53"/>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54" name="object 54"/>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55" name="object 55"/>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56" name="object 56"/>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57" name="object 57"/>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1071649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05557" y="1356207"/>
            <a:ext cx="432611" cy="92852"/>
          </a:xfrm>
          <a:custGeom>
            <a:avLst/>
            <a:gdLst/>
            <a:ahLst/>
            <a:cxnLst/>
            <a:rect l="l" t="t" r="r" b="b"/>
            <a:pathLst>
              <a:path w="357505" h="144780">
                <a:moveTo>
                  <a:pt x="331640" y="0"/>
                </a:moveTo>
                <a:lnTo>
                  <a:pt x="25570" y="0"/>
                </a:lnTo>
                <a:lnTo>
                  <a:pt x="6392" y="32190"/>
                </a:lnTo>
                <a:lnTo>
                  <a:pt x="0" y="72325"/>
                </a:lnTo>
                <a:lnTo>
                  <a:pt x="6392" y="112459"/>
                </a:lnTo>
                <a:lnTo>
                  <a:pt x="25570" y="144650"/>
                </a:lnTo>
                <a:lnTo>
                  <a:pt x="331640" y="144650"/>
                </a:lnTo>
                <a:lnTo>
                  <a:pt x="350818" y="112459"/>
                </a:lnTo>
                <a:lnTo>
                  <a:pt x="357211" y="72325"/>
                </a:lnTo>
                <a:lnTo>
                  <a:pt x="350818" y="32190"/>
                </a:lnTo>
                <a:lnTo>
                  <a:pt x="331640" y="0"/>
                </a:lnTo>
                <a:close/>
              </a:path>
            </a:pathLst>
          </a:custGeom>
          <a:solidFill>
            <a:srgbClr val="FFD100"/>
          </a:solidFill>
        </p:spPr>
        <p:txBody>
          <a:bodyPr wrap="square" lIns="0" tIns="0" rIns="0" bIns="0" rtlCol="0"/>
          <a:lstStyle/>
          <a:p>
            <a:endParaRPr/>
          </a:p>
        </p:txBody>
      </p:sp>
      <p:sp>
        <p:nvSpPr>
          <p:cNvPr id="3" name="object 3"/>
          <p:cNvSpPr/>
          <p:nvPr/>
        </p:nvSpPr>
        <p:spPr>
          <a:xfrm>
            <a:off x="1506181" y="1262378"/>
            <a:ext cx="2897649" cy="92852"/>
          </a:xfrm>
          <a:custGeom>
            <a:avLst/>
            <a:gdLst/>
            <a:ahLst/>
            <a:cxnLst/>
            <a:rect l="l" t="t" r="r" b="b"/>
            <a:pathLst>
              <a:path w="2394585" h="144780">
                <a:moveTo>
                  <a:pt x="2368965" y="0"/>
                </a:moveTo>
                <a:lnTo>
                  <a:pt x="25054" y="2921"/>
                </a:lnTo>
                <a:lnTo>
                  <a:pt x="6263" y="34461"/>
                </a:lnTo>
                <a:lnTo>
                  <a:pt x="0" y="73785"/>
                </a:lnTo>
                <a:lnTo>
                  <a:pt x="6263" y="113109"/>
                </a:lnTo>
                <a:lnTo>
                  <a:pt x="25054" y="144650"/>
                </a:lnTo>
                <a:lnTo>
                  <a:pt x="2368965" y="144650"/>
                </a:lnTo>
                <a:lnTo>
                  <a:pt x="2388143" y="112459"/>
                </a:lnTo>
                <a:lnTo>
                  <a:pt x="2394536" y="72325"/>
                </a:lnTo>
                <a:lnTo>
                  <a:pt x="2388143" y="32190"/>
                </a:lnTo>
                <a:lnTo>
                  <a:pt x="2368965" y="0"/>
                </a:lnTo>
                <a:close/>
              </a:path>
            </a:pathLst>
          </a:custGeom>
          <a:solidFill>
            <a:srgbClr val="FFD100"/>
          </a:solidFill>
        </p:spPr>
        <p:txBody>
          <a:bodyPr wrap="square" lIns="0" tIns="0" rIns="0" bIns="0" rtlCol="0"/>
          <a:lstStyle/>
          <a:p>
            <a:endParaRPr/>
          </a:p>
        </p:txBody>
      </p:sp>
      <p:sp>
        <p:nvSpPr>
          <p:cNvPr id="4" name="object 4"/>
          <p:cNvSpPr/>
          <p:nvPr/>
        </p:nvSpPr>
        <p:spPr>
          <a:xfrm>
            <a:off x="1782807" y="1170422"/>
            <a:ext cx="5869833" cy="91223"/>
          </a:xfrm>
          <a:custGeom>
            <a:avLst/>
            <a:gdLst/>
            <a:ahLst/>
            <a:cxnLst/>
            <a:rect l="l" t="t" r="r" b="b"/>
            <a:pathLst>
              <a:path w="4850765" h="142239">
                <a:moveTo>
                  <a:pt x="4825686" y="0"/>
                </a:moveTo>
                <a:lnTo>
                  <a:pt x="25054" y="0"/>
                </a:lnTo>
                <a:lnTo>
                  <a:pt x="6263" y="31540"/>
                </a:lnTo>
                <a:lnTo>
                  <a:pt x="0" y="70864"/>
                </a:lnTo>
                <a:lnTo>
                  <a:pt x="6263" y="110188"/>
                </a:lnTo>
                <a:lnTo>
                  <a:pt x="25054" y="141729"/>
                </a:lnTo>
                <a:lnTo>
                  <a:pt x="4825686" y="141729"/>
                </a:lnTo>
                <a:lnTo>
                  <a:pt x="4844476" y="110188"/>
                </a:lnTo>
                <a:lnTo>
                  <a:pt x="4850739" y="70864"/>
                </a:lnTo>
                <a:lnTo>
                  <a:pt x="4844476" y="31540"/>
                </a:lnTo>
                <a:lnTo>
                  <a:pt x="4825686" y="0"/>
                </a:lnTo>
                <a:close/>
              </a:path>
            </a:pathLst>
          </a:custGeom>
          <a:solidFill>
            <a:srgbClr val="FFD100"/>
          </a:solidFill>
        </p:spPr>
        <p:txBody>
          <a:bodyPr wrap="square" lIns="0" tIns="0" rIns="0" bIns="0" rtlCol="0"/>
          <a:lstStyle/>
          <a:p>
            <a:endParaRPr/>
          </a:p>
        </p:txBody>
      </p:sp>
      <p:sp>
        <p:nvSpPr>
          <p:cNvPr id="5" name="object 5"/>
          <p:cNvSpPr/>
          <p:nvPr/>
        </p:nvSpPr>
        <p:spPr>
          <a:xfrm>
            <a:off x="5368679" y="977713"/>
            <a:ext cx="3087445" cy="0"/>
          </a:xfrm>
          <a:custGeom>
            <a:avLst/>
            <a:gdLst/>
            <a:ahLst/>
            <a:cxnLst/>
            <a:rect l="l" t="t" r="r" b="b"/>
            <a:pathLst>
              <a:path w="2551429">
                <a:moveTo>
                  <a:pt x="0" y="0"/>
                </a:moveTo>
                <a:lnTo>
                  <a:pt x="2551176" y="0"/>
                </a:lnTo>
              </a:path>
            </a:pathLst>
          </a:custGeom>
          <a:ln w="12192">
            <a:solidFill>
              <a:srgbClr val="F7931D"/>
            </a:solidFill>
          </a:ln>
        </p:spPr>
        <p:txBody>
          <a:bodyPr wrap="square" lIns="0" tIns="0" rIns="0" bIns="0" rtlCol="0"/>
          <a:lstStyle/>
          <a:p>
            <a:endParaRPr/>
          </a:p>
        </p:txBody>
      </p:sp>
      <p:sp>
        <p:nvSpPr>
          <p:cNvPr id="6" name="object 6"/>
          <p:cNvSpPr txBox="1"/>
          <p:nvPr/>
        </p:nvSpPr>
        <p:spPr>
          <a:xfrm>
            <a:off x="5408638" y="845440"/>
            <a:ext cx="1543722"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Single-phase</a:t>
            </a:r>
            <a:r>
              <a:rPr sz="1000" b="1" spc="-70" dirty="0">
                <a:solidFill>
                  <a:srgbClr val="005AAA"/>
                </a:solidFill>
                <a:latin typeface="Arial"/>
                <a:cs typeface="Arial"/>
              </a:rPr>
              <a:t> </a:t>
            </a:r>
            <a:r>
              <a:rPr sz="1000" b="1" spc="-5" dirty="0">
                <a:solidFill>
                  <a:srgbClr val="005AAA"/>
                </a:solidFill>
                <a:latin typeface="Arial"/>
                <a:cs typeface="Arial"/>
              </a:rPr>
              <a:t>Motors</a:t>
            </a:r>
            <a:endParaRPr sz="1000">
              <a:latin typeface="Arial"/>
              <a:cs typeface="Arial"/>
            </a:endParaRPr>
          </a:p>
        </p:txBody>
      </p:sp>
      <p:sp>
        <p:nvSpPr>
          <p:cNvPr id="7" name="object 7"/>
          <p:cNvSpPr txBox="1"/>
          <p:nvPr/>
        </p:nvSpPr>
        <p:spPr>
          <a:xfrm>
            <a:off x="7142769" y="842426"/>
            <a:ext cx="1307823" cy="179536"/>
          </a:xfrm>
          <a:prstGeom prst="rect">
            <a:avLst/>
          </a:prstGeom>
          <a:solidFill>
            <a:srgbClr val="FEE2C8"/>
          </a:solidFill>
        </p:spPr>
        <p:txBody>
          <a:bodyPr vert="horz" wrap="square" lIns="0" tIns="0" rIns="0" bIns="0" rtlCol="0">
            <a:spAutoFit/>
          </a:bodyPr>
          <a:lstStyle/>
          <a:p>
            <a:pPr marL="54610">
              <a:lnSpc>
                <a:spcPts val="1375"/>
              </a:lnSpc>
            </a:pPr>
            <a:r>
              <a:rPr sz="1200" b="1" spc="5" dirty="0">
                <a:solidFill>
                  <a:srgbClr val="231F20"/>
                </a:solidFill>
                <a:latin typeface="Arial"/>
                <a:cs typeface="Arial"/>
              </a:rPr>
              <a:t>1381</a:t>
            </a:r>
            <a:endParaRPr sz="1200">
              <a:latin typeface="Arial"/>
              <a:cs typeface="Arial"/>
            </a:endParaRPr>
          </a:p>
        </p:txBody>
      </p:sp>
      <p:sp>
        <p:nvSpPr>
          <p:cNvPr id="8" name="object 8"/>
          <p:cNvSpPr/>
          <p:nvPr/>
        </p:nvSpPr>
        <p:spPr>
          <a:xfrm>
            <a:off x="4475643" y="1289173"/>
            <a:ext cx="3149685" cy="1086935"/>
          </a:xfrm>
          <a:custGeom>
            <a:avLst/>
            <a:gdLst/>
            <a:ahLst/>
            <a:cxnLst/>
            <a:rect l="l" t="t" r="r" b="b"/>
            <a:pathLst>
              <a:path w="2602865" h="1694814">
                <a:moveTo>
                  <a:pt x="0" y="0"/>
                </a:moveTo>
                <a:lnTo>
                  <a:pt x="2602738" y="0"/>
                </a:lnTo>
                <a:lnTo>
                  <a:pt x="2602738" y="1694688"/>
                </a:lnTo>
                <a:lnTo>
                  <a:pt x="0" y="1694688"/>
                </a:lnTo>
                <a:lnTo>
                  <a:pt x="0" y="0"/>
                </a:lnTo>
                <a:close/>
              </a:path>
            </a:pathLst>
          </a:custGeom>
          <a:solidFill>
            <a:srgbClr val="E3F2E7"/>
          </a:solidFill>
        </p:spPr>
        <p:txBody>
          <a:bodyPr wrap="square" lIns="0" tIns="0" rIns="0" bIns="0" rtlCol="0"/>
          <a:lstStyle/>
          <a:p>
            <a:endParaRPr/>
          </a:p>
        </p:txBody>
      </p:sp>
      <p:sp>
        <p:nvSpPr>
          <p:cNvPr id="9" name="object 9"/>
          <p:cNvSpPr/>
          <p:nvPr/>
        </p:nvSpPr>
        <p:spPr>
          <a:xfrm>
            <a:off x="1537267" y="2851364"/>
            <a:ext cx="6096512" cy="1151281"/>
          </a:xfrm>
          <a:custGeom>
            <a:avLst/>
            <a:gdLst/>
            <a:ahLst/>
            <a:cxnLst/>
            <a:rect l="l" t="t" r="r" b="b"/>
            <a:pathLst>
              <a:path w="5038090" h="1795145">
                <a:moveTo>
                  <a:pt x="0" y="0"/>
                </a:moveTo>
                <a:lnTo>
                  <a:pt x="5037963" y="0"/>
                </a:lnTo>
                <a:lnTo>
                  <a:pt x="5037963" y="1795017"/>
                </a:lnTo>
                <a:lnTo>
                  <a:pt x="0" y="1795017"/>
                </a:lnTo>
                <a:lnTo>
                  <a:pt x="0" y="0"/>
                </a:lnTo>
                <a:close/>
              </a:path>
            </a:pathLst>
          </a:custGeom>
          <a:solidFill>
            <a:srgbClr val="E3F2E7"/>
          </a:solidFill>
        </p:spPr>
        <p:txBody>
          <a:bodyPr wrap="square" lIns="0" tIns="0" rIns="0" bIns="0" rtlCol="0"/>
          <a:lstStyle/>
          <a:p>
            <a:endParaRPr/>
          </a:p>
        </p:txBody>
      </p:sp>
      <p:sp>
        <p:nvSpPr>
          <p:cNvPr id="10" name="object 10"/>
          <p:cNvSpPr/>
          <p:nvPr/>
        </p:nvSpPr>
        <p:spPr>
          <a:xfrm>
            <a:off x="3296496" y="2888676"/>
            <a:ext cx="2092654" cy="1074050"/>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1786153" y="3305303"/>
            <a:ext cx="1041297" cy="555754"/>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5583678" y="2915643"/>
            <a:ext cx="1856325" cy="916606"/>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6303597" y="3863688"/>
            <a:ext cx="1161825" cy="0"/>
          </a:xfrm>
          <a:custGeom>
            <a:avLst/>
            <a:gdLst/>
            <a:ahLst/>
            <a:cxnLst/>
            <a:rect l="l" t="t" r="r" b="b"/>
            <a:pathLst>
              <a:path w="960120">
                <a:moveTo>
                  <a:pt x="0" y="0"/>
                </a:moveTo>
                <a:lnTo>
                  <a:pt x="959954" y="0"/>
                </a:lnTo>
              </a:path>
            </a:pathLst>
          </a:custGeom>
          <a:ln w="35928">
            <a:solidFill>
              <a:srgbClr val="00AEEF"/>
            </a:solidFill>
          </a:ln>
        </p:spPr>
        <p:txBody>
          <a:bodyPr wrap="square" lIns="0" tIns="0" rIns="0" bIns="0" rtlCol="0"/>
          <a:lstStyle/>
          <a:p>
            <a:endParaRPr/>
          </a:p>
        </p:txBody>
      </p:sp>
      <p:sp>
        <p:nvSpPr>
          <p:cNvPr id="14" name="object 14"/>
          <p:cNvSpPr txBox="1"/>
          <p:nvPr/>
        </p:nvSpPr>
        <p:spPr>
          <a:xfrm>
            <a:off x="1521131" y="1015180"/>
            <a:ext cx="6116491" cy="387286"/>
          </a:xfrm>
          <a:prstGeom prst="rect">
            <a:avLst/>
          </a:prstGeom>
        </p:spPr>
        <p:txBody>
          <a:bodyPr vert="horz" wrap="square" lIns="0" tIns="0" rIns="0" bIns="0" rtlCol="0">
            <a:spAutoFit/>
          </a:bodyPr>
          <a:lstStyle/>
          <a:p>
            <a:pPr marL="12700">
              <a:lnSpc>
                <a:spcPct val="100000"/>
              </a:lnSpc>
              <a:tabLst>
                <a:tab pos="456565" algn="l"/>
              </a:tabLst>
            </a:pPr>
            <a:r>
              <a:rPr sz="1100" b="1" dirty="0">
                <a:solidFill>
                  <a:srgbClr val="ED1C24"/>
                </a:solidFill>
                <a:latin typeface="Arial"/>
                <a:cs typeface="Arial"/>
              </a:rPr>
              <a:t>36.8.	</a:t>
            </a:r>
            <a:r>
              <a:rPr sz="1100" b="1" spc="30" dirty="0">
                <a:solidFill>
                  <a:srgbClr val="ED1C24"/>
                </a:solidFill>
                <a:latin typeface="Arial"/>
                <a:cs typeface="Arial"/>
              </a:rPr>
              <a:t>Capacitor </a:t>
            </a:r>
            <a:r>
              <a:rPr sz="1100" b="1" dirty="0">
                <a:solidFill>
                  <a:srgbClr val="ED1C24"/>
                </a:solidFill>
                <a:latin typeface="Arial"/>
                <a:cs typeface="Arial"/>
              </a:rPr>
              <a:t>Start-and-Run</a:t>
            </a:r>
            <a:r>
              <a:rPr sz="1100" b="1" spc="-85" dirty="0">
                <a:solidFill>
                  <a:srgbClr val="ED1C24"/>
                </a:solidFill>
                <a:latin typeface="Arial"/>
                <a:cs typeface="Arial"/>
              </a:rPr>
              <a:t> </a:t>
            </a:r>
            <a:r>
              <a:rPr sz="1100" b="1" dirty="0">
                <a:solidFill>
                  <a:srgbClr val="ED1C24"/>
                </a:solidFill>
                <a:latin typeface="Arial"/>
                <a:cs typeface="Arial"/>
              </a:rPr>
              <a:t>Motor</a:t>
            </a:r>
            <a:endParaRPr sz="1100">
              <a:latin typeface="Arial"/>
              <a:cs typeface="Arial"/>
            </a:endParaRPr>
          </a:p>
          <a:p>
            <a:pPr marL="241300">
              <a:lnSpc>
                <a:spcPct val="100000"/>
              </a:lnSpc>
              <a:spcBef>
                <a:spcPts val="480"/>
              </a:spcBef>
            </a:pPr>
            <a:r>
              <a:rPr sz="1000" dirty="0">
                <a:solidFill>
                  <a:srgbClr val="231F20"/>
                </a:solidFill>
                <a:latin typeface="Times New Roman"/>
                <a:cs typeface="Times New Roman"/>
              </a:rPr>
              <a:t>This</a:t>
            </a:r>
            <a:r>
              <a:rPr sz="1000" spc="-35"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35" dirty="0">
                <a:solidFill>
                  <a:srgbClr val="231F20"/>
                </a:solidFill>
                <a:latin typeface="Times New Roman"/>
                <a:cs typeface="Times New Roman"/>
              </a:rPr>
              <a:t> </a:t>
            </a:r>
            <a:r>
              <a:rPr sz="1000" dirty="0">
                <a:solidFill>
                  <a:srgbClr val="231F20"/>
                </a:solidFill>
                <a:latin typeface="Times New Roman"/>
                <a:cs typeface="Times New Roman"/>
              </a:rPr>
              <a:t>is</a:t>
            </a:r>
            <a:r>
              <a:rPr sz="1000" spc="-35" dirty="0">
                <a:solidFill>
                  <a:srgbClr val="231F20"/>
                </a:solidFill>
                <a:latin typeface="Times New Roman"/>
                <a:cs typeface="Times New Roman"/>
              </a:rPr>
              <a:t> </a:t>
            </a:r>
            <a:r>
              <a:rPr sz="1000" dirty="0">
                <a:solidFill>
                  <a:srgbClr val="231F20"/>
                </a:solidFill>
                <a:latin typeface="Times New Roman"/>
                <a:cs typeface="Times New Roman"/>
              </a:rPr>
              <a:t>similar</a:t>
            </a:r>
            <a:r>
              <a:rPr sz="1000" spc="-35" dirty="0">
                <a:solidFill>
                  <a:srgbClr val="231F20"/>
                </a:solidFill>
                <a:latin typeface="Times New Roman"/>
                <a:cs typeface="Times New Roman"/>
              </a:rPr>
              <a:t> </a:t>
            </a:r>
            <a:r>
              <a:rPr sz="1000" dirty="0">
                <a:solidFill>
                  <a:srgbClr val="231F20"/>
                </a:solidFill>
                <a:latin typeface="Times New Roman"/>
                <a:cs typeface="Times New Roman"/>
              </a:rPr>
              <a:t>to</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capacitor-start</a:t>
            </a:r>
            <a:r>
              <a:rPr sz="1000" spc="-35"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35" dirty="0">
                <a:solidFill>
                  <a:srgbClr val="231F20"/>
                </a:solidFill>
                <a:latin typeface="Times New Roman"/>
                <a:cs typeface="Times New Roman"/>
              </a:rPr>
              <a:t> </a:t>
            </a:r>
            <a:r>
              <a:rPr sz="1000" dirty="0">
                <a:solidFill>
                  <a:srgbClr val="231F20"/>
                </a:solidFill>
                <a:latin typeface="Times New Roman"/>
                <a:cs typeface="Times New Roman"/>
              </a:rPr>
              <a:t>[Art.36.4</a:t>
            </a:r>
            <a:r>
              <a:rPr sz="1000" spc="-35" dirty="0">
                <a:solidFill>
                  <a:srgbClr val="231F20"/>
                </a:solidFill>
                <a:latin typeface="Times New Roman"/>
                <a:cs typeface="Times New Roman"/>
              </a:rPr>
              <a:t> </a:t>
            </a:r>
            <a:r>
              <a:rPr sz="1000" spc="-5" dirty="0">
                <a:solidFill>
                  <a:srgbClr val="231F20"/>
                </a:solidFill>
                <a:latin typeface="Times New Roman"/>
                <a:cs typeface="Times New Roman"/>
              </a:rPr>
              <a:t>(</a:t>
            </a:r>
            <a:r>
              <a:rPr sz="1000" i="1" spc="-5" dirty="0">
                <a:solidFill>
                  <a:srgbClr val="231F20"/>
                </a:solidFill>
                <a:latin typeface="Times New Roman"/>
                <a:cs typeface="Times New Roman"/>
              </a:rPr>
              <a:t>ii</a:t>
            </a:r>
            <a:r>
              <a:rPr sz="1000" spc="-5" dirty="0">
                <a:solidFill>
                  <a:srgbClr val="231F20"/>
                </a:solidFill>
                <a:latin typeface="Times New Roman"/>
                <a:cs typeface="Times New Roman"/>
              </a:rPr>
              <a:t>)]</a:t>
            </a:r>
            <a:r>
              <a:rPr sz="1000" spc="-35" dirty="0">
                <a:solidFill>
                  <a:srgbClr val="231F20"/>
                </a:solidFill>
                <a:latin typeface="Times New Roman"/>
                <a:cs typeface="Times New Roman"/>
              </a:rPr>
              <a:t> </a:t>
            </a:r>
            <a:r>
              <a:rPr sz="1000" dirty="0">
                <a:solidFill>
                  <a:srgbClr val="231F20"/>
                </a:solidFill>
                <a:latin typeface="Times New Roman"/>
                <a:cs typeface="Times New Roman"/>
              </a:rPr>
              <a:t>except</a:t>
            </a:r>
            <a:r>
              <a:rPr sz="1000" spc="-35" dirty="0">
                <a:solidFill>
                  <a:srgbClr val="231F20"/>
                </a:solidFill>
                <a:latin typeface="Times New Roman"/>
                <a:cs typeface="Times New Roman"/>
              </a:rPr>
              <a:t> </a:t>
            </a:r>
            <a:r>
              <a:rPr sz="1000" dirty="0">
                <a:solidFill>
                  <a:srgbClr val="231F20"/>
                </a:solidFill>
                <a:latin typeface="Times New Roman"/>
                <a:cs typeface="Times New Roman"/>
              </a:rPr>
              <a:t>that</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35" dirty="0">
                <a:solidFill>
                  <a:srgbClr val="231F20"/>
                </a:solidFill>
                <a:latin typeface="Times New Roman"/>
                <a:cs typeface="Times New Roman"/>
              </a:rPr>
              <a:t> </a:t>
            </a:r>
            <a:r>
              <a:rPr sz="1000" dirty="0">
                <a:solidFill>
                  <a:srgbClr val="231F20"/>
                </a:solidFill>
                <a:latin typeface="Times New Roman"/>
                <a:cs typeface="Times New Roman"/>
              </a:rPr>
              <a:t>winding</a:t>
            </a:r>
            <a:endParaRPr sz="1000">
              <a:latin typeface="Times New Roman"/>
              <a:cs typeface="Times New Roman"/>
            </a:endParaRPr>
          </a:p>
        </p:txBody>
      </p:sp>
      <p:sp>
        <p:nvSpPr>
          <p:cNvPr id="15" name="object 15"/>
          <p:cNvSpPr txBox="1"/>
          <p:nvPr/>
        </p:nvSpPr>
        <p:spPr>
          <a:xfrm>
            <a:off x="1521132" y="1260047"/>
            <a:ext cx="2874597" cy="1625060"/>
          </a:xfrm>
          <a:prstGeom prst="rect">
            <a:avLst/>
          </a:prstGeom>
        </p:spPr>
        <p:txBody>
          <a:bodyPr vert="horz" wrap="square" lIns="0" tIns="0" rIns="0" bIns="0" rtlCol="0">
            <a:spAutoFit/>
          </a:bodyPr>
          <a:lstStyle/>
          <a:p>
            <a:pPr marL="12700" marR="5080" algn="just">
              <a:lnSpc>
                <a:spcPct val="95800"/>
              </a:lnSpc>
            </a:pPr>
            <a:r>
              <a:rPr sz="1000" dirty="0">
                <a:solidFill>
                  <a:srgbClr val="231F20"/>
                </a:solidFill>
                <a:latin typeface="Times New Roman"/>
                <a:cs typeface="Times New Roman"/>
              </a:rPr>
              <a:t>and</a:t>
            </a:r>
            <a:r>
              <a:rPr sz="1000" spc="-50"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50" dirty="0">
                <a:solidFill>
                  <a:srgbClr val="231F20"/>
                </a:solidFill>
                <a:latin typeface="Times New Roman"/>
                <a:cs typeface="Times New Roman"/>
              </a:rPr>
              <a:t> </a:t>
            </a:r>
            <a:r>
              <a:rPr sz="1000" dirty="0">
                <a:solidFill>
                  <a:srgbClr val="231F20"/>
                </a:solidFill>
                <a:latin typeface="Times New Roman"/>
                <a:cs typeface="Times New Roman"/>
              </a:rPr>
              <a:t>are</a:t>
            </a:r>
            <a:r>
              <a:rPr sz="1000" spc="-50" dirty="0">
                <a:solidFill>
                  <a:srgbClr val="231F20"/>
                </a:solidFill>
                <a:latin typeface="Times New Roman"/>
                <a:cs typeface="Times New Roman"/>
              </a:rPr>
              <a:t> </a:t>
            </a:r>
            <a:r>
              <a:rPr sz="1000" dirty="0">
                <a:solidFill>
                  <a:srgbClr val="231F20"/>
                </a:solidFill>
                <a:latin typeface="Times New Roman"/>
                <a:cs typeface="Times New Roman"/>
              </a:rPr>
              <a:t>connected</a:t>
            </a:r>
            <a:r>
              <a:rPr sz="1000" spc="-50" dirty="0">
                <a:solidFill>
                  <a:srgbClr val="231F20"/>
                </a:solidFill>
                <a:latin typeface="Times New Roman"/>
                <a:cs typeface="Times New Roman"/>
              </a:rPr>
              <a:t> </a:t>
            </a:r>
            <a:r>
              <a:rPr sz="1000" dirty="0">
                <a:solidFill>
                  <a:srgbClr val="231F20"/>
                </a:solidFill>
                <a:latin typeface="Times New Roman"/>
                <a:cs typeface="Times New Roman"/>
              </a:rPr>
              <a:t>in</a:t>
            </a:r>
            <a:r>
              <a:rPr sz="1000" spc="-50" dirty="0">
                <a:solidFill>
                  <a:srgbClr val="231F20"/>
                </a:solidFill>
                <a:latin typeface="Times New Roman"/>
                <a:cs typeface="Times New Roman"/>
              </a:rPr>
              <a:t> </a:t>
            </a:r>
            <a:r>
              <a:rPr sz="1000" dirty="0">
                <a:solidFill>
                  <a:srgbClr val="231F20"/>
                </a:solidFill>
                <a:latin typeface="Times New Roman"/>
                <a:cs typeface="Times New Roman"/>
              </a:rPr>
              <a:t>the</a:t>
            </a:r>
            <a:r>
              <a:rPr sz="1000" spc="-50" dirty="0">
                <a:solidFill>
                  <a:srgbClr val="231F20"/>
                </a:solidFill>
                <a:latin typeface="Times New Roman"/>
                <a:cs typeface="Times New Roman"/>
              </a:rPr>
              <a:t> </a:t>
            </a:r>
            <a:r>
              <a:rPr sz="1000" dirty="0">
                <a:solidFill>
                  <a:srgbClr val="231F20"/>
                </a:solidFill>
                <a:latin typeface="Times New Roman"/>
                <a:cs typeface="Times New Roman"/>
              </a:rPr>
              <a:t>circuit</a:t>
            </a:r>
            <a:r>
              <a:rPr sz="1000" spc="-50" dirty="0">
                <a:solidFill>
                  <a:srgbClr val="231F20"/>
                </a:solidFill>
                <a:latin typeface="Times New Roman"/>
                <a:cs typeface="Times New Roman"/>
              </a:rPr>
              <a:t> </a:t>
            </a:r>
            <a:r>
              <a:rPr sz="1000" dirty="0">
                <a:solidFill>
                  <a:srgbClr val="231F20"/>
                </a:solidFill>
                <a:latin typeface="Times New Roman"/>
                <a:cs typeface="Times New Roman"/>
              </a:rPr>
              <a:t>at</a:t>
            </a:r>
            <a:r>
              <a:rPr sz="1000" spc="-50" dirty="0">
                <a:solidFill>
                  <a:srgbClr val="231F20"/>
                </a:solidFill>
                <a:latin typeface="Times New Roman"/>
                <a:cs typeface="Times New Roman"/>
              </a:rPr>
              <a:t> </a:t>
            </a:r>
            <a:r>
              <a:rPr sz="1000" b="1" i="1" spc="-25" dirty="0">
                <a:solidFill>
                  <a:srgbClr val="EC008C"/>
                </a:solidFill>
                <a:latin typeface="Times New Roman"/>
                <a:cs typeface="Times New Roman"/>
              </a:rPr>
              <a:t>all  </a:t>
            </a:r>
            <a:r>
              <a:rPr sz="1000" b="1" i="1" spc="-5" dirty="0">
                <a:solidFill>
                  <a:srgbClr val="EC008C"/>
                </a:solidFill>
                <a:latin typeface="Times New Roman"/>
                <a:cs typeface="Times New Roman"/>
              </a:rPr>
              <a:t>times</a:t>
            </a:r>
            <a:r>
              <a:rPr sz="1000" spc="-5" dirty="0">
                <a:solidFill>
                  <a:srgbClr val="231F20"/>
                </a:solidFill>
                <a:latin typeface="Times New Roman"/>
                <a:cs typeface="Times New Roman"/>
              </a:rPr>
              <a:t>.</a:t>
            </a:r>
            <a:r>
              <a:rPr sz="1000" spc="-45" dirty="0">
                <a:solidFill>
                  <a:srgbClr val="231F20"/>
                </a:solidFill>
                <a:latin typeface="Times New Roman"/>
                <a:cs typeface="Times New Roman"/>
              </a:rPr>
              <a:t> </a:t>
            </a:r>
            <a:r>
              <a:rPr sz="1000" dirty="0">
                <a:solidFill>
                  <a:srgbClr val="231F20"/>
                </a:solidFill>
                <a:latin typeface="Times New Roman"/>
                <a:cs typeface="Times New Roman"/>
              </a:rPr>
              <a:t>The</a:t>
            </a:r>
            <a:r>
              <a:rPr sz="1000" spc="-45" dirty="0">
                <a:solidFill>
                  <a:srgbClr val="231F20"/>
                </a:solidFill>
                <a:latin typeface="Times New Roman"/>
                <a:cs typeface="Times New Roman"/>
              </a:rPr>
              <a:t> </a:t>
            </a:r>
            <a:r>
              <a:rPr sz="1000" dirty="0">
                <a:solidFill>
                  <a:srgbClr val="231F20"/>
                </a:solidFill>
                <a:latin typeface="Times New Roman"/>
                <a:cs typeface="Times New Roman"/>
              </a:rPr>
              <a:t>advantages</a:t>
            </a:r>
            <a:r>
              <a:rPr sz="1000" spc="-45" dirty="0">
                <a:solidFill>
                  <a:srgbClr val="231F20"/>
                </a:solidFill>
                <a:latin typeface="Times New Roman"/>
                <a:cs typeface="Times New Roman"/>
              </a:rPr>
              <a:t> </a:t>
            </a:r>
            <a:r>
              <a:rPr sz="1000" dirty="0">
                <a:solidFill>
                  <a:srgbClr val="231F20"/>
                </a:solidFill>
                <a:latin typeface="Times New Roman"/>
                <a:cs typeface="Times New Roman"/>
              </a:rPr>
              <a:t>of</a:t>
            </a:r>
            <a:r>
              <a:rPr sz="1000" spc="-45" dirty="0">
                <a:solidFill>
                  <a:srgbClr val="231F20"/>
                </a:solidFill>
                <a:latin typeface="Times New Roman"/>
                <a:cs typeface="Times New Roman"/>
              </a:rPr>
              <a:t> </a:t>
            </a:r>
            <a:r>
              <a:rPr sz="1000" dirty="0">
                <a:solidFill>
                  <a:srgbClr val="231F20"/>
                </a:solidFill>
                <a:latin typeface="Times New Roman"/>
                <a:cs typeface="Times New Roman"/>
              </a:rPr>
              <a:t>leaving</a:t>
            </a:r>
            <a:r>
              <a:rPr sz="1000" spc="-45" dirty="0">
                <a:solidFill>
                  <a:srgbClr val="231F20"/>
                </a:solidFill>
                <a:latin typeface="Times New Roman"/>
                <a:cs typeface="Times New Roman"/>
              </a:rPr>
              <a:t> </a:t>
            </a:r>
            <a:r>
              <a:rPr sz="1000" dirty="0">
                <a:solidFill>
                  <a:srgbClr val="231F20"/>
                </a:solidFill>
                <a:latin typeface="Times New Roman"/>
                <a:cs typeface="Times New Roman"/>
              </a:rPr>
              <a:t>the</a:t>
            </a:r>
            <a:r>
              <a:rPr sz="1000" spc="-45" dirty="0">
                <a:solidFill>
                  <a:srgbClr val="231F20"/>
                </a:solidFill>
                <a:latin typeface="Times New Roman"/>
                <a:cs typeface="Times New Roman"/>
              </a:rPr>
              <a:t> </a:t>
            </a:r>
            <a:r>
              <a:rPr sz="1000" dirty="0">
                <a:solidFill>
                  <a:srgbClr val="231F20"/>
                </a:solidFill>
                <a:latin typeface="Times New Roman"/>
                <a:cs typeface="Times New Roman"/>
              </a:rPr>
              <a:t>capacitor  permanently in circuit are </a:t>
            </a:r>
            <a:r>
              <a:rPr sz="1000" b="1" spc="-5" dirty="0">
                <a:solidFill>
                  <a:srgbClr val="EC008C"/>
                </a:solidFill>
                <a:latin typeface="Times New Roman"/>
                <a:cs typeface="Times New Roman"/>
              </a:rPr>
              <a:t>(</a:t>
            </a:r>
            <a:r>
              <a:rPr sz="1000" b="1" i="1" spc="-5" dirty="0">
                <a:solidFill>
                  <a:srgbClr val="EC008C"/>
                </a:solidFill>
                <a:latin typeface="Times New Roman"/>
                <a:cs typeface="Times New Roman"/>
              </a:rPr>
              <a:t>i</a:t>
            </a:r>
            <a:r>
              <a:rPr sz="1000" b="1" spc="-5" dirty="0">
                <a:solidFill>
                  <a:srgbClr val="EC008C"/>
                </a:solidFill>
                <a:latin typeface="Times New Roman"/>
                <a:cs typeface="Times New Roman"/>
              </a:rPr>
              <a:t>) </a:t>
            </a:r>
            <a:r>
              <a:rPr sz="1000" spc="-5" dirty="0">
                <a:solidFill>
                  <a:srgbClr val="231F20"/>
                </a:solidFill>
                <a:latin typeface="Times New Roman"/>
                <a:cs typeface="Times New Roman"/>
              </a:rPr>
              <a:t>improvement of  </a:t>
            </a:r>
            <a:r>
              <a:rPr sz="1000" dirty="0">
                <a:solidFill>
                  <a:srgbClr val="231F20"/>
                </a:solidFill>
                <a:latin typeface="Times New Roman"/>
                <a:cs typeface="Times New Roman"/>
              </a:rPr>
              <a:t>over-load capacity of the motor </a:t>
            </a:r>
            <a:r>
              <a:rPr sz="1000" b="1" spc="-5" dirty="0">
                <a:solidFill>
                  <a:srgbClr val="EC008C"/>
                </a:solidFill>
                <a:latin typeface="Times New Roman"/>
                <a:cs typeface="Times New Roman"/>
              </a:rPr>
              <a:t>(</a:t>
            </a:r>
            <a:r>
              <a:rPr sz="1000" b="1" i="1" spc="-5" dirty="0">
                <a:solidFill>
                  <a:srgbClr val="EC008C"/>
                </a:solidFill>
                <a:latin typeface="Times New Roman"/>
                <a:cs typeface="Times New Roman"/>
              </a:rPr>
              <a:t>ii</a:t>
            </a:r>
            <a:r>
              <a:rPr sz="1000" b="1" spc="-5" dirty="0">
                <a:solidFill>
                  <a:srgbClr val="EC008C"/>
                </a:solidFill>
                <a:latin typeface="Times New Roman"/>
                <a:cs typeface="Times New Roman"/>
              </a:rPr>
              <a:t>) </a:t>
            </a:r>
            <a:r>
              <a:rPr sz="1000" dirty="0">
                <a:solidFill>
                  <a:srgbClr val="231F20"/>
                </a:solidFill>
                <a:latin typeface="Times New Roman"/>
                <a:cs typeface="Times New Roman"/>
              </a:rPr>
              <a:t>a higher  power factor </a:t>
            </a:r>
            <a:r>
              <a:rPr sz="1000" b="1" spc="5" dirty="0">
                <a:solidFill>
                  <a:srgbClr val="EC008C"/>
                </a:solidFill>
                <a:latin typeface="Times New Roman"/>
                <a:cs typeface="Times New Roman"/>
              </a:rPr>
              <a:t>(</a:t>
            </a:r>
            <a:r>
              <a:rPr sz="1000" b="1" i="1" spc="5" dirty="0">
                <a:solidFill>
                  <a:srgbClr val="EC008C"/>
                </a:solidFill>
                <a:latin typeface="Times New Roman"/>
                <a:cs typeface="Times New Roman"/>
              </a:rPr>
              <a:t>iii</a:t>
            </a:r>
            <a:r>
              <a:rPr sz="1000" b="1" spc="5" dirty="0">
                <a:solidFill>
                  <a:srgbClr val="EC008C"/>
                </a:solidFill>
                <a:latin typeface="Times New Roman"/>
                <a:cs typeface="Times New Roman"/>
              </a:rPr>
              <a:t>) </a:t>
            </a:r>
            <a:r>
              <a:rPr sz="1000" spc="5" dirty="0">
                <a:solidFill>
                  <a:srgbClr val="231F20"/>
                </a:solidFill>
                <a:latin typeface="Times New Roman"/>
                <a:cs typeface="Times New Roman"/>
              </a:rPr>
              <a:t>higher efficiency and </a:t>
            </a:r>
            <a:r>
              <a:rPr sz="1000" b="1" spc="15" dirty="0">
                <a:solidFill>
                  <a:srgbClr val="EC008C"/>
                </a:solidFill>
                <a:latin typeface="Times New Roman"/>
                <a:cs typeface="Times New Roman"/>
              </a:rPr>
              <a:t>(</a:t>
            </a:r>
            <a:r>
              <a:rPr sz="1000" b="1" i="1" spc="15" dirty="0">
                <a:solidFill>
                  <a:srgbClr val="EC008C"/>
                </a:solidFill>
                <a:latin typeface="Times New Roman"/>
                <a:cs typeface="Times New Roman"/>
              </a:rPr>
              <a:t>iv</a:t>
            </a:r>
            <a:r>
              <a:rPr sz="1000" b="1" spc="15" dirty="0">
                <a:solidFill>
                  <a:srgbClr val="EC008C"/>
                </a:solidFill>
                <a:latin typeface="Times New Roman"/>
                <a:cs typeface="Times New Roman"/>
              </a:rPr>
              <a:t>)  </a:t>
            </a:r>
            <a:r>
              <a:rPr sz="1000" dirty="0">
                <a:solidFill>
                  <a:srgbClr val="231F20"/>
                </a:solidFill>
                <a:latin typeface="Times New Roman"/>
                <a:cs typeface="Times New Roman"/>
              </a:rPr>
              <a:t>quieter</a:t>
            </a:r>
            <a:r>
              <a:rPr sz="1000" spc="-3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30" dirty="0">
                <a:solidFill>
                  <a:srgbClr val="231F20"/>
                </a:solidFill>
                <a:latin typeface="Times New Roman"/>
                <a:cs typeface="Times New Roman"/>
              </a:rPr>
              <a:t> </a:t>
            </a:r>
            <a:r>
              <a:rPr sz="1000" dirty="0">
                <a:solidFill>
                  <a:srgbClr val="231F20"/>
                </a:solidFill>
                <a:latin typeface="Times New Roman"/>
                <a:cs typeface="Times New Roman"/>
              </a:rPr>
              <a:t>of</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a:t>
            </a:r>
            <a:r>
              <a:rPr sz="1000" spc="-30"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30" dirty="0">
                <a:solidFill>
                  <a:srgbClr val="231F20"/>
                </a:solidFill>
                <a:latin typeface="Times New Roman"/>
                <a:cs typeface="Times New Roman"/>
              </a:rPr>
              <a:t> </a:t>
            </a:r>
            <a:r>
              <a:rPr sz="1000" dirty="0">
                <a:solidFill>
                  <a:srgbClr val="231F20"/>
                </a:solidFill>
                <a:latin typeface="Times New Roman"/>
                <a:cs typeface="Times New Roman"/>
              </a:rPr>
              <a:t>which</a:t>
            </a:r>
            <a:r>
              <a:rPr sz="1000" spc="-30" dirty="0">
                <a:solidFill>
                  <a:srgbClr val="231F20"/>
                </a:solidFill>
                <a:latin typeface="Times New Roman"/>
                <a:cs typeface="Times New Roman"/>
              </a:rPr>
              <a:t> </a:t>
            </a:r>
            <a:r>
              <a:rPr sz="1000" dirty="0">
                <a:solidFill>
                  <a:srgbClr val="231F20"/>
                </a:solidFill>
                <a:latin typeface="Times New Roman"/>
                <a:cs typeface="Times New Roman"/>
              </a:rPr>
              <a:t>is</a:t>
            </a:r>
            <a:r>
              <a:rPr sz="1000" spc="-30" dirty="0">
                <a:solidFill>
                  <a:srgbClr val="231F20"/>
                </a:solidFill>
                <a:latin typeface="Times New Roman"/>
                <a:cs typeface="Times New Roman"/>
              </a:rPr>
              <a:t> </a:t>
            </a:r>
            <a:r>
              <a:rPr sz="1000" dirty="0">
                <a:solidFill>
                  <a:srgbClr val="231F20"/>
                </a:solidFill>
                <a:latin typeface="Times New Roman"/>
                <a:cs typeface="Times New Roman"/>
              </a:rPr>
              <a:t>so</a:t>
            </a:r>
            <a:r>
              <a:rPr sz="1000" spc="-30" dirty="0">
                <a:solidFill>
                  <a:srgbClr val="231F20"/>
                </a:solidFill>
                <a:latin typeface="Times New Roman"/>
                <a:cs typeface="Times New Roman"/>
              </a:rPr>
              <a:t> </a:t>
            </a:r>
            <a:r>
              <a:rPr sz="1000" dirty="0">
                <a:solidFill>
                  <a:srgbClr val="231F20"/>
                </a:solidFill>
                <a:latin typeface="Times New Roman"/>
                <a:cs typeface="Times New Roman"/>
              </a:rPr>
              <a:t>much  desirable</a:t>
            </a:r>
            <a:r>
              <a:rPr sz="1000" spc="-35" dirty="0">
                <a:solidFill>
                  <a:srgbClr val="231F20"/>
                </a:solidFill>
                <a:latin typeface="Times New Roman"/>
                <a:cs typeface="Times New Roman"/>
              </a:rPr>
              <a:t> </a:t>
            </a:r>
            <a:r>
              <a:rPr sz="1000" dirty="0">
                <a:solidFill>
                  <a:srgbClr val="231F20"/>
                </a:solidFill>
                <a:latin typeface="Times New Roman"/>
                <a:cs typeface="Times New Roman"/>
              </a:rPr>
              <a:t>for</a:t>
            </a:r>
            <a:r>
              <a:rPr sz="1000" spc="-35" dirty="0">
                <a:solidFill>
                  <a:srgbClr val="231F20"/>
                </a:solidFill>
                <a:latin typeface="Times New Roman"/>
                <a:cs typeface="Times New Roman"/>
              </a:rPr>
              <a:t> </a:t>
            </a:r>
            <a:r>
              <a:rPr sz="1000" dirty="0">
                <a:solidFill>
                  <a:srgbClr val="231F20"/>
                </a:solidFill>
                <a:latin typeface="Times New Roman"/>
                <a:cs typeface="Times New Roman"/>
              </a:rPr>
              <a:t>small</a:t>
            </a:r>
            <a:r>
              <a:rPr sz="1000" spc="-35" dirty="0">
                <a:solidFill>
                  <a:srgbClr val="231F20"/>
                </a:solidFill>
                <a:latin typeface="Times New Roman"/>
                <a:cs typeface="Times New Roman"/>
              </a:rPr>
              <a:t> </a:t>
            </a:r>
            <a:r>
              <a:rPr sz="1000" dirty="0">
                <a:solidFill>
                  <a:srgbClr val="231F20"/>
                </a:solidFill>
                <a:latin typeface="Times New Roman"/>
                <a:cs typeface="Times New Roman"/>
              </a:rPr>
              <a:t>power</a:t>
            </a:r>
            <a:r>
              <a:rPr sz="1000" spc="-35" dirty="0">
                <a:solidFill>
                  <a:srgbClr val="231F20"/>
                </a:solidFill>
                <a:latin typeface="Times New Roman"/>
                <a:cs typeface="Times New Roman"/>
              </a:rPr>
              <a:t> </a:t>
            </a:r>
            <a:r>
              <a:rPr sz="1000" dirty="0">
                <a:solidFill>
                  <a:srgbClr val="231F20"/>
                </a:solidFill>
                <a:latin typeface="Times New Roman"/>
                <a:cs typeface="Times New Roman"/>
              </a:rPr>
              <a:t>drives</a:t>
            </a:r>
            <a:r>
              <a:rPr sz="1000" spc="-35" dirty="0">
                <a:solidFill>
                  <a:srgbClr val="231F20"/>
                </a:solidFill>
                <a:latin typeface="Times New Roman"/>
                <a:cs typeface="Times New Roman"/>
              </a:rPr>
              <a:t> </a:t>
            </a:r>
            <a:r>
              <a:rPr sz="1000" dirty="0">
                <a:solidFill>
                  <a:srgbClr val="231F20"/>
                </a:solidFill>
                <a:latin typeface="Times New Roman"/>
                <a:cs typeface="Times New Roman"/>
              </a:rPr>
              <a:t>in</a:t>
            </a:r>
            <a:r>
              <a:rPr sz="1000" spc="-35" dirty="0">
                <a:solidFill>
                  <a:srgbClr val="231F20"/>
                </a:solidFill>
                <a:latin typeface="Times New Roman"/>
                <a:cs typeface="Times New Roman"/>
              </a:rPr>
              <a:t> </a:t>
            </a:r>
            <a:r>
              <a:rPr sz="1000" spc="-5" dirty="0">
                <a:solidFill>
                  <a:srgbClr val="231F20"/>
                </a:solidFill>
                <a:latin typeface="Times New Roman"/>
                <a:cs typeface="Times New Roman"/>
              </a:rPr>
              <a:t>offices</a:t>
            </a:r>
            <a:r>
              <a:rPr sz="1000" spc="-35" dirty="0">
                <a:solidFill>
                  <a:srgbClr val="231F20"/>
                </a:solidFill>
                <a:latin typeface="Times New Roman"/>
                <a:cs typeface="Times New Roman"/>
              </a:rPr>
              <a:t> </a:t>
            </a:r>
            <a:r>
              <a:rPr sz="1000" dirty="0">
                <a:solidFill>
                  <a:srgbClr val="231F20"/>
                </a:solidFill>
                <a:latin typeface="Times New Roman"/>
                <a:cs typeface="Times New Roman"/>
              </a:rPr>
              <a:t>and  laboratories.</a:t>
            </a:r>
            <a:r>
              <a:rPr sz="1000" spc="105" dirty="0">
                <a:solidFill>
                  <a:srgbClr val="231F20"/>
                </a:solidFill>
                <a:latin typeface="Times New Roman"/>
                <a:cs typeface="Times New Roman"/>
              </a:rPr>
              <a:t> </a:t>
            </a:r>
            <a:r>
              <a:rPr sz="1000" dirty="0">
                <a:solidFill>
                  <a:srgbClr val="231F20"/>
                </a:solidFill>
                <a:latin typeface="Times New Roman"/>
                <a:cs typeface="Times New Roman"/>
              </a:rPr>
              <a:t>Some</a:t>
            </a:r>
            <a:r>
              <a:rPr sz="1000" spc="-75" dirty="0">
                <a:solidFill>
                  <a:srgbClr val="231F20"/>
                </a:solidFill>
                <a:latin typeface="Times New Roman"/>
                <a:cs typeface="Times New Roman"/>
              </a:rPr>
              <a:t> </a:t>
            </a:r>
            <a:r>
              <a:rPr sz="1000" dirty="0">
                <a:solidFill>
                  <a:srgbClr val="231F20"/>
                </a:solidFill>
                <a:latin typeface="Times New Roman"/>
                <a:cs typeface="Times New Roman"/>
              </a:rPr>
              <a:t>of</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these</a:t>
            </a:r>
            <a:r>
              <a:rPr sz="1000" spc="-75" dirty="0">
                <a:solidFill>
                  <a:srgbClr val="231F20"/>
                </a:solidFill>
                <a:latin typeface="Times New Roman"/>
                <a:cs typeface="Times New Roman"/>
              </a:rPr>
              <a:t> </a:t>
            </a:r>
            <a:r>
              <a:rPr sz="1000" dirty="0">
                <a:solidFill>
                  <a:srgbClr val="231F20"/>
                </a:solidFill>
                <a:latin typeface="Times New Roman"/>
                <a:cs typeface="Times New Roman"/>
              </a:rPr>
              <a:t>motors</a:t>
            </a:r>
            <a:r>
              <a:rPr sz="1000" spc="-75" dirty="0">
                <a:solidFill>
                  <a:srgbClr val="231F20"/>
                </a:solidFill>
                <a:latin typeface="Times New Roman"/>
                <a:cs typeface="Times New Roman"/>
              </a:rPr>
              <a:t> </a:t>
            </a:r>
            <a:r>
              <a:rPr sz="1000" dirty="0">
                <a:solidFill>
                  <a:srgbClr val="231F20"/>
                </a:solidFill>
                <a:latin typeface="Times New Roman"/>
                <a:cs typeface="Times New Roman"/>
              </a:rPr>
              <a:t>which</a:t>
            </a:r>
            <a:r>
              <a:rPr sz="1000" spc="-75" dirty="0">
                <a:solidFill>
                  <a:srgbClr val="231F20"/>
                </a:solidFill>
                <a:latin typeface="Times New Roman"/>
                <a:cs typeface="Times New Roman"/>
              </a:rPr>
              <a:t> </a:t>
            </a:r>
            <a:r>
              <a:rPr sz="1000" dirty="0">
                <a:solidFill>
                  <a:srgbClr val="231F20"/>
                </a:solidFill>
                <a:latin typeface="Times New Roman"/>
                <a:cs typeface="Times New Roman"/>
              </a:rPr>
              <a:t>start  and run with one value of capacitance in the  </a:t>
            </a:r>
            <a:r>
              <a:rPr sz="1000" spc="5" dirty="0">
                <a:solidFill>
                  <a:srgbClr val="231F20"/>
                </a:solidFill>
                <a:latin typeface="Times New Roman"/>
                <a:cs typeface="Times New Roman"/>
              </a:rPr>
              <a:t>circuit are called </a:t>
            </a:r>
            <a:r>
              <a:rPr sz="1000" b="1" i="1" dirty="0">
                <a:solidFill>
                  <a:srgbClr val="EC008C"/>
                </a:solidFill>
                <a:latin typeface="Times New Roman"/>
                <a:cs typeface="Times New Roman"/>
              </a:rPr>
              <a:t>single-value </a:t>
            </a:r>
            <a:r>
              <a:rPr sz="1000" spc="10" dirty="0">
                <a:solidFill>
                  <a:srgbClr val="231F20"/>
                </a:solidFill>
                <a:latin typeface="Times New Roman"/>
                <a:cs typeface="Times New Roman"/>
              </a:rPr>
              <a:t>capacitor-run  </a:t>
            </a:r>
            <a:r>
              <a:rPr sz="1000" dirty="0">
                <a:solidFill>
                  <a:srgbClr val="231F20"/>
                </a:solidFill>
                <a:latin typeface="Times New Roman"/>
                <a:cs typeface="Times New Roman"/>
              </a:rPr>
              <a:t>motors. Other which start with high value of  </a:t>
            </a:r>
            <a:r>
              <a:rPr sz="1000" spc="40" dirty="0">
                <a:solidFill>
                  <a:srgbClr val="231F20"/>
                </a:solidFill>
                <a:latin typeface="Times New Roman"/>
                <a:cs typeface="Times New Roman"/>
              </a:rPr>
              <a:t>capacitance </a:t>
            </a:r>
            <a:r>
              <a:rPr sz="1000" spc="30" dirty="0">
                <a:solidFill>
                  <a:srgbClr val="231F20"/>
                </a:solidFill>
                <a:latin typeface="Times New Roman"/>
                <a:cs typeface="Times New Roman"/>
              </a:rPr>
              <a:t>but  run  with  </a:t>
            </a:r>
            <a:r>
              <a:rPr sz="1000" dirty="0">
                <a:solidFill>
                  <a:srgbClr val="231F20"/>
                </a:solidFill>
                <a:latin typeface="Times New Roman"/>
                <a:cs typeface="Times New Roman"/>
              </a:rPr>
              <a:t>a  </a:t>
            </a:r>
            <a:r>
              <a:rPr sz="1000" spc="30" dirty="0">
                <a:solidFill>
                  <a:srgbClr val="231F20"/>
                </a:solidFill>
                <a:latin typeface="Times New Roman"/>
                <a:cs typeface="Times New Roman"/>
              </a:rPr>
              <a:t>low  </a:t>
            </a:r>
            <a:r>
              <a:rPr sz="1000" spc="35" dirty="0">
                <a:solidFill>
                  <a:srgbClr val="231F20"/>
                </a:solidFill>
                <a:latin typeface="Times New Roman"/>
                <a:cs typeface="Times New Roman"/>
              </a:rPr>
              <a:t>value</a:t>
            </a:r>
            <a:r>
              <a:rPr sz="1000" spc="-65" dirty="0">
                <a:solidFill>
                  <a:srgbClr val="231F20"/>
                </a:solidFill>
                <a:latin typeface="Times New Roman"/>
                <a:cs typeface="Times New Roman"/>
              </a:rPr>
              <a:t> </a:t>
            </a:r>
            <a:r>
              <a:rPr sz="1000" spc="45" dirty="0">
                <a:solidFill>
                  <a:srgbClr val="231F20"/>
                </a:solidFill>
                <a:latin typeface="Times New Roman"/>
                <a:cs typeface="Times New Roman"/>
              </a:rPr>
              <a:t>of</a:t>
            </a:r>
            <a:endParaRPr sz="1000">
              <a:latin typeface="Times New Roman"/>
              <a:cs typeface="Times New Roman"/>
            </a:endParaRPr>
          </a:p>
        </p:txBody>
      </p:sp>
      <p:sp>
        <p:nvSpPr>
          <p:cNvPr id="16" name="object 16"/>
          <p:cNvSpPr txBox="1"/>
          <p:nvPr/>
        </p:nvSpPr>
        <p:spPr>
          <a:xfrm>
            <a:off x="1521132" y="2379938"/>
            <a:ext cx="6115722" cy="654025"/>
          </a:xfrm>
          <a:prstGeom prst="rect">
            <a:avLst/>
          </a:prstGeom>
        </p:spPr>
        <p:txBody>
          <a:bodyPr vert="horz" wrap="square" lIns="0" tIns="0" rIns="0" bIns="0" rtlCol="0">
            <a:spAutoFit/>
          </a:bodyPr>
          <a:lstStyle/>
          <a:p>
            <a:pPr marL="12700">
              <a:lnSpc>
                <a:spcPct val="100000"/>
              </a:lnSpc>
            </a:pPr>
            <a:r>
              <a:rPr sz="1000" dirty="0">
                <a:solidFill>
                  <a:srgbClr val="231F20"/>
                </a:solidFill>
                <a:latin typeface="Times New Roman"/>
                <a:cs typeface="Times New Roman"/>
              </a:rPr>
              <a:t>capacitance</a:t>
            </a:r>
            <a:r>
              <a:rPr sz="1000" spc="-40" dirty="0">
                <a:solidFill>
                  <a:srgbClr val="231F20"/>
                </a:solidFill>
                <a:latin typeface="Times New Roman"/>
                <a:cs typeface="Times New Roman"/>
              </a:rPr>
              <a:t> </a:t>
            </a:r>
            <a:r>
              <a:rPr sz="1000" dirty="0">
                <a:solidFill>
                  <a:srgbClr val="231F20"/>
                </a:solidFill>
                <a:latin typeface="Times New Roman"/>
                <a:cs typeface="Times New Roman"/>
              </a:rPr>
              <a:t>are</a:t>
            </a:r>
            <a:r>
              <a:rPr sz="1000" spc="-40" dirty="0">
                <a:solidFill>
                  <a:srgbClr val="231F20"/>
                </a:solidFill>
                <a:latin typeface="Times New Roman"/>
                <a:cs typeface="Times New Roman"/>
              </a:rPr>
              <a:t> </a:t>
            </a:r>
            <a:r>
              <a:rPr sz="1000" dirty="0">
                <a:solidFill>
                  <a:srgbClr val="231F20"/>
                </a:solidFill>
                <a:latin typeface="Times New Roman"/>
                <a:cs typeface="Times New Roman"/>
              </a:rPr>
              <a:t>known</a:t>
            </a:r>
            <a:r>
              <a:rPr sz="1000" spc="-40" dirty="0">
                <a:solidFill>
                  <a:srgbClr val="231F20"/>
                </a:solidFill>
                <a:latin typeface="Times New Roman"/>
                <a:cs typeface="Times New Roman"/>
              </a:rPr>
              <a:t> </a:t>
            </a:r>
            <a:r>
              <a:rPr sz="1000" dirty="0">
                <a:solidFill>
                  <a:srgbClr val="231F20"/>
                </a:solidFill>
                <a:latin typeface="Times New Roman"/>
                <a:cs typeface="Times New Roman"/>
              </a:rPr>
              <a:t>as</a:t>
            </a:r>
            <a:r>
              <a:rPr sz="1000" spc="-40" dirty="0">
                <a:solidFill>
                  <a:srgbClr val="231F20"/>
                </a:solidFill>
                <a:latin typeface="Times New Roman"/>
                <a:cs typeface="Times New Roman"/>
              </a:rPr>
              <a:t> </a:t>
            </a:r>
            <a:r>
              <a:rPr sz="1000" b="1" i="1" dirty="0">
                <a:solidFill>
                  <a:srgbClr val="EC008C"/>
                </a:solidFill>
                <a:latin typeface="Times New Roman"/>
                <a:cs typeface="Times New Roman"/>
              </a:rPr>
              <a:t>two-value</a:t>
            </a:r>
            <a:r>
              <a:rPr sz="1000" b="1" i="1" spc="-30" dirty="0">
                <a:solidFill>
                  <a:srgbClr val="EC008C"/>
                </a:solidFill>
                <a:latin typeface="Times New Roman"/>
                <a:cs typeface="Times New Roman"/>
              </a:rPr>
              <a:t> </a:t>
            </a:r>
            <a:r>
              <a:rPr sz="1000" dirty="0">
                <a:solidFill>
                  <a:srgbClr val="231F20"/>
                </a:solidFill>
                <a:latin typeface="Times New Roman"/>
                <a:cs typeface="Times New Roman"/>
              </a:rPr>
              <a:t>capacitor-run</a:t>
            </a:r>
            <a:r>
              <a:rPr sz="1000" spc="-45" dirty="0">
                <a:solidFill>
                  <a:srgbClr val="231F20"/>
                </a:solidFill>
                <a:latin typeface="Times New Roman"/>
                <a:cs typeface="Times New Roman"/>
              </a:rPr>
              <a:t> </a:t>
            </a:r>
            <a:r>
              <a:rPr sz="1000" dirty="0">
                <a:solidFill>
                  <a:srgbClr val="231F20"/>
                </a:solidFill>
                <a:latin typeface="Times New Roman"/>
                <a:cs typeface="Times New Roman"/>
              </a:rPr>
              <a:t>motors.</a:t>
            </a:r>
            <a:endParaRPr sz="1000">
              <a:latin typeface="Times New Roman"/>
              <a:cs typeface="Times New Roman"/>
            </a:endParaRPr>
          </a:p>
          <a:p>
            <a:pPr marL="262255">
              <a:lnSpc>
                <a:spcPct val="100000"/>
              </a:lnSpc>
              <a:spcBef>
                <a:spcPts val="145"/>
              </a:spcBef>
            </a:pPr>
            <a:r>
              <a:rPr sz="1000" b="1" dirty="0">
                <a:solidFill>
                  <a:srgbClr val="EC008C"/>
                </a:solidFill>
                <a:latin typeface="Times New Roman"/>
                <a:cs typeface="Times New Roman"/>
              </a:rPr>
              <a:t>(</a:t>
            </a:r>
            <a:r>
              <a:rPr sz="1000" b="1" i="1" dirty="0">
                <a:solidFill>
                  <a:srgbClr val="EC008C"/>
                </a:solidFill>
                <a:latin typeface="Times New Roman"/>
                <a:cs typeface="Times New Roman"/>
              </a:rPr>
              <a:t>i</a:t>
            </a:r>
            <a:r>
              <a:rPr sz="1000" b="1" dirty="0">
                <a:solidFill>
                  <a:srgbClr val="EC008C"/>
                </a:solidFill>
                <a:latin typeface="Times New Roman"/>
                <a:cs typeface="Times New Roman"/>
              </a:rPr>
              <a:t>)   </a:t>
            </a:r>
            <a:r>
              <a:rPr sz="1000" b="1" spc="-10" dirty="0">
                <a:solidFill>
                  <a:srgbClr val="EC008C"/>
                </a:solidFill>
                <a:latin typeface="Times New Roman"/>
                <a:cs typeface="Times New Roman"/>
              </a:rPr>
              <a:t>Single-value capacitor-Run</a:t>
            </a:r>
            <a:r>
              <a:rPr sz="1000" b="1" spc="85" dirty="0">
                <a:solidFill>
                  <a:srgbClr val="EC008C"/>
                </a:solidFill>
                <a:latin typeface="Times New Roman"/>
                <a:cs typeface="Times New Roman"/>
              </a:rPr>
              <a:t> </a:t>
            </a:r>
            <a:r>
              <a:rPr sz="1000" b="1" spc="-10" dirty="0">
                <a:solidFill>
                  <a:srgbClr val="EC008C"/>
                </a:solidFill>
                <a:latin typeface="Times New Roman"/>
                <a:cs typeface="Times New Roman"/>
              </a:rPr>
              <a:t>Motor</a:t>
            </a:r>
            <a:endParaRPr sz="1000">
              <a:latin typeface="Times New Roman"/>
              <a:cs typeface="Times New Roman"/>
            </a:endParaRPr>
          </a:p>
          <a:p>
            <a:pPr marL="241300">
              <a:lnSpc>
                <a:spcPts val="1190"/>
              </a:lnSpc>
              <a:spcBef>
                <a:spcPts val="165"/>
              </a:spcBef>
            </a:pPr>
            <a:r>
              <a:rPr sz="1000" dirty="0">
                <a:solidFill>
                  <a:srgbClr val="231F20"/>
                </a:solidFill>
                <a:latin typeface="Times New Roman"/>
                <a:cs typeface="Times New Roman"/>
              </a:rPr>
              <a:t>It</a:t>
            </a:r>
            <a:r>
              <a:rPr sz="1000" spc="-25" dirty="0">
                <a:solidFill>
                  <a:srgbClr val="231F20"/>
                </a:solidFill>
                <a:latin typeface="Times New Roman"/>
                <a:cs typeface="Times New Roman"/>
              </a:rPr>
              <a:t> </a:t>
            </a:r>
            <a:r>
              <a:rPr sz="1000" dirty="0">
                <a:solidFill>
                  <a:srgbClr val="231F20"/>
                </a:solidFill>
                <a:latin typeface="Times New Roman"/>
                <a:cs typeface="Times New Roman"/>
              </a:rPr>
              <a:t>has</a:t>
            </a:r>
            <a:r>
              <a:rPr sz="1000" spc="-25" dirty="0">
                <a:solidFill>
                  <a:srgbClr val="231F20"/>
                </a:solidFill>
                <a:latin typeface="Times New Roman"/>
                <a:cs typeface="Times New Roman"/>
              </a:rPr>
              <a:t> </a:t>
            </a:r>
            <a:r>
              <a:rPr sz="1000" dirty="0">
                <a:solidFill>
                  <a:srgbClr val="231F20"/>
                </a:solidFill>
                <a:latin typeface="Times New Roman"/>
                <a:cs typeface="Times New Roman"/>
              </a:rPr>
              <a:t>one</a:t>
            </a:r>
            <a:r>
              <a:rPr sz="1000" spc="-25"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and</a:t>
            </a:r>
            <a:r>
              <a:rPr sz="1000" spc="-25" dirty="0">
                <a:solidFill>
                  <a:srgbClr val="231F20"/>
                </a:solidFill>
                <a:latin typeface="Times New Roman"/>
                <a:cs typeface="Times New Roman"/>
              </a:rPr>
              <a:t> </a:t>
            </a:r>
            <a:r>
              <a:rPr sz="1000" dirty="0">
                <a:solidFill>
                  <a:srgbClr val="231F20"/>
                </a:solidFill>
                <a:latin typeface="Times New Roman"/>
                <a:cs typeface="Times New Roman"/>
              </a:rPr>
              <a:t>one</a:t>
            </a:r>
            <a:r>
              <a:rPr sz="1000" spc="-2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in</a:t>
            </a:r>
            <a:r>
              <a:rPr sz="1000" spc="-25" dirty="0">
                <a:solidFill>
                  <a:srgbClr val="231F20"/>
                </a:solidFill>
                <a:latin typeface="Times New Roman"/>
                <a:cs typeface="Times New Roman"/>
              </a:rPr>
              <a:t> </a:t>
            </a:r>
            <a:r>
              <a:rPr sz="1000" dirty="0">
                <a:solidFill>
                  <a:srgbClr val="231F20"/>
                </a:solidFill>
                <a:latin typeface="Times New Roman"/>
                <a:cs typeface="Times New Roman"/>
              </a:rPr>
              <a:t>series</a:t>
            </a:r>
            <a:r>
              <a:rPr sz="1000" spc="-25" dirty="0">
                <a:solidFill>
                  <a:srgbClr val="231F20"/>
                </a:solidFill>
                <a:latin typeface="Times New Roman"/>
                <a:cs typeface="Times New Roman"/>
              </a:rPr>
              <a:t> </a:t>
            </a:r>
            <a:r>
              <a:rPr sz="1000" dirty="0">
                <a:solidFill>
                  <a:srgbClr val="231F20"/>
                </a:solidFill>
                <a:latin typeface="Times New Roman"/>
                <a:cs typeface="Times New Roman"/>
              </a:rPr>
              <a:t>with</a:t>
            </a:r>
            <a:r>
              <a:rPr sz="1000" spc="-25" dirty="0">
                <a:solidFill>
                  <a:srgbClr val="231F20"/>
                </a:solidFill>
                <a:latin typeface="Times New Roman"/>
                <a:cs typeface="Times New Roman"/>
              </a:rPr>
              <a:t> </a:t>
            </a:r>
            <a:r>
              <a:rPr sz="1000" dirty="0">
                <a:solidFill>
                  <a:srgbClr val="231F20"/>
                </a:solidFill>
                <a:latin typeface="Times New Roman"/>
                <a:cs typeface="Times New Roman"/>
              </a:rPr>
              <a:t>a</a:t>
            </a:r>
            <a:r>
              <a:rPr sz="1000" spc="-25"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25" dirty="0">
                <a:solidFill>
                  <a:srgbClr val="231F20"/>
                </a:solidFill>
                <a:latin typeface="Times New Roman"/>
                <a:cs typeface="Times New Roman"/>
              </a:rPr>
              <a:t> </a:t>
            </a:r>
            <a:r>
              <a:rPr sz="1000" dirty="0">
                <a:solidFill>
                  <a:srgbClr val="231F20"/>
                </a:solidFill>
                <a:latin typeface="Times New Roman"/>
                <a:cs typeface="Times New Roman"/>
              </a:rPr>
              <a:t>as</a:t>
            </a:r>
            <a:r>
              <a:rPr sz="1000" spc="-25" dirty="0">
                <a:solidFill>
                  <a:srgbClr val="231F20"/>
                </a:solidFill>
                <a:latin typeface="Times New Roman"/>
                <a:cs typeface="Times New Roman"/>
              </a:rPr>
              <a:t> </a:t>
            </a:r>
            <a:r>
              <a:rPr sz="1000" dirty="0">
                <a:solidFill>
                  <a:srgbClr val="231F20"/>
                </a:solidFill>
                <a:latin typeface="Times New Roman"/>
                <a:cs typeface="Times New Roman"/>
              </a:rPr>
              <a:t>shown</a:t>
            </a:r>
            <a:r>
              <a:rPr sz="1000" spc="-25" dirty="0">
                <a:solidFill>
                  <a:srgbClr val="231F20"/>
                </a:solidFill>
                <a:latin typeface="Times New Roman"/>
                <a:cs typeface="Times New Roman"/>
              </a:rPr>
              <a:t> </a:t>
            </a:r>
            <a:r>
              <a:rPr sz="1000" dirty="0">
                <a:solidFill>
                  <a:srgbClr val="231F20"/>
                </a:solidFill>
                <a:latin typeface="Times New Roman"/>
                <a:cs typeface="Times New Roman"/>
              </a:rPr>
              <a:t>in</a:t>
            </a:r>
            <a:r>
              <a:rPr sz="1000" spc="-25" dirty="0">
                <a:solidFill>
                  <a:srgbClr val="231F20"/>
                </a:solidFill>
                <a:latin typeface="Times New Roman"/>
                <a:cs typeface="Times New Roman"/>
              </a:rPr>
              <a:t> </a:t>
            </a:r>
            <a:r>
              <a:rPr sz="1000" dirty="0">
                <a:solidFill>
                  <a:srgbClr val="231F20"/>
                </a:solidFill>
                <a:latin typeface="Times New Roman"/>
                <a:cs typeface="Times New Roman"/>
              </a:rPr>
              <a:t>Fig.</a:t>
            </a:r>
            <a:endParaRPr sz="1000">
              <a:latin typeface="Times New Roman"/>
              <a:cs typeface="Times New Roman"/>
            </a:endParaRPr>
          </a:p>
          <a:p>
            <a:pPr marL="12700">
              <a:lnSpc>
                <a:spcPts val="1190"/>
              </a:lnSpc>
            </a:pPr>
            <a:r>
              <a:rPr sz="1000" spc="-10" dirty="0">
                <a:solidFill>
                  <a:srgbClr val="231F20"/>
                </a:solidFill>
                <a:latin typeface="Times New Roman"/>
                <a:cs typeface="Times New Roman"/>
              </a:rPr>
              <a:t>36.28. </a:t>
            </a:r>
            <a:r>
              <a:rPr sz="1000" spc="45" dirty="0">
                <a:solidFill>
                  <a:srgbClr val="231F20"/>
                </a:solidFill>
                <a:latin typeface="Times New Roman"/>
                <a:cs typeface="Times New Roman"/>
              </a:rPr>
              <a:t> </a:t>
            </a:r>
            <a:r>
              <a:rPr sz="1000" spc="-10" dirty="0">
                <a:solidFill>
                  <a:srgbClr val="231F20"/>
                </a:solidFill>
                <a:latin typeface="Times New Roman"/>
                <a:cs typeface="Times New Roman"/>
              </a:rPr>
              <a:t>Since</a:t>
            </a:r>
            <a:r>
              <a:rPr sz="1000" spc="-80" dirty="0">
                <a:solidFill>
                  <a:srgbClr val="231F20"/>
                </a:solidFill>
                <a:latin typeface="Times New Roman"/>
                <a:cs typeface="Times New Roman"/>
              </a:rPr>
              <a:t> </a:t>
            </a:r>
            <a:r>
              <a:rPr sz="1000" spc="-15" dirty="0">
                <a:solidFill>
                  <a:srgbClr val="231F20"/>
                </a:solidFill>
                <a:latin typeface="Times New Roman"/>
                <a:cs typeface="Times New Roman"/>
              </a:rPr>
              <a:t>capacitor</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remains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circuit</a:t>
            </a:r>
            <a:r>
              <a:rPr sz="1000" spc="-80" dirty="0">
                <a:solidFill>
                  <a:srgbClr val="231F20"/>
                </a:solidFill>
                <a:latin typeface="Times New Roman"/>
                <a:cs typeface="Times New Roman"/>
              </a:rPr>
              <a:t> </a:t>
            </a:r>
            <a:r>
              <a:rPr sz="1000" spc="-15" dirty="0">
                <a:solidFill>
                  <a:srgbClr val="231F20"/>
                </a:solidFill>
                <a:latin typeface="Times New Roman"/>
                <a:cs typeface="Times New Roman"/>
              </a:rPr>
              <a:t>permanently,</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this</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motor</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often</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referred</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permanent-</a:t>
            </a:r>
            <a:endParaRPr sz="1000">
              <a:latin typeface="Times New Roman"/>
              <a:cs typeface="Times New Roman"/>
            </a:endParaRPr>
          </a:p>
        </p:txBody>
      </p:sp>
      <p:sp>
        <p:nvSpPr>
          <p:cNvPr id="17" name="object 17"/>
          <p:cNvSpPr txBox="1"/>
          <p:nvPr/>
        </p:nvSpPr>
        <p:spPr>
          <a:xfrm>
            <a:off x="1521132" y="4042147"/>
            <a:ext cx="6117259" cy="2482731"/>
          </a:xfrm>
          <a:prstGeom prst="rect">
            <a:avLst/>
          </a:prstGeom>
        </p:spPr>
        <p:txBody>
          <a:bodyPr vert="horz" wrap="square" lIns="0" tIns="0" rIns="0" bIns="0" rtlCol="0">
            <a:spAutoFit/>
          </a:bodyPr>
          <a:lstStyle/>
          <a:p>
            <a:pPr marL="664845">
              <a:lnSpc>
                <a:spcPct val="100000"/>
              </a:lnSpc>
              <a:tabLst>
                <a:tab pos="2524125" algn="l"/>
                <a:tab pos="4267200" algn="l"/>
              </a:tabLst>
            </a:pPr>
            <a:r>
              <a:rPr sz="800" b="1" spc="-5" dirty="0">
                <a:solidFill>
                  <a:srgbClr val="231F20"/>
                </a:solidFill>
                <a:latin typeface="Arial"/>
                <a:cs typeface="Arial"/>
              </a:rPr>
              <a:t>Fig.</a:t>
            </a:r>
            <a:r>
              <a:rPr sz="800" b="1" spc="5" dirty="0">
                <a:solidFill>
                  <a:srgbClr val="231F20"/>
                </a:solidFill>
                <a:latin typeface="Arial"/>
                <a:cs typeface="Arial"/>
              </a:rPr>
              <a:t> </a:t>
            </a:r>
            <a:r>
              <a:rPr sz="800" b="1" spc="-5" dirty="0">
                <a:solidFill>
                  <a:srgbClr val="231F20"/>
                </a:solidFill>
                <a:latin typeface="Arial"/>
                <a:cs typeface="Arial"/>
              </a:rPr>
              <a:t>36.28	Fig.</a:t>
            </a:r>
            <a:r>
              <a:rPr sz="800" b="1" spc="5" dirty="0">
                <a:solidFill>
                  <a:srgbClr val="231F20"/>
                </a:solidFill>
                <a:latin typeface="Arial"/>
                <a:cs typeface="Arial"/>
              </a:rPr>
              <a:t> </a:t>
            </a:r>
            <a:r>
              <a:rPr sz="800" b="1" spc="-5" dirty="0">
                <a:solidFill>
                  <a:srgbClr val="231F20"/>
                </a:solidFill>
                <a:latin typeface="Arial"/>
                <a:cs typeface="Arial"/>
              </a:rPr>
              <a:t>36.29	Fig.</a:t>
            </a:r>
            <a:r>
              <a:rPr sz="800" b="1" spc="-90" dirty="0">
                <a:solidFill>
                  <a:srgbClr val="231F20"/>
                </a:solidFill>
                <a:latin typeface="Arial"/>
                <a:cs typeface="Arial"/>
              </a:rPr>
              <a:t> </a:t>
            </a:r>
            <a:r>
              <a:rPr sz="800" b="1" spc="-5" dirty="0">
                <a:solidFill>
                  <a:srgbClr val="231F20"/>
                </a:solidFill>
                <a:latin typeface="Arial"/>
                <a:cs typeface="Arial"/>
              </a:rPr>
              <a:t>36.30</a:t>
            </a:r>
            <a:endParaRPr sz="800">
              <a:latin typeface="Arial"/>
              <a:cs typeface="Arial"/>
            </a:endParaRPr>
          </a:p>
          <a:p>
            <a:pPr marL="12700" marR="5080" algn="just">
              <a:lnSpc>
                <a:spcPct val="100000"/>
              </a:lnSpc>
              <a:spcBef>
                <a:spcPts val="229"/>
              </a:spcBef>
            </a:pPr>
            <a:r>
              <a:rPr sz="1000" spc="-5" dirty="0">
                <a:solidFill>
                  <a:srgbClr val="231F20"/>
                </a:solidFill>
                <a:latin typeface="Times New Roman"/>
                <a:cs typeface="Times New Roman"/>
              </a:rPr>
              <a:t>split</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capacitor-run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motor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behaves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practically</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like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unbalanced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2-phase</a:t>
            </a:r>
            <a:r>
              <a:rPr sz="1000" spc="-70" dirty="0">
                <a:solidFill>
                  <a:srgbClr val="231F20"/>
                </a:solidFill>
                <a:latin typeface="Times New Roman"/>
                <a:cs typeface="Times New Roman"/>
              </a:rPr>
              <a:t> </a:t>
            </a:r>
            <a:r>
              <a:rPr sz="1000" spc="-15" dirty="0">
                <a:solidFill>
                  <a:srgbClr val="231F20"/>
                </a:solidFill>
                <a:latin typeface="Times New Roman"/>
                <a:cs typeface="Times New Roman"/>
              </a:rPr>
              <a:t>motor.</a:t>
            </a:r>
            <a:r>
              <a:rPr sz="1000" spc="120" dirty="0">
                <a:solidFill>
                  <a:srgbClr val="231F20"/>
                </a:solidFill>
                <a:latin typeface="Times New Roman"/>
                <a:cs typeface="Times New Roman"/>
              </a:rPr>
              <a:t> </a:t>
            </a:r>
            <a:r>
              <a:rPr sz="1000" spc="-15" dirty="0">
                <a:solidFill>
                  <a:srgbClr val="231F20"/>
                </a:solidFill>
                <a:latin typeface="Times New Roman"/>
                <a:cs typeface="Times New Roman"/>
              </a:rPr>
              <a:t>Obviously,</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there  is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no</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need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use</a:t>
            </a:r>
            <a:r>
              <a:rPr sz="1000" spc="-75" dirty="0">
                <a:solidFill>
                  <a:srgbClr val="231F20"/>
                </a:solidFill>
                <a:latin typeface="Times New Roman"/>
                <a:cs typeface="Times New Roman"/>
              </a:rPr>
              <a:t> </a:t>
            </a:r>
            <a:r>
              <a:rPr sz="1000" dirty="0">
                <a:solidFill>
                  <a:srgbClr val="231F20"/>
                </a:solidFill>
                <a:latin typeface="Times New Roman"/>
                <a:cs typeface="Times New Roman"/>
              </a:rPr>
              <a:t>a</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centrifugal</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switch</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which</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was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necessary</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case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capacitor-start</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motors.</a:t>
            </a:r>
            <a:r>
              <a:rPr sz="1000" spc="110" dirty="0">
                <a:solidFill>
                  <a:srgbClr val="231F20"/>
                </a:solidFill>
                <a:latin typeface="Times New Roman"/>
                <a:cs typeface="Times New Roman"/>
              </a:rPr>
              <a:t> </a:t>
            </a:r>
            <a:r>
              <a:rPr sz="1000" spc="-5" dirty="0">
                <a:solidFill>
                  <a:srgbClr val="231F20"/>
                </a:solidFill>
                <a:latin typeface="Times New Roman"/>
                <a:cs typeface="Times New Roman"/>
              </a:rPr>
              <a:t>Since  </a:t>
            </a:r>
            <a:r>
              <a:rPr sz="1000" dirty="0">
                <a:solidFill>
                  <a:srgbClr val="231F20"/>
                </a:solidFill>
                <a:latin typeface="Times New Roman"/>
                <a:cs typeface="Times New Roman"/>
              </a:rPr>
              <a:t>the same capacitor is used for starting and running, it is obvious that neither optimum starting nor  optimum</a:t>
            </a:r>
            <a:r>
              <a:rPr sz="1000" spc="-7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70" dirty="0">
                <a:solidFill>
                  <a:srgbClr val="231F20"/>
                </a:solidFill>
                <a:latin typeface="Times New Roman"/>
                <a:cs typeface="Times New Roman"/>
              </a:rPr>
              <a:t> </a:t>
            </a:r>
            <a:r>
              <a:rPr sz="1000" dirty="0">
                <a:solidFill>
                  <a:srgbClr val="231F20"/>
                </a:solidFill>
                <a:latin typeface="Times New Roman"/>
                <a:cs typeface="Times New Roman"/>
              </a:rPr>
              <a:t>performance</a:t>
            </a:r>
            <a:r>
              <a:rPr sz="1000" spc="-70" dirty="0">
                <a:solidFill>
                  <a:srgbClr val="231F20"/>
                </a:solidFill>
                <a:latin typeface="Times New Roman"/>
                <a:cs typeface="Times New Roman"/>
              </a:rPr>
              <a:t> </a:t>
            </a:r>
            <a:r>
              <a:rPr sz="1000" dirty="0">
                <a:solidFill>
                  <a:srgbClr val="231F20"/>
                </a:solidFill>
                <a:latin typeface="Times New Roman"/>
                <a:cs typeface="Times New Roman"/>
              </a:rPr>
              <a:t>can</a:t>
            </a:r>
            <a:r>
              <a:rPr sz="1000" spc="-70" dirty="0">
                <a:solidFill>
                  <a:srgbClr val="231F20"/>
                </a:solidFill>
                <a:latin typeface="Times New Roman"/>
                <a:cs typeface="Times New Roman"/>
              </a:rPr>
              <a:t> </a:t>
            </a:r>
            <a:r>
              <a:rPr sz="1000" dirty="0">
                <a:solidFill>
                  <a:srgbClr val="231F20"/>
                </a:solidFill>
                <a:latin typeface="Times New Roman"/>
                <a:cs typeface="Times New Roman"/>
              </a:rPr>
              <a:t>be</a:t>
            </a:r>
            <a:r>
              <a:rPr sz="1000" spc="-70" dirty="0">
                <a:solidFill>
                  <a:srgbClr val="231F20"/>
                </a:solidFill>
                <a:latin typeface="Times New Roman"/>
                <a:cs typeface="Times New Roman"/>
              </a:rPr>
              <a:t> </a:t>
            </a:r>
            <a:r>
              <a:rPr sz="1000" dirty="0">
                <a:solidFill>
                  <a:srgbClr val="231F20"/>
                </a:solidFill>
                <a:latin typeface="Times New Roman"/>
                <a:cs typeface="Times New Roman"/>
              </a:rPr>
              <a:t>obtained</a:t>
            </a:r>
            <a:r>
              <a:rPr sz="1000" spc="-70" dirty="0">
                <a:solidFill>
                  <a:srgbClr val="231F20"/>
                </a:solidFill>
                <a:latin typeface="Times New Roman"/>
                <a:cs typeface="Times New Roman"/>
              </a:rPr>
              <a:t> </a:t>
            </a:r>
            <a:r>
              <a:rPr sz="1000" dirty="0">
                <a:solidFill>
                  <a:srgbClr val="231F20"/>
                </a:solidFill>
                <a:latin typeface="Times New Roman"/>
                <a:cs typeface="Times New Roman"/>
              </a:rPr>
              <a:t>because</a:t>
            </a:r>
            <a:r>
              <a:rPr sz="1000" spc="-70" dirty="0">
                <a:solidFill>
                  <a:srgbClr val="231F20"/>
                </a:solidFill>
                <a:latin typeface="Times New Roman"/>
                <a:cs typeface="Times New Roman"/>
              </a:rPr>
              <a:t> </a:t>
            </a:r>
            <a:r>
              <a:rPr sz="1000" dirty="0">
                <a:solidFill>
                  <a:srgbClr val="231F20"/>
                </a:solidFill>
                <a:latin typeface="Times New Roman"/>
                <a:cs typeface="Times New Roman"/>
              </a:rPr>
              <a:t>value</a:t>
            </a:r>
            <a:r>
              <a:rPr sz="1000" spc="-70" dirty="0">
                <a:solidFill>
                  <a:srgbClr val="231F20"/>
                </a:solidFill>
                <a:latin typeface="Times New Roman"/>
                <a:cs typeface="Times New Roman"/>
              </a:rPr>
              <a:t> </a:t>
            </a:r>
            <a:r>
              <a:rPr sz="1000"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dirty="0">
                <a:solidFill>
                  <a:srgbClr val="231F20"/>
                </a:solidFill>
                <a:latin typeface="Times New Roman"/>
                <a:cs typeface="Times New Roman"/>
              </a:rPr>
              <a:t>capacitance</a:t>
            </a:r>
            <a:r>
              <a:rPr sz="1000" spc="-70" dirty="0">
                <a:solidFill>
                  <a:srgbClr val="231F20"/>
                </a:solidFill>
                <a:latin typeface="Times New Roman"/>
                <a:cs typeface="Times New Roman"/>
              </a:rPr>
              <a:t> </a:t>
            </a:r>
            <a:r>
              <a:rPr sz="1000" dirty="0">
                <a:solidFill>
                  <a:srgbClr val="231F20"/>
                </a:solidFill>
                <a:latin typeface="Times New Roman"/>
                <a:cs typeface="Times New Roman"/>
              </a:rPr>
              <a:t>used</a:t>
            </a:r>
            <a:r>
              <a:rPr sz="1000" spc="-70" dirty="0">
                <a:solidFill>
                  <a:srgbClr val="231F20"/>
                </a:solidFill>
                <a:latin typeface="Times New Roman"/>
                <a:cs typeface="Times New Roman"/>
              </a:rPr>
              <a:t> </a:t>
            </a:r>
            <a:r>
              <a:rPr sz="1000" dirty="0">
                <a:solidFill>
                  <a:srgbClr val="231F20"/>
                </a:solidFill>
                <a:latin typeface="Times New Roman"/>
                <a:cs typeface="Times New Roman"/>
              </a:rPr>
              <a:t>must</a:t>
            </a:r>
            <a:r>
              <a:rPr sz="1000" spc="-70" dirty="0">
                <a:solidFill>
                  <a:srgbClr val="231F20"/>
                </a:solidFill>
                <a:latin typeface="Times New Roman"/>
                <a:cs typeface="Times New Roman"/>
              </a:rPr>
              <a:t> </a:t>
            </a:r>
            <a:r>
              <a:rPr sz="1000" dirty="0">
                <a:solidFill>
                  <a:srgbClr val="231F20"/>
                </a:solidFill>
                <a:latin typeface="Times New Roman"/>
                <a:cs typeface="Times New Roman"/>
              </a:rPr>
              <a:t>be</a:t>
            </a:r>
            <a:r>
              <a:rPr sz="1000" spc="-70" dirty="0">
                <a:solidFill>
                  <a:srgbClr val="231F20"/>
                </a:solidFill>
                <a:latin typeface="Times New Roman"/>
                <a:cs typeface="Times New Roman"/>
              </a:rPr>
              <a:t> </a:t>
            </a: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dirty="0">
                <a:solidFill>
                  <a:srgbClr val="231F20"/>
                </a:solidFill>
                <a:latin typeface="Times New Roman"/>
                <a:cs typeface="Times New Roman"/>
              </a:rPr>
              <a:t>compro-  mise between the best value for starting and that for running. </a:t>
            </a:r>
            <a:r>
              <a:rPr sz="1000" spc="-10" dirty="0">
                <a:solidFill>
                  <a:srgbClr val="231F20"/>
                </a:solidFill>
                <a:latin typeface="Times New Roman"/>
                <a:cs typeface="Times New Roman"/>
              </a:rPr>
              <a:t>Generally, </a:t>
            </a:r>
            <a:r>
              <a:rPr sz="1000" dirty="0">
                <a:solidFill>
                  <a:srgbClr val="231F20"/>
                </a:solidFill>
                <a:latin typeface="Times New Roman"/>
                <a:cs typeface="Times New Roman"/>
              </a:rPr>
              <a:t>capacitors of 2 to 20 </a:t>
            </a:r>
            <a:r>
              <a:rPr sz="1000" dirty="0">
                <a:solidFill>
                  <a:srgbClr val="231F20"/>
                </a:solidFill>
                <a:latin typeface="Symbol"/>
                <a:cs typeface="Symbol"/>
              </a:rPr>
              <a:t></a:t>
            </a:r>
            <a:r>
              <a:rPr sz="1000" dirty="0">
                <a:solidFill>
                  <a:srgbClr val="231F20"/>
                </a:solidFill>
                <a:latin typeface="Times New Roman"/>
                <a:cs typeface="Times New Roman"/>
              </a:rPr>
              <a:t>F  capacitance</a:t>
            </a:r>
            <a:r>
              <a:rPr sz="1000" spc="-25" dirty="0">
                <a:solidFill>
                  <a:srgbClr val="231F20"/>
                </a:solidFill>
                <a:latin typeface="Times New Roman"/>
                <a:cs typeface="Times New Roman"/>
              </a:rPr>
              <a:t> </a:t>
            </a:r>
            <a:r>
              <a:rPr sz="1000" dirty="0">
                <a:solidFill>
                  <a:srgbClr val="231F20"/>
                </a:solidFill>
                <a:latin typeface="Times New Roman"/>
                <a:cs typeface="Times New Roman"/>
              </a:rPr>
              <a:t>are</a:t>
            </a:r>
            <a:r>
              <a:rPr sz="1000" spc="-25" dirty="0">
                <a:solidFill>
                  <a:srgbClr val="231F20"/>
                </a:solidFill>
                <a:latin typeface="Times New Roman"/>
                <a:cs typeface="Times New Roman"/>
              </a:rPr>
              <a:t> </a:t>
            </a:r>
            <a:r>
              <a:rPr sz="1000" dirty="0">
                <a:solidFill>
                  <a:srgbClr val="231F20"/>
                </a:solidFill>
                <a:latin typeface="Times New Roman"/>
                <a:cs typeface="Times New Roman"/>
              </a:rPr>
              <a:t>employed</a:t>
            </a:r>
            <a:r>
              <a:rPr sz="1000" spc="-25" dirty="0">
                <a:solidFill>
                  <a:srgbClr val="231F20"/>
                </a:solidFill>
                <a:latin typeface="Times New Roman"/>
                <a:cs typeface="Times New Roman"/>
              </a:rPr>
              <a:t> </a:t>
            </a:r>
            <a:r>
              <a:rPr sz="1000" dirty="0">
                <a:solidFill>
                  <a:srgbClr val="231F20"/>
                </a:solidFill>
                <a:latin typeface="Times New Roman"/>
                <a:cs typeface="Times New Roman"/>
              </a:rPr>
              <a:t>and</a:t>
            </a:r>
            <a:r>
              <a:rPr sz="1000" spc="-25" dirty="0">
                <a:solidFill>
                  <a:srgbClr val="231F20"/>
                </a:solidFill>
                <a:latin typeface="Times New Roman"/>
                <a:cs typeface="Times New Roman"/>
              </a:rPr>
              <a:t> </a:t>
            </a:r>
            <a:r>
              <a:rPr sz="1000" dirty="0">
                <a:solidFill>
                  <a:srgbClr val="231F20"/>
                </a:solidFill>
                <a:latin typeface="Times New Roman"/>
                <a:cs typeface="Times New Roman"/>
              </a:rPr>
              <a:t>are</a:t>
            </a:r>
            <a:r>
              <a:rPr sz="1000" spc="-25" dirty="0">
                <a:solidFill>
                  <a:srgbClr val="231F20"/>
                </a:solidFill>
                <a:latin typeface="Times New Roman"/>
                <a:cs typeface="Times New Roman"/>
              </a:rPr>
              <a:t> </a:t>
            </a:r>
            <a:r>
              <a:rPr sz="1000" dirty="0">
                <a:solidFill>
                  <a:srgbClr val="231F20"/>
                </a:solidFill>
                <a:latin typeface="Times New Roman"/>
                <a:cs typeface="Times New Roman"/>
              </a:rPr>
              <a:t>more</a:t>
            </a:r>
            <a:r>
              <a:rPr sz="1000" spc="-25" dirty="0">
                <a:solidFill>
                  <a:srgbClr val="231F20"/>
                </a:solidFill>
                <a:latin typeface="Times New Roman"/>
                <a:cs typeface="Times New Roman"/>
              </a:rPr>
              <a:t> </a:t>
            </a:r>
            <a:r>
              <a:rPr sz="1000" dirty="0">
                <a:solidFill>
                  <a:srgbClr val="231F20"/>
                </a:solidFill>
                <a:latin typeface="Times New Roman"/>
                <a:cs typeface="Times New Roman"/>
              </a:rPr>
              <a:t>expensive</a:t>
            </a:r>
            <a:r>
              <a:rPr sz="1000" spc="-25" dirty="0">
                <a:solidFill>
                  <a:srgbClr val="231F20"/>
                </a:solidFill>
                <a:latin typeface="Times New Roman"/>
                <a:cs typeface="Times New Roman"/>
              </a:rPr>
              <a:t> </a:t>
            </a:r>
            <a:r>
              <a:rPr sz="1000" dirty="0">
                <a:solidFill>
                  <a:srgbClr val="231F20"/>
                </a:solidFill>
                <a:latin typeface="Times New Roman"/>
                <a:cs typeface="Times New Roman"/>
              </a:rPr>
              <a:t>oil</a:t>
            </a:r>
            <a:r>
              <a:rPr sz="1000" spc="-25" dirty="0">
                <a:solidFill>
                  <a:srgbClr val="231F20"/>
                </a:solidFill>
                <a:latin typeface="Times New Roman"/>
                <a:cs typeface="Times New Roman"/>
              </a:rPr>
              <a:t> </a:t>
            </a:r>
            <a:r>
              <a:rPr sz="1000" dirty="0">
                <a:solidFill>
                  <a:srgbClr val="231F20"/>
                </a:solidFill>
                <a:latin typeface="Times New Roman"/>
                <a:cs typeface="Times New Roman"/>
              </a:rPr>
              <a:t>or</a:t>
            </a:r>
            <a:r>
              <a:rPr sz="1000" spc="-25" dirty="0">
                <a:solidFill>
                  <a:srgbClr val="231F20"/>
                </a:solidFill>
                <a:latin typeface="Times New Roman"/>
                <a:cs typeface="Times New Roman"/>
              </a:rPr>
              <a:t> </a:t>
            </a:r>
            <a:r>
              <a:rPr sz="1000" dirty="0">
                <a:solidFill>
                  <a:srgbClr val="231F20"/>
                </a:solidFill>
                <a:latin typeface="Times New Roman"/>
                <a:cs typeface="Times New Roman"/>
              </a:rPr>
              <a:t>pyranol-insulated</a:t>
            </a:r>
            <a:r>
              <a:rPr sz="1000" spc="-25" dirty="0">
                <a:solidFill>
                  <a:srgbClr val="231F20"/>
                </a:solidFill>
                <a:latin typeface="Times New Roman"/>
                <a:cs typeface="Times New Roman"/>
              </a:rPr>
              <a:t> </a:t>
            </a:r>
            <a:r>
              <a:rPr sz="1000" dirty="0">
                <a:solidFill>
                  <a:srgbClr val="231F20"/>
                </a:solidFill>
                <a:latin typeface="Times New Roman"/>
                <a:cs typeface="Times New Roman"/>
              </a:rPr>
              <a:t>foil-paper</a:t>
            </a:r>
            <a:r>
              <a:rPr sz="1000" spc="-25" dirty="0">
                <a:solidFill>
                  <a:srgbClr val="231F20"/>
                </a:solidFill>
                <a:latin typeface="Times New Roman"/>
                <a:cs typeface="Times New Roman"/>
              </a:rPr>
              <a:t> </a:t>
            </a:r>
            <a:r>
              <a:rPr sz="1000" dirty="0">
                <a:solidFill>
                  <a:srgbClr val="231F20"/>
                </a:solidFill>
                <a:latin typeface="Times New Roman"/>
                <a:cs typeface="Times New Roman"/>
              </a:rPr>
              <a:t>capacitors</a:t>
            </a:r>
            <a:r>
              <a:rPr sz="1000" spc="-25" dirty="0">
                <a:solidFill>
                  <a:srgbClr val="231F20"/>
                </a:solidFill>
                <a:latin typeface="Times New Roman"/>
                <a:cs typeface="Times New Roman"/>
              </a:rPr>
              <a:t> </a:t>
            </a:r>
            <a:r>
              <a:rPr sz="1000" dirty="0">
                <a:solidFill>
                  <a:srgbClr val="231F20"/>
                </a:solidFill>
                <a:latin typeface="Times New Roman"/>
                <a:cs typeface="Times New Roman"/>
              </a:rPr>
              <a:t>be-  </a:t>
            </a:r>
            <a:r>
              <a:rPr sz="1000" spc="-5" dirty="0">
                <a:solidFill>
                  <a:srgbClr val="231F20"/>
                </a:solidFill>
                <a:latin typeface="Times New Roman"/>
                <a:cs typeface="Times New Roman"/>
              </a:rPr>
              <a:t>cause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continuous-duty</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rating.</a:t>
            </a:r>
            <a:r>
              <a:rPr sz="1000" spc="114"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low</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value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capacitor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results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small</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starting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torque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which  </a:t>
            </a:r>
            <a:r>
              <a:rPr sz="1000" dirty="0">
                <a:solidFill>
                  <a:srgbClr val="231F20"/>
                </a:solidFill>
                <a:latin typeface="Times New Roman"/>
                <a:cs typeface="Times New Roman"/>
              </a:rPr>
              <a:t>is about 50 to 100 per cent of the rated torque (Fig. 36.29). </a:t>
            </a:r>
            <a:r>
              <a:rPr sz="1000" spc="-10" dirty="0">
                <a:solidFill>
                  <a:srgbClr val="231F20"/>
                </a:solidFill>
                <a:latin typeface="Times New Roman"/>
                <a:cs typeface="Times New Roman"/>
              </a:rPr>
              <a:t>Consequently, </a:t>
            </a:r>
            <a:r>
              <a:rPr sz="1000" dirty="0">
                <a:solidFill>
                  <a:srgbClr val="231F20"/>
                </a:solidFill>
                <a:latin typeface="Times New Roman"/>
                <a:cs typeface="Times New Roman"/>
              </a:rPr>
              <a:t>these motors are used  </a:t>
            </a:r>
            <a:r>
              <a:rPr sz="1000" spc="-5" dirty="0">
                <a:solidFill>
                  <a:srgbClr val="231F20"/>
                </a:solidFill>
                <a:latin typeface="Times New Roman"/>
                <a:cs typeface="Times New Roman"/>
              </a:rPr>
              <a:t>where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required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starting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torque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low</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such</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air</a:t>
            </a:r>
            <a:r>
              <a:rPr sz="1000" spc="-75" dirty="0">
                <a:solidFill>
                  <a:srgbClr val="231F20"/>
                </a:solidFill>
                <a:latin typeface="Times New Roman"/>
                <a:cs typeface="Times New Roman"/>
              </a:rPr>
              <a:t> </a:t>
            </a:r>
            <a:r>
              <a:rPr sz="1000" dirty="0">
                <a:solidFill>
                  <a:srgbClr val="231F20"/>
                </a:solidFill>
                <a:latin typeface="Times New Roman"/>
                <a:cs typeface="Times New Roman"/>
              </a:rPr>
              <a:t>-</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moving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equipment</a:t>
            </a:r>
            <a:r>
              <a:rPr sz="1000" spc="-70" dirty="0">
                <a:solidFill>
                  <a:srgbClr val="231F20"/>
                </a:solidFill>
                <a:latin typeface="Times New Roman"/>
                <a:cs typeface="Times New Roman"/>
              </a:rPr>
              <a:t> </a:t>
            </a:r>
            <a:r>
              <a:rPr sz="1000" i="1" spc="-5" dirty="0">
                <a:solidFill>
                  <a:srgbClr val="231F20"/>
                </a:solidFill>
                <a:latin typeface="Times New Roman"/>
                <a:cs typeface="Times New Roman"/>
              </a:rPr>
              <a:t>i</a:t>
            </a:r>
            <a:r>
              <a:rPr sz="1000" spc="-5" dirty="0">
                <a:solidFill>
                  <a:srgbClr val="231F20"/>
                </a:solidFill>
                <a:latin typeface="Times New Roman"/>
                <a:cs typeface="Times New Roman"/>
              </a:rPr>
              <a:t>.</a:t>
            </a:r>
            <a:r>
              <a:rPr sz="1000" i="1" spc="-5" dirty="0">
                <a:solidFill>
                  <a:srgbClr val="231F20"/>
                </a:solidFill>
                <a:latin typeface="Times New Roman"/>
                <a:cs typeface="Times New Roman"/>
              </a:rPr>
              <a:t>e</a:t>
            </a:r>
            <a:r>
              <a:rPr sz="1000" spc="-5" dirty="0">
                <a:solidFill>
                  <a:srgbClr val="231F20"/>
                </a:solidFill>
                <a:latin typeface="Times New Roman"/>
                <a:cs typeface="Times New Roman"/>
              </a:rPr>
              <a:t>.</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fans,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blowers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voltage  </a:t>
            </a:r>
            <a:r>
              <a:rPr sz="1000" dirty="0">
                <a:solidFill>
                  <a:srgbClr val="231F20"/>
                </a:solidFill>
                <a:latin typeface="Times New Roman"/>
                <a:cs typeface="Times New Roman"/>
              </a:rPr>
              <a:t>regulators</a:t>
            </a:r>
            <a:r>
              <a:rPr sz="1000" spc="-30" dirty="0">
                <a:solidFill>
                  <a:srgbClr val="231F20"/>
                </a:solidFill>
                <a:latin typeface="Times New Roman"/>
                <a:cs typeface="Times New Roman"/>
              </a:rPr>
              <a:t> </a:t>
            </a:r>
            <a:r>
              <a:rPr sz="1000" dirty="0">
                <a:solidFill>
                  <a:srgbClr val="231F20"/>
                </a:solidFill>
                <a:latin typeface="Times New Roman"/>
                <a:cs typeface="Times New Roman"/>
              </a:rPr>
              <a:t>and</a:t>
            </a:r>
            <a:r>
              <a:rPr sz="1000" spc="-30" dirty="0">
                <a:solidFill>
                  <a:srgbClr val="231F20"/>
                </a:solidFill>
                <a:latin typeface="Times New Roman"/>
                <a:cs typeface="Times New Roman"/>
              </a:rPr>
              <a:t> </a:t>
            </a:r>
            <a:r>
              <a:rPr sz="1000" dirty="0">
                <a:solidFill>
                  <a:srgbClr val="231F20"/>
                </a:solidFill>
                <a:latin typeface="Times New Roman"/>
                <a:cs typeface="Times New Roman"/>
              </a:rPr>
              <a:t>also</a:t>
            </a:r>
            <a:r>
              <a:rPr sz="1000" spc="-30" dirty="0">
                <a:solidFill>
                  <a:srgbClr val="231F20"/>
                </a:solidFill>
                <a:latin typeface="Times New Roman"/>
                <a:cs typeface="Times New Roman"/>
              </a:rPr>
              <a:t> </a:t>
            </a:r>
            <a:r>
              <a:rPr sz="1000" dirty="0">
                <a:solidFill>
                  <a:srgbClr val="231F20"/>
                </a:solidFill>
                <a:latin typeface="Times New Roman"/>
                <a:cs typeface="Times New Roman"/>
              </a:rPr>
              <a:t>oil</a:t>
            </a:r>
            <a:r>
              <a:rPr sz="1000" spc="-30" dirty="0">
                <a:solidFill>
                  <a:srgbClr val="231F20"/>
                </a:solidFill>
                <a:latin typeface="Times New Roman"/>
                <a:cs typeface="Times New Roman"/>
              </a:rPr>
              <a:t> </a:t>
            </a:r>
            <a:r>
              <a:rPr sz="1000" dirty="0">
                <a:solidFill>
                  <a:srgbClr val="231F20"/>
                </a:solidFill>
                <a:latin typeface="Times New Roman"/>
                <a:cs typeface="Times New Roman"/>
              </a:rPr>
              <a:t>burners</a:t>
            </a:r>
            <a:r>
              <a:rPr sz="1000" spc="-30" dirty="0">
                <a:solidFill>
                  <a:srgbClr val="231F20"/>
                </a:solidFill>
                <a:latin typeface="Times New Roman"/>
                <a:cs typeface="Times New Roman"/>
              </a:rPr>
              <a:t> </a:t>
            </a:r>
            <a:r>
              <a:rPr sz="1000" dirty="0">
                <a:solidFill>
                  <a:srgbClr val="231F20"/>
                </a:solidFill>
                <a:latin typeface="Times New Roman"/>
                <a:cs typeface="Times New Roman"/>
              </a:rPr>
              <a:t>where</a:t>
            </a:r>
            <a:r>
              <a:rPr sz="1000" spc="-30" dirty="0">
                <a:solidFill>
                  <a:srgbClr val="231F20"/>
                </a:solidFill>
                <a:latin typeface="Times New Roman"/>
                <a:cs typeface="Times New Roman"/>
              </a:rPr>
              <a:t> </a:t>
            </a:r>
            <a:r>
              <a:rPr sz="1000" dirty="0">
                <a:solidFill>
                  <a:srgbClr val="231F20"/>
                </a:solidFill>
                <a:latin typeface="Times New Roman"/>
                <a:cs typeface="Times New Roman"/>
              </a:rPr>
              <a:t>quiet</a:t>
            </a:r>
            <a:r>
              <a:rPr sz="1000" spc="-30" dirty="0">
                <a:solidFill>
                  <a:srgbClr val="231F20"/>
                </a:solidFill>
                <a:latin typeface="Times New Roman"/>
                <a:cs typeface="Times New Roman"/>
              </a:rPr>
              <a:t> </a:t>
            </a:r>
            <a:r>
              <a:rPr sz="1000" dirty="0">
                <a:solidFill>
                  <a:srgbClr val="231F20"/>
                </a:solidFill>
                <a:latin typeface="Times New Roman"/>
                <a:cs typeface="Times New Roman"/>
              </a:rPr>
              <a:t>operation</a:t>
            </a:r>
            <a:r>
              <a:rPr sz="1000" spc="-30" dirty="0">
                <a:solidFill>
                  <a:srgbClr val="231F20"/>
                </a:solidFill>
                <a:latin typeface="Times New Roman"/>
                <a:cs typeface="Times New Roman"/>
              </a:rPr>
              <a:t> </a:t>
            </a:r>
            <a:r>
              <a:rPr sz="1000" dirty="0">
                <a:solidFill>
                  <a:srgbClr val="231F20"/>
                </a:solidFill>
                <a:latin typeface="Times New Roman"/>
                <a:cs typeface="Times New Roman"/>
              </a:rPr>
              <a:t>is</a:t>
            </a:r>
            <a:r>
              <a:rPr sz="1000" spc="-30" dirty="0">
                <a:solidFill>
                  <a:srgbClr val="231F20"/>
                </a:solidFill>
                <a:latin typeface="Times New Roman"/>
                <a:cs typeface="Times New Roman"/>
              </a:rPr>
              <a:t> </a:t>
            </a:r>
            <a:r>
              <a:rPr sz="1000" dirty="0">
                <a:solidFill>
                  <a:srgbClr val="231F20"/>
                </a:solidFill>
                <a:latin typeface="Times New Roman"/>
                <a:cs typeface="Times New Roman"/>
              </a:rPr>
              <a:t>particularly</a:t>
            </a:r>
            <a:r>
              <a:rPr sz="1000" spc="-30" dirty="0">
                <a:solidFill>
                  <a:srgbClr val="231F20"/>
                </a:solidFill>
                <a:latin typeface="Times New Roman"/>
                <a:cs typeface="Times New Roman"/>
              </a:rPr>
              <a:t> </a:t>
            </a:r>
            <a:r>
              <a:rPr sz="1000" dirty="0">
                <a:solidFill>
                  <a:srgbClr val="231F20"/>
                </a:solidFill>
                <a:latin typeface="Times New Roman"/>
                <a:cs typeface="Times New Roman"/>
              </a:rPr>
              <a:t>desirable.</a:t>
            </a:r>
            <a:endParaRPr sz="1000">
              <a:latin typeface="Times New Roman"/>
              <a:cs typeface="Times New Roman"/>
            </a:endParaRPr>
          </a:p>
          <a:p>
            <a:pPr marL="12700" marR="5715" indent="228600" algn="just">
              <a:lnSpc>
                <a:spcPct val="100000"/>
              </a:lnSpc>
              <a:spcBef>
                <a:spcPts val="210"/>
              </a:spcBef>
            </a:pPr>
            <a:r>
              <a:rPr sz="1000" dirty="0">
                <a:solidFill>
                  <a:srgbClr val="231F20"/>
                </a:solidFill>
                <a:latin typeface="Times New Roman"/>
                <a:cs typeface="Times New Roman"/>
              </a:rPr>
              <a:t>One unique feature of this type of motor is that it can be easily reversed by an external switch  </a:t>
            </a:r>
            <a:r>
              <a:rPr sz="1000" spc="-5" dirty="0">
                <a:solidFill>
                  <a:srgbClr val="231F20"/>
                </a:solidFill>
                <a:latin typeface="Times New Roman"/>
                <a:cs typeface="Times New Roman"/>
              </a:rPr>
              <a:t>provided</a:t>
            </a:r>
            <a:r>
              <a:rPr sz="1000" spc="-30" dirty="0">
                <a:solidFill>
                  <a:srgbClr val="231F20"/>
                </a:solidFill>
                <a:latin typeface="Times New Roman"/>
                <a:cs typeface="Times New Roman"/>
              </a:rPr>
              <a:t> </a:t>
            </a:r>
            <a:r>
              <a:rPr sz="1000" spc="-5" dirty="0">
                <a:solidFill>
                  <a:srgbClr val="231F20"/>
                </a:solidFill>
                <a:latin typeface="Times New Roman"/>
                <a:cs typeface="Times New Roman"/>
              </a:rPr>
              <a:t>its</a:t>
            </a:r>
            <a:r>
              <a:rPr sz="1000" spc="-15" dirty="0">
                <a:solidFill>
                  <a:srgbClr val="231F20"/>
                </a:solidFill>
                <a:latin typeface="Times New Roman"/>
                <a:cs typeface="Times New Roman"/>
              </a:rPr>
              <a:t> </a:t>
            </a:r>
            <a:r>
              <a:rPr sz="1000" b="1" i="1" spc="-20" dirty="0">
                <a:solidFill>
                  <a:srgbClr val="EC008C"/>
                </a:solidFill>
                <a:latin typeface="Times New Roman"/>
                <a:cs typeface="Times New Roman"/>
              </a:rPr>
              <a:t>running</a:t>
            </a:r>
            <a:r>
              <a:rPr sz="1000" b="1" i="1" spc="-70" dirty="0">
                <a:solidFill>
                  <a:srgbClr val="EC008C"/>
                </a:solidFill>
                <a:latin typeface="Times New Roman"/>
                <a:cs typeface="Times New Roman"/>
              </a:rPr>
              <a:t> </a:t>
            </a:r>
            <a:r>
              <a:rPr sz="1000" b="1" i="1" spc="-15" dirty="0">
                <a:solidFill>
                  <a:srgbClr val="EC008C"/>
                </a:solidFill>
                <a:latin typeface="Times New Roman"/>
                <a:cs typeface="Times New Roman"/>
              </a:rPr>
              <a:t>and</a:t>
            </a:r>
            <a:r>
              <a:rPr sz="1000" b="1" i="1" spc="-70" dirty="0">
                <a:solidFill>
                  <a:srgbClr val="EC008C"/>
                </a:solidFill>
                <a:latin typeface="Times New Roman"/>
                <a:cs typeface="Times New Roman"/>
              </a:rPr>
              <a:t> </a:t>
            </a:r>
            <a:r>
              <a:rPr sz="1000" b="1" i="1" spc="-20" dirty="0">
                <a:solidFill>
                  <a:srgbClr val="EC008C"/>
                </a:solidFill>
                <a:latin typeface="Times New Roman"/>
                <a:cs typeface="Times New Roman"/>
              </a:rPr>
              <a:t>starting</a:t>
            </a:r>
            <a:r>
              <a:rPr sz="1000" b="1" i="1" spc="-70" dirty="0">
                <a:solidFill>
                  <a:srgbClr val="EC008C"/>
                </a:solidFill>
                <a:latin typeface="Times New Roman"/>
                <a:cs typeface="Times New Roman"/>
              </a:rPr>
              <a:t> </a:t>
            </a:r>
            <a:r>
              <a:rPr sz="1000" b="1" i="1" spc="-20" dirty="0">
                <a:solidFill>
                  <a:srgbClr val="EC008C"/>
                </a:solidFill>
                <a:latin typeface="Times New Roman"/>
                <a:cs typeface="Times New Roman"/>
              </a:rPr>
              <a:t>windings</a:t>
            </a:r>
            <a:r>
              <a:rPr sz="1000" b="1" i="1" spc="-70" dirty="0">
                <a:solidFill>
                  <a:srgbClr val="EC008C"/>
                </a:solidFill>
                <a:latin typeface="Times New Roman"/>
                <a:cs typeface="Times New Roman"/>
              </a:rPr>
              <a:t> </a:t>
            </a:r>
            <a:r>
              <a:rPr sz="1000" b="1" i="1" spc="-15" dirty="0">
                <a:solidFill>
                  <a:srgbClr val="EC008C"/>
                </a:solidFill>
                <a:latin typeface="Times New Roman"/>
                <a:cs typeface="Times New Roman"/>
              </a:rPr>
              <a:t>are</a:t>
            </a:r>
            <a:r>
              <a:rPr sz="1000" b="1" i="1" spc="-70" dirty="0">
                <a:solidFill>
                  <a:srgbClr val="EC008C"/>
                </a:solidFill>
                <a:latin typeface="Times New Roman"/>
                <a:cs typeface="Times New Roman"/>
              </a:rPr>
              <a:t> </a:t>
            </a:r>
            <a:r>
              <a:rPr sz="1000" b="1" i="1" spc="-20" dirty="0">
                <a:solidFill>
                  <a:srgbClr val="EC008C"/>
                </a:solidFill>
                <a:latin typeface="Times New Roman"/>
                <a:cs typeface="Times New Roman"/>
              </a:rPr>
              <a:t>identical</a:t>
            </a:r>
            <a:r>
              <a:rPr sz="1000" spc="-20" dirty="0">
                <a:solidFill>
                  <a:srgbClr val="231F20"/>
                </a:solidFill>
                <a:latin typeface="Times New Roman"/>
                <a:cs typeface="Times New Roman"/>
              </a:rPr>
              <a:t>.</a:t>
            </a:r>
            <a:r>
              <a:rPr sz="1000" spc="195" dirty="0">
                <a:solidFill>
                  <a:srgbClr val="231F20"/>
                </a:solidFill>
                <a:latin typeface="Times New Roman"/>
                <a:cs typeface="Times New Roman"/>
              </a:rPr>
              <a:t> </a:t>
            </a:r>
            <a:r>
              <a:rPr sz="1000" dirty="0">
                <a:solidFill>
                  <a:srgbClr val="231F20"/>
                </a:solidFill>
                <a:latin typeface="Times New Roman"/>
                <a:cs typeface="Times New Roman"/>
              </a:rPr>
              <a:t>One</a:t>
            </a:r>
            <a:r>
              <a:rPr sz="1000" spc="-30" dirty="0">
                <a:solidFill>
                  <a:srgbClr val="231F20"/>
                </a:solidFill>
                <a:latin typeface="Times New Roman"/>
                <a:cs typeface="Times New Roman"/>
              </a:rPr>
              <a:t> </a:t>
            </a:r>
            <a:r>
              <a:rPr sz="1000" dirty="0">
                <a:solidFill>
                  <a:srgbClr val="231F20"/>
                </a:solidFill>
                <a:latin typeface="Times New Roman"/>
                <a:cs typeface="Times New Roman"/>
              </a:rPr>
              <a:t>serves</a:t>
            </a:r>
            <a:r>
              <a:rPr sz="1000" spc="-30" dirty="0">
                <a:solidFill>
                  <a:srgbClr val="231F20"/>
                </a:solidFill>
                <a:latin typeface="Times New Roman"/>
                <a:cs typeface="Times New Roman"/>
              </a:rPr>
              <a:t> </a:t>
            </a:r>
            <a:r>
              <a:rPr sz="1000" dirty="0">
                <a:solidFill>
                  <a:srgbClr val="231F20"/>
                </a:solidFill>
                <a:latin typeface="Times New Roman"/>
                <a:cs typeface="Times New Roman"/>
              </a:rPr>
              <a:t>as</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a:t>
            </a:r>
            <a:r>
              <a:rPr sz="1000" spc="-3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3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30" dirty="0">
                <a:solidFill>
                  <a:srgbClr val="231F20"/>
                </a:solidFill>
                <a:latin typeface="Times New Roman"/>
                <a:cs typeface="Times New Roman"/>
              </a:rPr>
              <a:t> </a:t>
            </a:r>
            <a:r>
              <a:rPr sz="1000" dirty="0">
                <a:solidFill>
                  <a:srgbClr val="231F20"/>
                </a:solidFill>
                <a:latin typeface="Times New Roman"/>
                <a:cs typeface="Times New Roman"/>
              </a:rPr>
              <a:t>and</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  other</a:t>
            </a:r>
            <a:r>
              <a:rPr sz="1000" spc="-55" dirty="0">
                <a:solidFill>
                  <a:srgbClr val="231F20"/>
                </a:solidFill>
                <a:latin typeface="Times New Roman"/>
                <a:cs typeface="Times New Roman"/>
              </a:rPr>
              <a:t> </a:t>
            </a:r>
            <a:r>
              <a:rPr sz="1000" dirty="0">
                <a:solidFill>
                  <a:srgbClr val="231F20"/>
                </a:solidFill>
                <a:latin typeface="Times New Roman"/>
                <a:cs typeface="Times New Roman"/>
              </a:rPr>
              <a:t>as</a:t>
            </a:r>
            <a:r>
              <a:rPr sz="1000" spc="-55" dirty="0">
                <a:solidFill>
                  <a:srgbClr val="231F20"/>
                </a:solidFill>
                <a:latin typeface="Times New Roman"/>
                <a:cs typeface="Times New Roman"/>
              </a:rPr>
              <a:t> </a:t>
            </a:r>
            <a:r>
              <a:rPr sz="1000" dirty="0">
                <a:solidFill>
                  <a:srgbClr val="231F20"/>
                </a:solidFill>
                <a:latin typeface="Times New Roman"/>
                <a:cs typeface="Times New Roman"/>
              </a:rPr>
              <a:t>a</a:t>
            </a:r>
            <a:r>
              <a:rPr sz="1000" spc="-5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for</a:t>
            </a:r>
            <a:r>
              <a:rPr sz="1000" spc="-55" dirty="0">
                <a:solidFill>
                  <a:srgbClr val="231F20"/>
                </a:solidFill>
                <a:latin typeface="Times New Roman"/>
                <a:cs typeface="Times New Roman"/>
              </a:rPr>
              <a:t> </a:t>
            </a:r>
            <a:r>
              <a:rPr sz="1000" dirty="0">
                <a:solidFill>
                  <a:srgbClr val="231F20"/>
                </a:solidFill>
                <a:latin typeface="Times New Roman"/>
                <a:cs typeface="Times New Roman"/>
              </a:rPr>
              <a:t>one</a:t>
            </a:r>
            <a:r>
              <a:rPr sz="1000" spc="-55" dirty="0">
                <a:solidFill>
                  <a:srgbClr val="231F20"/>
                </a:solidFill>
                <a:latin typeface="Times New Roman"/>
                <a:cs typeface="Times New Roman"/>
              </a:rPr>
              <a:t> </a:t>
            </a:r>
            <a:r>
              <a:rPr sz="1000" dirty="0">
                <a:solidFill>
                  <a:srgbClr val="231F20"/>
                </a:solidFill>
                <a:latin typeface="Times New Roman"/>
                <a:cs typeface="Times New Roman"/>
              </a:rPr>
              <a:t>direction</a:t>
            </a:r>
            <a:r>
              <a:rPr sz="1000" spc="-55" dirty="0">
                <a:solidFill>
                  <a:srgbClr val="231F20"/>
                </a:solidFill>
                <a:latin typeface="Times New Roman"/>
                <a:cs typeface="Times New Roman"/>
              </a:rPr>
              <a:t> </a:t>
            </a:r>
            <a:r>
              <a:rPr sz="1000" dirty="0">
                <a:solidFill>
                  <a:srgbClr val="231F20"/>
                </a:solidFill>
                <a:latin typeface="Times New Roman"/>
                <a:cs typeface="Times New Roman"/>
              </a:rPr>
              <a:t>of</a:t>
            </a:r>
            <a:r>
              <a:rPr sz="1000" spc="-55" dirty="0">
                <a:solidFill>
                  <a:srgbClr val="231F20"/>
                </a:solidFill>
                <a:latin typeface="Times New Roman"/>
                <a:cs typeface="Times New Roman"/>
              </a:rPr>
              <a:t> </a:t>
            </a:r>
            <a:r>
              <a:rPr sz="1000" dirty="0">
                <a:solidFill>
                  <a:srgbClr val="231F20"/>
                </a:solidFill>
                <a:latin typeface="Times New Roman"/>
                <a:cs typeface="Times New Roman"/>
              </a:rPr>
              <a:t>rotation.</a:t>
            </a:r>
            <a:r>
              <a:rPr sz="1000" spc="150" dirty="0">
                <a:solidFill>
                  <a:srgbClr val="231F20"/>
                </a:solidFill>
                <a:latin typeface="Times New Roman"/>
                <a:cs typeface="Times New Roman"/>
              </a:rPr>
              <a:t> </a:t>
            </a:r>
            <a:r>
              <a:rPr sz="1000" dirty="0">
                <a:solidFill>
                  <a:srgbClr val="231F20"/>
                </a:solidFill>
                <a:latin typeface="Times New Roman"/>
                <a:cs typeface="Times New Roman"/>
              </a:rPr>
              <a:t>For</a:t>
            </a:r>
            <a:r>
              <a:rPr sz="1000" spc="-55" dirty="0">
                <a:solidFill>
                  <a:srgbClr val="231F20"/>
                </a:solidFill>
                <a:latin typeface="Times New Roman"/>
                <a:cs typeface="Times New Roman"/>
              </a:rPr>
              <a:t> </a:t>
            </a:r>
            <a:r>
              <a:rPr sz="1000" dirty="0">
                <a:solidFill>
                  <a:srgbClr val="231F20"/>
                </a:solidFill>
                <a:latin typeface="Times New Roman"/>
                <a:cs typeface="Times New Roman"/>
              </a:rPr>
              <a:t>reverse</a:t>
            </a:r>
            <a:r>
              <a:rPr sz="1000" spc="-55" dirty="0">
                <a:solidFill>
                  <a:srgbClr val="231F20"/>
                </a:solidFill>
                <a:latin typeface="Times New Roman"/>
                <a:cs typeface="Times New Roman"/>
              </a:rPr>
              <a:t> </a:t>
            </a:r>
            <a:r>
              <a:rPr sz="1000" dirty="0">
                <a:solidFill>
                  <a:srgbClr val="231F20"/>
                </a:solidFill>
                <a:latin typeface="Times New Roman"/>
                <a:cs typeface="Times New Roman"/>
              </a:rPr>
              <a:t>rotation,</a:t>
            </a:r>
            <a:r>
              <a:rPr sz="1000" spc="-55" dirty="0">
                <a:solidFill>
                  <a:srgbClr val="231F20"/>
                </a:solidFill>
                <a:latin typeface="Times New Roman"/>
                <a:cs typeface="Times New Roman"/>
              </a:rPr>
              <a:t>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one</a:t>
            </a:r>
            <a:r>
              <a:rPr sz="1000" spc="-55" dirty="0">
                <a:solidFill>
                  <a:srgbClr val="231F20"/>
                </a:solidFill>
                <a:latin typeface="Times New Roman"/>
                <a:cs typeface="Times New Roman"/>
              </a:rPr>
              <a:t> </a:t>
            </a:r>
            <a:r>
              <a:rPr sz="1000" dirty="0">
                <a:solidFill>
                  <a:srgbClr val="231F20"/>
                </a:solidFill>
                <a:latin typeface="Times New Roman"/>
                <a:cs typeface="Times New Roman"/>
              </a:rPr>
              <a:t>that</a:t>
            </a:r>
            <a:r>
              <a:rPr sz="1000" spc="-55" dirty="0">
                <a:solidFill>
                  <a:srgbClr val="231F20"/>
                </a:solidFill>
                <a:latin typeface="Times New Roman"/>
                <a:cs typeface="Times New Roman"/>
              </a:rPr>
              <a:t> </a:t>
            </a:r>
            <a:r>
              <a:rPr sz="1000" dirty="0">
                <a:solidFill>
                  <a:srgbClr val="231F20"/>
                </a:solidFill>
                <a:latin typeface="Times New Roman"/>
                <a:cs typeface="Times New Roman"/>
              </a:rPr>
              <a:t>previously  </a:t>
            </a:r>
            <a:r>
              <a:rPr sz="1000" spc="-5" dirty="0">
                <a:solidFill>
                  <a:srgbClr val="231F20"/>
                </a:solidFill>
                <a:latin typeface="Times New Roman"/>
                <a:cs typeface="Times New Roman"/>
              </a:rPr>
              <a:t>served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75" dirty="0">
                <a:solidFill>
                  <a:srgbClr val="231F20"/>
                </a:solidFill>
                <a:latin typeface="Times New Roman"/>
                <a:cs typeface="Times New Roman"/>
              </a:rPr>
              <a:t> </a:t>
            </a:r>
            <a:r>
              <a:rPr sz="1000" dirty="0">
                <a:solidFill>
                  <a:srgbClr val="231F20"/>
                </a:solidFill>
                <a:latin typeface="Times New Roman"/>
                <a:cs typeface="Times New Roman"/>
              </a:rPr>
              <a:t>a</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running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becomes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starting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while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former</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starting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serves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as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As</a:t>
            </a:r>
            <a:r>
              <a:rPr sz="1000" spc="-40" dirty="0">
                <a:solidFill>
                  <a:srgbClr val="231F20"/>
                </a:solidFill>
                <a:latin typeface="Times New Roman"/>
                <a:cs typeface="Times New Roman"/>
              </a:rPr>
              <a:t> </a:t>
            </a:r>
            <a:r>
              <a:rPr sz="1000" dirty="0">
                <a:solidFill>
                  <a:srgbClr val="231F20"/>
                </a:solidFill>
                <a:latin typeface="Times New Roman"/>
                <a:cs typeface="Times New Roman"/>
              </a:rPr>
              <a:t>seen</a:t>
            </a:r>
            <a:r>
              <a:rPr sz="1000" spc="-40" dirty="0">
                <a:solidFill>
                  <a:srgbClr val="231F20"/>
                </a:solidFill>
                <a:latin typeface="Times New Roman"/>
                <a:cs typeface="Times New Roman"/>
              </a:rPr>
              <a:t> </a:t>
            </a:r>
            <a:r>
              <a:rPr sz="1000" dirty="0">
                <a:solidFill>
                  <a:srgbClr val="231F20"/>
                </a:solidFill>
                <a:latin typeface="Times New Roman"/>
                <a:cs typeface="Times New Roman"/>
              </a:rPr>
              <a:t>from</a:t>
            </a:r>
            <a:r>
              <a:rPr sz="1000" spc="-40" dirty="0">
                <a:solidFill>
                  <a:srgbClr val="231F20"/>
                </a:solidFill>
                <a:latin typeface="Times New Roman"/>
                <a:cs typeface="Times New Roman"/>
              </a:rPr>
              <a:t> </a:t>
            </a:r>
            <a:r>
              <a:rPr sz="1000" dirty="0">
                <a:solidFill>
                  <a:srgbClr val="231F20"/>
                </a:solidFill>
                <a:latin typeface="Times New Roman"/>
                <a:cs typeface="Times New Roman"/>
              </a:rPr>
              <a:t>Fig.</a:t>
            </a:r>
            <a:r>
              <a:rPr sz="1000" spc="-40" dirty="0">
                <a:solidFill>
                  <a:srgbClr val="231F20"/>
                </a:solidFill>
                <a:latin typeface="Times New Roman"/>
                <a:cs typeface="Times New Roman"/>
              </a:rPr>
              <a:t> </a:t>
            </a:r>
            <a:r>
              <a:rPr sz="1000" dirty="0">
                <a:solidFill>
                  <a:srgbClr val="231F20"/>
                </a:solidFill>
                <a:latin typeface="Times New Roman"/>
                <a:cs typeface="Times New Roman"/>
              </a:rPr>
              <a:t>36.30</a:t>
            </a:r>
            <a:r>
              <a:rPr sz="1000" spc="-40" dirty="0">
                <a:solidFill>
                  <a:srgbClr val="231F20"/>
                </a:solidFill>
                <a:latin typeface="Times New Roman"/>
                <a:cs typeface="Times New Roman"/>
              </a:rPr>
              <a:t> </a:t>
            </a:r>
            <a:r>
              <a:rPr sz="1000" dirty="0">
                <a:solidFill>
                  <a:srgbClr val="231F20"/>
                </a:solidFill>
                <a:latin typeface="Times New Roman"/>
                <a:cs typeface="Times New Roman"/>
              </a:rPr>
              <a:t>when</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switch</a:t>
            </a:r>
            <a:r>
              <a:rPr sz="1000" spc="-40" dirty="0">
                <a:solidFill>
                  <a:srgbClr val="231F20"/>
                </a:solidFill>
                <a:latin typeface="Times New Roman"/>
                <a:cs typeface="Times New Roman"/>
              </a:rPr>
              <a:t> </a:t>
            </a:r>
            <a:r>
              <a:rPr sz="1000" dirty="0">
                <a:solidFill>
                  <a:srgbClr val="231F20"/>
                </a:solidFill>
                <a:latin typeface="Times New Roman"/>
                <a:cs typeface="Times New Roman"/>
              </a:rPr>
              <a:t>is</a:t>
            </a:r>
            <a:r>
              <a:rPr sz="1000" spc="-40" dirty="0">
                <a:solidFill>
                  <a:srgbClr val="231F20"/>
                </a:solidFill>
                <a:latin typeface="Times New Roman"/>
                <a:cs typeface="Times New Roman"/>
              </a:rPr>
              <a:t> </a:t>
            </a:r>
            <a:r>
              <a:rPr sz="1000" dirty="0">
                <a:solidFill>
                  <a:srgbClr val="231F20"/>
                </a:solidFill>
                <a:latin typeface="Times New Roman"/>
                <a:cs typeface="Times New Roman"/>
              </a:rPr>
              <a:t>in</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forward</a:t>
            </a:r>
            <a:r>
              <a:rPr sz="1000" spc="-40" dirty="0">
                <a:solidFill>
                  <a:srgbClr val="231F20"/>
                </a:solidFill>
                <a:latin typeface="Times New Roman"/>
                <a:cs typeface="Times New Roman"/>
              </a:rPr>
              <a:t> </a:t>
            </a:r>
            <a:r>
              <a:rPr sz="1000" dirty="0">
                <a:solidFill>
                  <a:srgbClr val="231F20"/>
                </a:solidFill>
                <a:latin typeface="Times New Roman"/>
                <a:cs typeface="Times New Roman"/>
              </a:rPr>
              <a:t>position,</a:t>
            </a:r>
            <a:r>
              <a:rPr sz="1000" spc="-4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40" dirty="0">
                <a:solidFill>
                  <a:srgbClr val="231F20"/>
                </a:solidFill>
                <a:latin typeface="Times New Roman"/>
                <a:cs typeface="Times New Roman"/>
              </a:rPr>
              <a:t> </a:t>
            </a:r>
            <a:r>
              <a:rPr sz="1000" i="1" dirty="0">
                <a:solidFill>
                  <a:srgbClr val="231F20"/>
                </a:solidFill>
                <a:latin typeface="Times New Roman"/>
                <a:cs typeface="Times New Roman"/>
              </a:rPr>
              <a:t>B  </a:t>
            </a:r>
            <a:r>
              <a:rPr sz="1000" spc="-5" dirty="0">
                <a:solidFill>
                  <a:srgbClr val="231F20"/>
                </a:solidFill>
                <a:latin typeface="Times New Roman"/>
                <a:cs typeface="Times New Roman"/>
              </a:rPr>
              <a:t>serves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running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i="1" dirty="0">
                <a:solidFill>
                  <a:srgbClr val="231F20"/>
                </a:solidFill>
                <a:latin typeface="Times New Roman"/>
                <a:cs typeface="Times New Roman"/>
              </a:rPr>
              <a:t>A</a:t>
            </a:r>
            <a:r>
              <a:rPr sz="1000" i="1" spc="45"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starting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When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switch</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‘reverse’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position,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65" dirty="0">
                <a:solidFill>
                  <a:srgbClr val="231F20"/>
                </a:solidFill>
                <a:latin typeface="Times New Roman"/>
                <a:cs typeface="Times New Roman"/>
              </a:rPr>
              <a:t> </a:t>
            </a:r>
            <a:r>
              <a:rPr sz="1000" i="1" dirty="0">
                <a:solidFill>
                  <a:srgbClr val="231F20"/>
                </a:solidFill>
                <a:latin typeface="Times New Roman"/>
                <a:cs typeface="Times New Roman"/>
              </a:rPr>
              <a:t>A  </a:t>
            </a:r>
            <a:r>
              <a:rPr sz="1000" dirty="0">
                <a:solidFill>
                  <a:srgbClr val="231F20"/>
                </a:solidFill>
                <a:latin typeface="Times New Roman"/>
                <a:cs typeface="Times New Roman"/>
              </a:rPr>
              <a:t>becomes</a:t>
            </a:r>
            <a:r>
              <a:rPr sz="1000" spc="-55" dirty="0">
                <a:solidFill>
                  <a:srgbClr val="231F20"/>
                </a:solidFill>
                <a:latin typeface="Times New Roman"/>
                <a:cs typeface="Times New Roman"/>
              </a:rPr>
              <a:t>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and</a:t>
            </a:r>
            <a:r>
              <a:rPr sz="1000" spc="-55" dirty="0">
                <a:solidFill>
                  <a:srgbClr val="231F20"/>
                </a:solidFill>
                <a:latin typeface="Times New Roman"/>
                <a:cs typeface="Times New Roman"/>
              </a:rPr>
              <a:t> </a:t>
            </a:r>
            <a:r>
              <a:rPr sz="1000" i="1" dirty="0">
                <a:solidFill>
                  <a:srgbClr val="231F20"/>
                </a:solidFill>
                <a:latin typeface="Times New Roman"/>
                <a:cs typeface="Times New Roman"/>
              </a:rPr>
              <a:t>B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winding.</a:t>
            </a:r>
            <a:endParaRPr sz="1000">
              <a:latin typeface="Times New Roman"/>
              <a:cs typeface="Times New Roman"/>
            </a:endParaRPr>
          </a:p>
        </p:txBody>
      </p:sp>
      <p:sp>
        <p:nvSpPr>
          <p:cNvPr id="18" name="object 18"/>
          <p:cNvSpPr/>
          <p:nvPr/>
        </p:nvSpPr>
        <p:spPr>
          <a:xfrm>
            <a:off x="4555094" y="1321509"/>
            <a:ext cx="3042877" cy="908562"/>
          </a:xfrm>
          <a:prstGeom prst="rect">
            <a:avLst/>
          </a:prstGeom>
          <a:blipFill>
            <a:blip r:embed="rId5" cstate="print"/>
            <a:stretch>
              <a:fillRect/>
            </a:stretch>
          </a:blipFill>
        </p:spPr>
        <p:txBody>
          <a:bodyPr wrap="square" lIns="0" tIns="0" rIns="0" bIns="0" rtlCol="0"/>
          <a:lstStyle/>
          <a:p>
            <a:endParaRPr/>
          </a:p>
        </p:txBody>
      </p:sp>
      <p:sp>
        <p:nvSpPr>
          <p:cNvPr id="19" name="object 19"/>
          <p:cNvSpPr txBox="1"/>
          <p:nvPr/>
        </p:nvSpPr>
        <p:spPr>
          <a:xfrm>
            <a:off x="4475643" y="1289173"/>
            <a:ext cx="3149685" cy="1700466"/>
          </a:xfrm>
          <a:prstGeom prst="rect">
            <a:avLst/>
          </a:prstGeom>
        </p:spPr>
        <p:txBody>
          <a:bodyPr vert="horz" wrap="square" lIns="0" tIns="0" rIns="0" bIns="0" rtlCol="0">
            <a:spAutoFit/>
          </a:bodyPr>
          <a:lstStyle/>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spcBef>
                <a:spcPts val="25"/>
              </a:spcBef>
            </a:pPr>
            <a:endParaRPr sz="1250">
              <a:latin typeface="Times New Roman"/>
              <a:cs typeface="Times New Roman"/>
            </a:endParaRPr>
          </a:p>
          <a:p>
            <a:pPr marL="487680">
              <a:lnSpc>
                <a:spcPct val="100000"/>
              </a:lnSpc>
              <a:spcBef>
                <a:spcPts val="5"/>
              </a:spcBef>
            </a:pPr>
            <a:r>
              <a:rPr sz="800" spc="-5" dirty="0">
                <a:solidFill>
                  <a:srgbClr val="231F20"/>
                </a:solidFill>
                <a:latin typeface="Arial"/>
                <a:cs typeface="Arial"/>
              </a:rPr>
              <a:t>Capacitor </a:t>
            </a:r>
            <a:r>
              <a:rPr sz="800" dirty="0">
                <a:solidFill>
                  <a:srgbClr val="231F20"/>
                </a:solidFill>
                <a:latin typeface="Arial"/>
                <a:cs typeface="Arial"/>
              </a:rPr>
              <a:t>starts </a:t>
            </a:r>
            <a:r>
              <a:rPr sz="800" spc="-5" dirty="0">
                <a:solidFill>
                  <a:srgbClr val="231F20"/>
                </a:solidFill>
                <a:latin typeface="Arial"/>
                <a:cs typeface="Arial"/>
              </a:rPr>
              <a:t>and run</a:t>
            </a:r>
            <a:r>
              <a:rPr sz="800" spc="30" dirty="0">
                <a:solidFill>
                  <a:srgbClr val="231F20"/>
                </a:solidFill>
                <a:latin typeface="Arial"/>
                <a:cs typeface="Arial"/>
              </a:rPr>
              <a:t> </a:t>
            </a:r>
            <a:r>
              <a:rPr sz="800" spc="-5" dirty="0">
                <a:solidFill>
                  <a:srgbClr val="231F20"/>
                </a:solidFill>
                <a:latin typeface="Arial"/>
                <a:cs typeface="Arial"/>
              </a:rPr>
              <a:t>motor</a:t>
            </a:r>
            <a:endParaRPr sz="800">
              <a:latin typeface="Arial"/>
              <a:cs typeface="Arial"/>
            </a:endParaRPr>
          </a:p>
        </p:txBody>
      </p:sp>
      <p:sp>
        <p:nvSpPr>
          <p:cNvPr id="20" name="object 20"/>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1" name="object 21"/>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2" name="object 22"/>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3" name="object 23"/>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24" name="object 24"/>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5" name="object 25"/>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6" name="object 26"/>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7" name="object 27"/>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392162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01090" y="840716"/>
            <a:ext cx="1310896" cy="179536"/>
          </a:xfrm>
          <a:prstGeom prst="rect">
            <a:avLst/>
          </a:prstGeom>
          <a:solidFill>
            <a:srgbClr val="FEE2C8"/>
          </a:solidFill>
        </p:spPr>
        <p:txBody>
          <a:bodyPr vert="horz" wrap="square" lIns="0" tIns="0" rIns="0" bIns="0" rtlCol="0">
            <a:spAutoFit/>
          </a:bodyPr>
          <a:lstStyle/>
          <a:p>
            <a:pPr marL="683895">
              <a:lnSpc>
                <a:spcPts val="1370"/>
              </a:lnSpc>
            </a:pPr>
            <a:r>
              <a:rPr sz="1200" b="1" spc="5" dirty="0">
                <a:solidFill>
                  <a:srgbClr val="231F20"/>
                </a:solidFill>
                <a:latin typeface="Arial"/>
                <a:cs typeface="Arial"/>
              </a:rPr>
              <a:t>1382</a:t>
            </a:r>
            <a:endParaRPr sz="1200">
              <a:latin typeface="Arial"/>
              <a:cs typeface="Arial"/>
            </a:endParaRPr>
          </a:p>
        </p:txBody>
      </p:sp>
      <p:sp>
        <p:nvSpPr>
          <p:cNvPr id="3" name="object 3"/>
          <p:cNvSpPr txBox="1"/>
          <p:nvPr/>
        </p:nvSpPr>
        <p:spPr>
          <a:xfrm>
            <a:off x="2203474" y="845440"/>
            <a:ext cx="1595205"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Electrical</a:t>
            </a:r>
            <a:r>
              <a:rPr sz="1000" b="1" spc="-235" dirty="0">
                <a:solidFill>
                  <a:srgbClr val="005AAA"/>
                </a:solidFill>
                <a:latin typeface="Arial"/>
                <a:cs typeface="Arial"/>
              </a:rPr>
              <a:t> </a:t>
            </a:r>
            <a:r>
              <a:rPr sz="1000" b="1" spc="-10" dirty="0">
                <a:solidFill>
                  <a:srgbClr val="005AAA"/>
                </a:solidFill>
                <a:latin typeface="Arial"/>
                <a:cs typeface="Arial"/>
              </a:rPr>
              <a:t>Technology</a:t>
            </a:r>
            <a:endParaRPr sz="1000">
              <a:latin typeface="Arial"/>
              <a:cs typeface="Arial"/>
            </a:endParaRPr>
          </a:p>
        </p:txBody>
      </p:sp>
      <p:sp>
        <p:nvSpPr>
          <p:cNvPr id="4" name="object 4"/>
          <p:cNvSpPr/>
          <p:nvPr/>
        </p:nvSpPr>
        <p:spPr>
          <a:xfrm>
            <a:off x="699247" y="977713"/>
            <a:ext cx="3095129" cy="0"/>
          </a:xfrm>
          <a:custGeom>
            <a:avLst/>
            <a:gdLst/>
            <a:ahLst/>
            <a:cxnLst/>
            <a:rect l="l" t="t" r="r" b="b"/>
            <a:pathLst>
              <a:path w="2557780">
                <a:moveTo>
                  <a:pt x="0" y="0"/>
                </a:moveTo>
                <a:lnTo>
                  <a:pt x="2557272" y="0"/>
                </a:lnTo>
              </a:path>
            </a:pathLst>
          </a:custGeom>
          <a:ln w="12192">
            <a:solidFill>
              <a:srgbClr val="F7931D"/>
            </a:solidFill>
          </a:ln>
        </p:spPr>
        <p:txBody>
          <a:bodyPr wrap="square" lIns="0" tIns="0" rIns="0" bIns="0" rtlCol="0"/>
          <a:lstStyle/>
          <a:p>
            <a:endParaRPr/>
          </a:p>
        </p:txBody>
      </p:sp>
      <p:sp>
        <p:nvSpPr>
          <p:cNvPr id="5" name="object 5"/>
          <p:cNvSpPr/>
          <p:nvPr/>
        </p:nvSpPr>
        <p:spPr>
          <a:xfrm>
            <a:off x="1544950" y="4367943"/>
            <a:ext cx="3780545" cy="436566"/>
          </a:xfrm>
          <a:custGeom>
            <a:avLst/>
            <a:gdLst/>
            <a:ahLst/>
            <a:cxnLst/>
            <a:rect l="l" t="t" r="r" b="b"/>
            <a:pathLst>
              <a:path w="3124200" h="680720">
                <a:moveTo>
                  <a:pt x="0" y="0"/>
                </a:moveTo>
                <a:lnTo>
                  <a:pt x="3124072" y="0"/>
                </a:lnTo>
                <a:lnTo>
                  <a:pt x="3124072" y="680593"/>
                </a:lnTo>
                <a:lnTo>
                  <a:pt x="0" y="680593"/>
                </a:lnTo>
                <a:lnTo>
                  <a:pt x="0" y="0"/>
                </a:lnTo>
                <a:close/>
              </a:path>
            </a:pathLst>
          </a:custGeom>
          <a:solidFill>
            <a:srgbClr val="FDE8F1"/>
          </a:solidFill>
        </p:spPr>
        <p:txBody>
          <a:bodyPr wrap="square" lIns="0" tIns="0" rIns="0" bIns="0" rtlCol="0"/>
          <a:lstStyle/>
          <a:p>
            <a:endParaRPr/>
          </a:p>
        </p:txBody>
      </p:sp>
      <p:sp>
        <p:nvSpPr>
          <p:cNvPr id="6" name="object 6"/>
          <p:cNvSpPr/>
          <p:nvPr/>
        </p:nvSpPr>
        <p:spPr>
          <a:xfrm>
            <a:off x="1545720" y="1866239"/>
            <a:ext cx="6105733" cy="427607"/>
          </a:xfrm>
          <a:custGeom>
            <a:avLst/>
            <a:gdLst/>
            <a:ahLst/>
            <a:cxnLst/>
            <a:rect l="l" t="t" r="r" b="b"/>
            <a:pathLst>
              <a:path w="5045710" h="666750">
                <a:moveTo>
                  <a:pt x="0" y="0"/>
                </a:moveTo>
                <a:lnTo>
                  <a:pt x="5045583" y="0"/>
                </a:lnTo>
                <a:lnTo>
                  <a:pt x="5045583" y="666623"/>
                </a:lnTo>
                <a:lnTo>
                  <a:pt x="0" y="666623"/>
                </a:lnTo>
                <a:lnTo>
                  <a:pt x="0" y="0"/>
                </a:lnTo>
                <a:close/>
              </a:path>
            </a:pathLst>
          </a:custGeom>
          <a:solidFill>
            <a:srgbClr val="FDE8F1"/>
          </a:solidFill>
        </p:spPr>
        <p:txBody>
          <a:bodyPr wrap="square" lIns="0" tIns="0" rIns="0" bIns="0" rtlCol="0"/>
          <a:lstStyle/>
          <a:p>
            <a:endParaRPr/>
          </a:p>
        </p:txBody>
      </p:sp>
      <p:sp>
        <p:nvSpPr>
          <p:cNvPr id="7" name="object 7"/>
          <p:cNvSpPr/>
          <p:nvPr/>
        </p:nvSpPr>
        <p:spPr>
          <a:xfrm>
            <a:off x="5331642" y="3827122"/>
            <a:ext cx="2250652" cy="1220105"/>
          </a:xfrm>
          <a:custGeom>
            <a:avLst/>
            <a:gdLst/>
            <a:ahLst/>
            <a:cxnLst/>
            <a:rect l="l" t="t" r="r" b="b"/>
            <a:pathLst>
              <a:path w="1859914" h="1902459">
                <a:moveTo>
                  <a:pt x="0" y="0"/>
                </a:moveTo>
                <a:lnTo>
                  <a:pt x="1859788" y="0"/>
                </a:lnTo>
                <a:lnTo>
                  <a:pt x="1859788" y="1902333"/>
                </a:lnTo>
                <a:lnTo>
                  <a:pt x="0" y="1902333"/>
                </a:lnTo>
                <a:lnTo>
                  <a:pt x="0" y="0"/>
                </a:lnTo>
                <a:close/>
              </a:path>
            </a:pathLst>
          </a:custGeom>
          <a:solidFill>
            <a:srgbClr val="E3F2E7"/>
          </a:solidFill>
        </p:spPr>
        <p:txBody>
          <a:bodyPr wrap="square" lIns="0" tIns="0" rIns="0" bIns="0" rtlCol="0"/>
          <a:lstStyle/>
          <a:p>
            <a:endParaRPr/>
          </a:p>
        </p:txBody>
      </p:sp>
      <p:sp>
        <p:nvSpPr>
          <p:cNvPr id="8" name="object 8"/>
          <p:cNvSpPr txBox="1"/>
          <p:nvPr/>
        </p:nvSpPr>
        <p:spPr>
          <a:xfrm>
            <a:off x="1513755" y="1017460"/>
            <a:ext cx="6116491" cy="1667123"/>
          </a:xfrm>
          <a:prstGeom prst="rect">
            <a:avLst/>
          </a:prstGeom>
        </p:spPr>
        <p:txBody>
          <a:bodyPr vert="horz" wrap="square" lIns="0" tIns="0" rIns="0" bIns="0" rtlCol="0">
            <a:spAutoFit/>
          </a:bodyPr>
          <a:lstStyle/>
          <a:p>
            <a:pPr marL="12700" marR="5080" indent="228600" algn="just">
              <a:lnSpc>
                <a:spcPct val="100000"/>
              </a:lnSpc>
            </a:pPr>
            <a:r>
              <a:rPr sz="1000" dirty="0">
                <a:solidFill>
                  <a:srgbClr val="231F20"/>
                </a:solidFill>
                <a:latin typeface="Times New Roman"/>
                <a:cs typeface="Times New Roman"/>
              </a:rPr>
              <a:t>Such</a:t>
            </a:r>
            <a:r>
              <a:rPr sz="1000" spc="-20" dirty="0">
                <a:solidFill>
                  <a:srgbClr val="231F20"/>
                </a:solidFill>
                <a:latin typeface="Times New Roman"/>
                <a:cs typeface="Times New Roman"/>
              </a:rPr>
              <a:t> </a:t>
            </a:r>
            <a:r>
              <a:rPr sz="1000" dirty="0">
                <a:solidFill>
                  <a:srgbClr val="231F20"/>
                </a:solidFill>
                <a:latin typeface="Times New Roman"/>
                <a:cs typeface="Times New Roman"/>
              </a:rPr>
              <a:t>reversible</a:t>
            </a:r>
            <a:r>
              <a:rPr sz="1000" spc="-20" dirty="0">
                <a:solidFill>
                  <a:srgbClr val="231F20"/>
                </a:solidFill>
                <a:latin typeface="Times New Roman"/>
                <a:cs typeface="Times New Roman"/>
              </a:rPr>
              <a:t> </a:t>
            </a:r>
            <a:r>
              <a:rPr sz="1000" dirty="0">
                <a:solidFill>
                  <a:srgbClr val="231F20"/>
                </a:solidFill>
                <a:latin typeface="Times New Roman"/>
                <a:cs typeface="Times New Roman"/>
              </a:rPr>
              <a:t>motors</a:t>
            </a:r>
            <a:r>
              <a:rPr sz="1000" spc="-20" dirty="0">
                <a:solidFill>
                  <a:srgbClr val="231F20"/>
                </a:solidFill>
                <a:latin typeface="Times New Roman"/>
                <a:cs typeface="Times New Roman"/>
              </a:rPr>
              <a:t> </a:t>
            </a:r>
            <a:r>
              <a:rPr sz="1000" dirty="0">
                <a:solidFill>
                  <a:srgbClr val="231F20"/>
                </a:solidFill>
                <a:latin typeface="Times New Roman"/>
                <a:cs typeface="Times New Roman"/>
              </a:rPr>
              <a:t>are</a:t>
            </a:r>
            <a:r>
              <a:rPr sz="1000" spc="-20" dirty="0">
                <a:solidFill>
                  <a:srgbClr val="231F20"/>
                </a:solidFill>
                <a:latin typeface="Times New Roman"/>
                <a:cs typeface="Times New Roman"/>
              </a:rPr>
              <a:t> </a:t>
            </a:r>
            <a:r>
              <a:rPr sz="1000" dirty="0">
                <a:solidFill>
                  <a:srgbClr val="231F20"/>
                </a:solidFill>
                <a:latin typeface="Times New Roman"/>
                <a:cs typeface="Times New Roman"/>
              </a:rPr>
              <a:t>often</a:t>
            </a:r>
            <a:r>
              <a:rPr sz="1000" spc="-20" dirty="0">
                <a:solidFill>
                  <a:srgbClr val="231F20"/>
                </a:solidFill>
                <a:latin typeface="Times New Roman"/>
                <a:cs typeface="Times New Roman"/>
              </a:rPr>
              <a:t> </a:t>
            </a:r>
            <a:r>
              <a:rPr sz="1000" dirty="0">
                <a:solidFill>
                  <a:srgbClr val="231F20"/>
                </a:solidFill>
                <a:latin typeface="Times New Roman"/>
                <a:cs typeface="Times New Roman"/>
              </a:rPr>
              <a:t>used</a:t>
            </a:r>
            <a:r>
              <a:rPr sz="1000" spc="-20" dirty="0">
                <a:solidFill>
                  <a:srgbClr val="231F20"/>
                </a:solidFill>
                <a:latin typeface="Times New Roman"/>
                <a:cs typeface="Times New Roman"/>
              </a:rPr>
              <a:t> </a:t>
            </a:r>
            <a:r>
              <a:rPr sz="1000" dirty="0">
                <a:solidFill>
                  <a:srgbClr val="231F20"/>
                </a:solidFill>
                <a:latin typeface="Times New Roman"/>
                <a:cs typeface="Times New Roman"/>
              </a:rPr>
              <a:t>for</a:t>
            </a:r>
            <a:r>
              <a:rPr sz="1000" spc="-20" dirty="0">
                <a:solidFill>
                  <a:srgbClr val="231F20"/>
                </a:solidFill>
                <a:latin typeface="Times New Roman"/>
                <a:cs typeface="Times New Roman"/>
              </a:rPr>
              <a:t> </a:t>
            </a:r>
            <a:r>
              <a:rPr sz="1000" dirty="0">
                <a:solidFill>
                  <a:srgbClr val="231F20"/>
                </a:solidFill>
                <a:latin typeface="Times New Roman"/>
                <a:cs typeface="Times New Roman"/>
              </a:rPr>
              <a:t>operating</a:t>
            </a:r>
            <a:r>
              <a:rPr sz="1000" spc="-20" dirty="0">
                <a:solidFill>
                  <a:srgbClr val="231F20"/>
                </a:solidFill>
                <a:latin typeface="Times New Roman"/>
                <a:cs typeface="Times New Roman"/>
              </a:rPr>
              <a:t> </a:t>
            </a:r>
            <a:r>
              <a:rPr sz="1000" dirty="0">
                <a:solidFill>
                  <a:srgbClr val="231F20"/>
                </a:solidFill>
                <a:latin typeface="Times New Roman"/>
                <a:cs typeface="Times New Roman"/>
              </a:rPr>
              <a:t>devices</a:t>
            </a:r>
            <a:r>
              <a:rPr sz="1000" spc="-20" dirty="0">
                <a:solidFill>
                  <a:srgbClr val="231F20"/>
                </a:solidFill>
                <a:latin typeface="Times New Roman"/>
                <a:cs typeface="Times New Roman"/>
              </a:rPr>
              <a:t> </a:t>
            </a:r>
            <a:r>
              <a:rPr sz="1000" dirty="0">
                <a:solidFill>
                  <a:srgbClr val="231F20"/>
                </a:solidFill>
                <a:latin typeface="Times New Roman"/>
                <a:cs typeface="Times New Roman"/>
              </a:rPr>
              <a:t>that</a:t>
            </a:r>
            <a:r>
              <a:rPr sz="1000" spc="-20" dirty="0">
                <a:solidFill>
                  <a:srgbClr val="231F20"/>
                </a:solidFill>
                <a:latin typeface="Times New Roman"/>
                <a:cs typeface="Times New Roman"/>
              </a:rPr>
              <a:t> </a:t>
            </a:r>
            <a:r>
              <a:rPr sz="1000" dirty="0">
                <a:solidFill>
                  <a:srgbClr val="231F20"/>
                </a:solidFill>
                <a:latin typeface="Times New Roman"/>
                <a:cs typeface="Times New Roman"/>
              </a:rPr>
              <a:t>must</a:t>
            </a:r>
            <a:r>
              <a:rPr sz="1000" spc="-20" dirty="0">
                <a:solidFill>
                  <a:srgbClr val="231F20"/>
                </a:solidFill>
                <a:latin typeface="Times New Roman"/>
                <a:cs typeface="Times New Roman"/>
              </a:rPr>
              <a:t> </a:t>
            </a:r>
            <a:r>
              <a:rPr sz="1000" dirty="0">
                <a:solidFill>
                  <a:srgbClr val="231F20"/>
                </a:solidFill>
                <a:latin typeface="Times New Roman"/>
                <a:cs typeface="Times New Roman"/>
              </a:rPr>
              <a:t>be</a:t>
            </a:r>
            <a:r>
              <a:rPr sz="1000" spc="-20" dirty="0">
                <a:solidFill>
                  <a:srgbClr val="231F20"/>
                </a:solidFill>
                <a:latin typeface="Times New Roman"/>
                <a:cs typeface="Times New Roman"/>
              </a:rPr>
              <a:t> </a:t>
            </a:r>
            <a:r>
              <a:rPr sz="1000" dirty="0">
                <a:solidFill>
                  <a:srgbClr val="231F20"/>
                </a:solidFill>
                <a:latin typeface="Times New Roman"/>
                <a:cs typeface="Times New Roman"/>
              </a:rPr>
              <a:t>moved</a:t>
            </a:r>
            <a:r>
              <a:rPr sz="1000" spc="-20" dirty="0">
                <a:solidFill>
                  <a:srgbClr val="231F20"/>
                </a:solidFill>
                <a:latin typeface="Times New Roman"/>
                <a:cs typeface="Times New Roman"/>
              </a:rPr>
              <a:t> </a:t>
            </a:r>
            <a:r>
              <a:rPr sz="1000" dirty="0">
                <a:solidFill>
                  <a:srgbClr val="231F20"/>
                </a:solidFill>
                <a:latin typeface="Times New Roman"/>
                <a:cs typeface="Times New Roman"/>
              </a:rPr>
              <a:t>back</a:t>
            </a:r>
            <a:r>
              <a:rPr sz="1000" spc="-20" dirty="0">
                <a:solidFill>
                  <a:srgbClr val="231F20"/>
                </a:solidFill>
                <a:latin typeface="Times New Roman"/>
                <a:cs typeface="Times New Roman"/>
              </a:rPr>
              <a:t> </a:t>
            </a:r>
            <a:r>
              <a:rPr sz="1000" dirty="0">
                <a:solidFill>
                  <a:srgbClr val="231F20"/>
                </a:solidFill>
                <a:latin typeface="Times New Roman"/>
                <a:cs typeface="Times New Roman"/>
              </a:rPr>
              <a:t>and</a:t>
            </a:r>
            <a:r>
              <a:rPr sz="1000" spc="-20" dirty="0">
                <a:solidFill>
                  <a:srgbClr val="231F20"/>
                </a:solidFill>
                <a:latin typeface="Times New Roman"/>
                <a:cs typeface="Times New Roman"/>
              </a:rPr>
              <a:t> </a:t>
            </a:r>
            <a:r>
              <a:rPr sz="1000" dirty="0">
                <a:solidFill>
                  <a:srgbClr val="231F20"/>
                </a:solidFill>
                <a:latin typeface="Times New Roman"/>
                <a:cs typeface="Times New Roman"/>
              </a:rPr>
              <a:t>forth  very frequently such as rheostats, induction regulations, furnace controls, valves and arc-welding  </a:t>
            </a:r>
            <a:r>
              <a:rPr sz="1000" spc="-5" dirty="0">
                <a:solidFill>
                  <a:srgbClr val="231F20"/>
                </a:solidFill>
                <a:latin typeface="Times New Roman"/>
                <a:cs typeface="Times New Roman"/>
              </a:rPr>
              <a:t>controls.</a:t>
            </a:r>
            <a:endParaRPr sz="1000">
              <a:latin typeface="Times New Roman"/>
              <a:cs typeface="Times New Roman"/>
            </a:endParaRPr>
          </a:p>
          <a:p>
            <a:pPr marL="228600">
              <a:lnSpc>
                <a:spcPct val="100000"/>
              </a:lnSpc>
              <a:spcBef>
                <a:spcPts val="190"/>
              </a:spcBef>
            </a:pPr>
            <a:r>
              <a:rPr sz="1000" b="1" spc="-5" dirty="0">
                <a:solidFill>
                  <a:srgbClr val="EC008C"/>
                </a:solidFill>
                <a:latin typeface="Times New Roman"/>
                <a:cs typeface="Times New Roman"/>
              </a:rPr>
              <a:t>(</a:t>
            </a:r>
            <a:r>
              <a:rPr sz="1000" b="1" i="1" spc="-5" dirty="0">
                <a:solidFill>
                  <a:srgbClr val="EC008C"/>
                </a:solidFill>
                <a:latin typeface="Times New Roman"/>
                <a:cs typeface="Times New Roman"/>
              </a:rPr>
              <a:t>ii</a:t>
            </a:r>
            <a:r>
              <a:rPr sz="1000" b="1" spc="-5" dirty="0">
                <a:solidFill>
                  <a:srgbClr val="EC008C"/>
                </a:solidFill>
                <a:latin typeface="Times New Roman"/>
                <a:cs typeface="Times New Roman"/>
              </a:rPr>
              <a:t>)   </a:t>
            </a:r>
            <a:r>
              <a:rPr sz="1000" b="1" spc="-20" dirty="0">
                <a:solidFill>
                  <a:srgbClr val="EC008C"/>
                </a:solidFill>
                <a:latin typeface="Times New Roman"/>
                <a:cs typeface="Times New Roman"/>
              </a:rPr>
              <a:t>Two-value </a:t>
            </a:r>
            <a:r>
              <a:rPr sz="1000" b="1" spc="-10" dirty="0">
                <a:solidFill>
                  <a:srgbClr val="EC008C"/>
                </a:solidFill>
                <a:latin typeface="Times New Roman"/>
                <a:cs typeface="Times New Roman"/>
              </a:rPr>
              <a:t>capacitor-Run</a:t>
            </a:r>
            <a:r>
              <a:rPr sz="1000" b="1" spc="120" dirty="0">
                <a:solidFill>
                  <a:srgbClr val="EC008C"/>
                </a:solidFill>
                <a:latin typeface="Times New Roman"/>
                <a:cs typeface="Times New Roman"/>
              </a:rPr>
              <a:t> </a:t>
            </a:r>
            <a:r>
              <a:rPr sz="1000" b="1" spc="-10" dirty="0">
                <a:solidFill>
                  <a:srgbClr val="EC008C"/>
                </a:solidFill>
                <a:latin typeface="Times New Roman"/>
                <a:cs typeface="Times New Roman"/>
              </a:rPr>
              <a:t>Motor</a:t>
            </a:r>
            <a:endParaRPr sz="1000">
              <a:latin typeface="Times New Roman"/>
              <a:cs typeface="Times New Roman"/>
            </a:endParaRPr>
          </a:p>
          <a:p>
            <a:pPr marL="12700" marR="5080" indent="228600" algn="just">
              <a:lnSpc>
                <a:spcPct val="100000"/>
              </a:lnSpc>
              <a:spcBef>
                <a:spcPts val="190"/>
              </a:spcBef>
            </a:pPr>
            <a:r>
              <a:rPr sz="1000" dirty="0">
                <a:solidFill>
                  <a:srgbClr val="231F20"/>
                </a:solidFill>
                <a:latin typeface="Times New Roman"/>
                <a:cs typeface="Times New Roman"/>
              </a:rPr>
              <a:t>This motor starts with a high capacitor in series with the starting winding so that the starting  </a:t>
            </a:r>
            <a:r>
              <a:rPr sz="1000" spc="-5" dirty="0">
                <a:solidFill>
                  <a:srgbClr val="231F20"/>
                </a:solidFill>
                <a:latin typeface="Times New Roman"/>
                <a:cs typeface="Times New Roman"/>
              </a:rPr>
              <a:t>torque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high.</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For</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running,</a:t>
            </a:r>
            <a:r>
              <a:rPr sz="1000" spc="-80" dirty="0">
                <a:solidFill>
                  <a:srgbClr val="231F20"/>
                </a:solidFill>
                <a:latin typeface="Times New Roman"/>
                <a:cs typeface="Times New Roman"/>
              </a:rPr>
              <a:t> </a:t>
            </a:r>
            <a:r>
              <a:rPr sz="1000" dirty="0">
                <a:solidFill>
                  <a:srgbClr val="231F20"/>
                </a:solidFill>
                <a:latin typeface="Times New Roman"/>
                <a:cs typeface="Times New Roman"/>
              </a:rPr>
              <a:t>a</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lower</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capacitor</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substituted</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by</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centrifugal</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switch.</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Both</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running  </a:t>
            </a:r>
            <a:r>
              <a:rPr sz="1000" dirty="0">
                <a:solidFill>
                  <a:srgbClr val="231F20"/>
                </a:solidFill>
                <a:latin typeface="Times New Roman"/>
                <a:cs typeface="Times New Roman"/>
              </a:rPr>
              <a:t>and</a:t>
            </a:r>
            <a:r>
              <a:rPr sz="1000" spc="-5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windings</a:t>
            </a:r>
            <a:r>
              <a:rPr sz="1000" spc="-55" dirty="0">
                <a:solidFill>
                  <a:srgbClr val="231F20"/>
                </a:solidFill>
                <a:latin typeface="Times New Roman"/>
                <a:cs typeface="Times New Roman"/>
              </a:rPr>
              <a:t> </a:t>
            </a:r>
            <a:r>
              <a:rPr sz="1000" dirty="0">
                <a:solidFill>
                  <a:srgbClr val="231F20"/>
                </a:solidFill>
                <a:latin typeface="Times New Roman"/>
                <a:cs typeface="Times New Roman"/>
              </a:rPr>
              <a:t>remain</a:t>
            </a:r>
            <a:r>
              <a:rPr sz="1000" spc="-55" dirty="0">
                <a:solidFill>
                  <a:srgbClr val="231F20"/>
                </a:solidFill>
                <a:latin typeface="Times New Roman"/>
                <a:cs typeface="Times New Roman"/>
              </a:rPr>
              <a:t> </a:t>
            </a:r>
            <a:r>
              <a:rPr sz="1000" dirty="0">
                <a:solidFill>
                  <a:srgbClr val="231F20"/>
                </a:solidFill>
                <a:latin typeface="Times New Roman"/>
                <a:cs typeface="Times New Roman"/>
              </a:rPr>
              <a:t>in</a:t>
            </a:r>
            <a:r>
              <a:rPr sz="1000" spc="-55" dirty="0">
                <a:solidFill>
                  <a:srgbClr val="231F20"/>
                </a:solidFill>
                <a:latin typeface="Times New Roman"/>
                <a:cs typeface="Times New Roman"/>
              </a:rPr>
              <a:t> </a:t>
            </a:r>
            <a:r>
              <a:rPr sz="1000" dirty="0">
                <a:solidFill>
                  <a:srgbClr val="231F20"/>
                </a:solidFill>
                <a:latin typeface="Times New Roman"/>
                <a:cs typeface="Times New Roman"/>
              </a:rPr>
              <a:t>circuit.</a:t>
            </a:r>
            <a:endParaRPr sz="1000">
              <a:latin typeface="Times New Roman"/>
              <a:cs typeface="Times New Roman"/>
            </a:endParaRPr>
          </a:p>
          <a:p>
            <a:pPr marL="241300">
              <a:lnSpc>
                <a:spcPct val="100000"/>
              </a:lnSpc>
              <a:spcBef>
                <a:spcPts val="215"/>
              </a:spcBef>
            </a:pPr>
            <a:r>
              <a:rPr sz="1000" dirty="0">
                <a:solidFill>
                  <a:srgbClr val="231F20"/>
                </a:solidFill>
                <a:latin typeface="Times New Roman"/>
                <a:cs typeface="Times New Roman"/>
              </a:rPr>
              <a:t>The</a:t>
            </a:r>
            <a:r>
              <a:rPr sz="1000" spc="-30" dirty="0">
                <a:solidFill>
                  <a:srgbClr val="231F20"/>
                </a:solidFill>
                <a:latin typeface="Times New Roman"/>
                <a:cs typeface="Times New Roman"/>
              </a:rPr>
              <a:t> </a:t>
            </a:r>
            <a:r>
              <a:rPr sz="1000" dirty="0">
                <a:solidFill>
                  <a:srgbClr val="231F20"/>
                </a:solidFill>
                <a:latin typeface="Times New Roman"/>
                <a:cs typeface="Times New Roman"/>
              </a:rPr>
              <a:t>two</a:t>
            </a:r>
            <a:r>
              <a:rPr sz="1000" spc="-30" dirty="0">
                <a:solidFill>
                  <a:srgbClr val="231F20"/>
                </a:solidFill>
                <a:latin typeface="Times New Roman"/>
                <a:cs typeface="Times New Roman"/>
              </a:rPr>
              <a:t> </a:t>
            </a:r>
            <a:r>
              <a:rPr sz="1000" dirty="0">
                <a:solidFill>
                  <a:srgbClr val="231F20"/>
                </a:solidFill>
                <a:latin typeface="Times New Roman"/>
                <a:cs typeface="Times New Roman"/>
              </a:rPr>
              <a:t>values</a:t>
            </a:r>
            <a:r>
              <a:rPr sz="1000" spc="-30" dirty="0">
                <a:solidFill>
                  <a:srgbClr val="231F20"/>
                </a:solidFill>
                <a:latin typeface="Times New Roman"/>
                <a:cs typeface="Times New Roman"/>
              </a:rPr>
              <a:t> </a:t>
            </a:r>
            <a:r>
              <a:rPr sz="1000" dirty="0">
                <a:solidFill>
                  <a:srgbClr val="231F20"/>
                </a:solidFill>
                <a:latin typeface="Times New Roman"/>
                <a:cs typeface="Times New Roman"/>
              </a:rPr>
              <a:t>of</a:t>
            </a:r>
            <a:r>
              <a:rPr sz="1000" spc="-30" dirty="0">
                <a:solidFill>
                  <a:srgbClr val="231F20"/>
                </a:solidFill>
                <a:latin typeface="Times New Roman"/>
                <a:cs typeface="Times New Roman"/>
              </a:rPr>
              <a:t> </a:t>
            </a:r>
            <a:r>
              <a:rPr sz="1000" dirty="0">
                <a:solidFill>
                  <a:srgbClr val="231F20"/>
                </a:solidFill>
                <a:latin typeface="Times New Roman"/>
                <a:cs typeface="Times New Roman"/>
              </a:rPr>
              <a:t>capacitance</a:t>
            </a:r>
            <a:r>
              <a:rPr sz="1000" spc="-30" dirty="0">
                <a:solidFill>
                  <a:srgbClr val="231F20"/>
                </a:solidFill>
                <a:latin typeface="Times New Roman"/>
                <a:cs typeface="Times New Roman"/>
              </a:rPr>
              <a:t> </a:t>
            </a:r>
            <a:r>
              <a:rPr sz="1000" dirty="0">
                <a:solidFill>
                  <a:srgbClr val="231F20"/>
                </a:solidFill>
                <a:latin typeface="Times New Roman"/>
                <a:cs typeface="Times New Roman"/>
              </a:rPr>
              <a:t>can</a:t>
            </a:r>
            <a:r>
              <a:rPr sz="1000" spc="-30" dirty="0">
                <a:solidFill>
                  <a:srgbClr val="231F20"/>
                </a:solidFill>
                <a:latin typeface="Times New Roman"/>
                <a:cs typeface="Times New Roman"/>
              </a:rPr>
              <a:t> </a:t>
            </a:r>
            <a:r>
              <a:rPr sz="1000" dirty="0">
                <a:solidFill>
                  <a:srgbClr val="231F20"/>
                </a:solidFill>
                <a:latin typeface="Times New Roman"/>
                <a:cs typeface="Times New Roman"/>
              </a:rPr>
              <a:t>be</a:t>
            </a:r>
            <a:r>
              <a:rPr sz="1000" spc="-30" dirty="0">
                <a:solidFill>
                  <a:srgbClr val="231F20"/>
                </a:solidFill>
                <a:latin typeface="Times New Roman"/>
                <a:cs typeface="Times New Roman"/>
              </a:rPr>
              <a:t> </a:t>
            </a:r>
            <a:r>
              <a:rPr sz="1000" dirty="0">
                <a:solidFill>
                  <a:srgbClr val="231F20"/>
                </a:solidFill>
                <a:latin typeface="Times New Roman"/>
                <a:cs typeface="Times New Roman"/>
              </a:rPr>
              <a:t>obtained</a:t>
            </a:r>
            <a:r>
              <a:rPr sz="1000" spc="-30" dirty="0">
                <a:solidFill>
                  <a:srgbClr val="231F20"/>
                </a:solidFill>
                <a:latin typeface="Times New Roman"/>
                <a:cs typeface="Times New Roman"/>
              </a:rPr>
              <a:t> </a:t>
            </a:r>
            <a:r>
              <a:rPr sz="1000" dirty="0">
                <a:solidFill>
                  <a:srgbClr val="231F20"/>
                </a:solidFill>
                <a:latin typeface="Times New Roman"/>
                <a:cs typeface="Times New Roman"/>
              </a:rPr>
              <a:t>as</a:t>
            </a:r>
            <a:r>
              <a:rPr sz="1000" spc="-30" dirty="0">
                <a:solidFill>
                  <a:srgbClr val="231F20"/>
                </a:solidFill>
                <a:latin typeface="Times New Roman"/>
                <a:cs typeface="Times New Roman"/>
              </a:rPr>
              <a:t> </a:t>
            </a:r>
            <a:r>
              <a:rPr sz="1000" dirty="0">
                <a:solidFill>
                  <a:srgbClr val="231F20"/>
                </a:solidFill>
                <a:latin typeface="Times New Roman"/>
                <a:cs typeface="Times New Roman"/>
              </a:rPr>
              <a:t>follows:</a:t>
            </a:r>
            <a:endParaRPr sz="1000">
              <a:latin typeface="Times New Roman"/>
              <a:cs typeface="Times New Roman"/>
            </a:endParaRPr>
          </a:p>
          <a:p>
            <a:pPr marL="469900" marR="5715" indent="-182880">
              <a:lnSpc>
                <a:spcPct val="100000"/>
              </a:lnSpc>
              <a:spcBef>
                <a:spcPts val="190"/>
              </a:spcBef>
              <a:buClr>
                <a:srgbClr val="EC008C"/>
              </a:buClr>
              <a:buFont typeface="Times New Roman"/>
              <a:buAutoNum type="arabicPeriod"/>
              <a:tabLst>
                <a:tab pos="469900" algn="l"/>
              </a:tabLst>
            </a:pPr>
            <a:r>
              <a:rPr sz="1000" dirty="0">
                <a:solidFill>
                  <a:srgbClr val="231F20"/>
                </a:solidFill>
                <a:latin typeface="Times New Roman"/>
                <a:cs typeface="Times New Roman"/>
              </a:rPr>
              <a:t>by</a:t>
            </a:r>
            <a:r>
              <a:rPr sz="1000" spc="-60" dirty="0">
                <a:solidFill>
                  <a:srgbClr val="231F20"/>
                </a:solidFill>
                <a:latin typeface="Times New Roman"/>
                <a:cs typeface="Times New Roman"/>
              </a:rPr>
              <a:t> </a:t>
            </a:r>
            <a:r>
              <a:rPr sz="1000" dirty="0">
                <a:solidFill>
                  <a:srgbClr val="231F20"/>
                </a:solidFill>
                <a:latin typeface="Times New Roman"/>
                <a:cs typeface="Times New Roman"/>
              </a:rPr>
              <a:t>using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two</a:t>
            </a:r>
            <a:r>
              <a:rPr sz="1000" spc="-60" dirty="0">
                <a:solidFill>
                  <a:srgbClr val="231F20"/>
                </a:solidFill>
                <a:latin typeface="Times New Roman"/>
                <a:cs typeface="Times New Roman"/>
              </a:rPr>
              <a:t> </a:t>
            </a:r>
            <a:r>
              <a:rPr sz="1000" dirty="0">
                <a:solidFill>
                  <a:srgbClr val="231F20"/>
                </a:solidFill>
                <a:latin typeface="Times New Roman"/>
                <a:cs typeface="Times New Roman"/>
              </a:rPr>
              <a:t>capacitors</a:t>
            </a:r>
            <a:r>
              <a:rPr sz="1000" spc="-60" dirty="0">
                <a:solidFill>
                  <a:srgbClr val="231F20"/>
                </a:solidFill>
                <a:latin typeface="Times New Roman"/>
                <a:cs typeface="Times New Roman"/>
              </a:rPr>
              <a:t> </a:t>
            </a:r>
            <a:r>
              <a:rPr sz="1000" dirty="0">
                <a:solidFill>
                  <a:srgbClr val="231F20"/>
                </a:solidFill>
                <a:latin typeface="Times New Roman"/>
                <a:cs typeface="Times New Roman"/>
              </a:rPr>
              <a:t>in</a:t>
            </a:r>
            <a:r>
              <a:rPr sz="1000" spc="-60" dirty="0">
                <a:solidFill>
                  <a:srgbClr val="231F20"/>
                </a:solidFill>
                <a:latin typeface="Times New Roman"/>
                <a:cs typeface="Times New Roman"/>
              </a:rPr>
              <a:t> </a:t>
            </a:r>
            <a:r>
              <a:rPr sz="1000" dirty="0">
                <a:solidFill>
                  <a:srgbClr val="231F20"/>
                </a:solidFill>
                <a:latin typeface="Times New Roman"/>
                <a:cs typeface="Times New Roman"/>
              </a:rPr>
              <a:t>parallel</a:t>
            </a:r>
            <a:r>
              <a:rPr sz="1000" spc="-60" dirty="0">
                <a:solidFill>
                  <a:srgbClr val="231F20"/>
                </a:solidFill>
                <a:latin typeface="Times New Roman"/>
                <a:cs typeface="Times New Roman"/>
              </a:rPr>
              <a:t> </a:t>
            </a:r>
            <a:r>
              <a:rPr sz="1000" dirty="0">
                <a:solidFill>
                  <a:srgbClr val="231F20"/>
                </a:solidFill>
                <a:latin typeface="Times New Roman"/>
                <a:cs typeface="Times New Roman"/>
              </a:rPr>
              <a:t>at</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start</a:t>
            </a:r>
            <a:r>
              <a:rPr sz="1000" spc="-60" dirty="0">
                <a:solidFill>
                  <a:srgbClr val="231F20"/>
                </a:solidFill>
                <a:latin typeface="Times New Roman"/>
                <a:cs typeface="Times New Roman"/>
              </a:rPr>
              <a:t> </a:t>
            </a:r>
            <a:r>
              <a:rPr sz="1000" dirty="0">
                <a:solidFill>
                  <a:srgbClr val="231F20"/>
                </a:solidFill>
                <a:latin typeface="Times New Roman"/>
                <a:cs typeface="Times New Roman"/>
              </a:rPr>
              <a:t>and</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then</a:t>
            </a:r>
            <a:r>
              <a:rPr sz="1000" spc="-60" dirty="0">
                <a:solidFill>
                  <a:srgbClr val="231F20"/>
                </a:solidFill>
                <a:latin typeface="Times New Roman"/>
                <a:cs typeface="Times New Roman"/>
              </a:rPr>
              <a:t> </a:t>
            </a:r>
            <a:r>
              <a:rPr sz="1000" dirty="0">
                <a:solidFill>
                  <a:srgbClr val="231F20"/>
                </a:solidFill>
                <a:latin typeface="Times New Roman"/>
                <a:cs typeface="Times New Roman"/>
              </a:rPr>
              <a:t>switching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out</a:t>
            </a:r>
            <a:r>
              <a:rPr sz="1000" spc="-60" dirty="0">
                <a:solidFill>
                  <a:srgbClr val="231F20"/>
                </a:solidFill>
                <a:latin typeface="Times New Roman"/>
                <a:cs typeface="Times New Roman"/>
              </a:rPr>
              <a:t> </a:t>
            </a:r>
            <a:r>
              <a:rPr sz="1000" dirty="0">
                <a:solidFill>
                  <a:srgbClr val="231F20"/>
                </a:solidFill>
                <a:latin typeface="Times New Roman"/>
                <a:cs typeface="Times New Roman"/>
              </a:rPr>
              <a:t>one</a:t>
            </a:r>
            <a:r>
              <a:rPr sz="1000" spc="-60" dirty="0">
                <a:solidFill>
                  <a:srgbClr val="231F20"/>
                </a:solidFill>
                <a:latin typeface="Times New Roman"/>
                <a:cs typeface="Times New Roman"/>
              </a:rPr>
              <a:t> </a:t>
            </a:r>
            <a:r>
              <a:rPr sz="1000" dirty="0">
                <a:solidFill>
                  <a:srgbClr val="231F20"/>
                </a:solidFill>
                <a:latin typeface="Times New Roman"/>
                <a:cs typeface="Times New Roman"/>
              </a:rPr>
              <a:t>for</a:t>
            </a:r>
            <a:r>
              <a:rPr sz="1000" spc="-60" dirty="0">
                <a:solidFill>
                  <a:srgbClr val="231F20"/>
                </a:solidFill>
                <a:latin typeface="Times New Roman"/>
                <a:cs typeface="Times New Roman"/>
              </a:rPr>
              <a:t> </a:t>
            </a:r>
            <a:r>
              <a:rPr sz="1000" dirty="0">
                <a:solidFill>
                  <a:srgbClr val="231F20"/>
                </a:solidFill>
                <a:latin typeface="Times New Roman"/>
                <a:cs typeface="Times New Roman"/>
              </a:rPr>
              <a:t>low-value</a:t>
            </a:r>
            <a:r>
              <a:rPr sz="1000" spc="-60" dirty="0">
                <a:solidFill>
                  <a:srgbClr val="231F20"/>
                </a:solidFill>
                <a:latin typeface="Times New Roman"/>
                <a:cs typeface="Times New Roman"/>
              </a:rPr>
              <a:t> </a:t>
            </a:r>
            <a:r>
              <a:rPr sz="1000" dirty="0">
                <a:solidFill>
                  <a:srgbClr val="231F20"/>
                </a:solidFill>
                <a:latin typeface="Times New Roman"/>
                <a:cs typeface="Times New Roman"/>
              </a:rPr>
              <a:t>run.  (Fig. 36.31)</a:t>
            </a:r>
            <a:r>
              <a:rPr sz="1000" spc="-90" dirty="0">
                <a:solidFill>
                  <a:srgbClr val="231F20"/>
                </a:solidFill>
                <a:latin typeface="Times New Roman"/>
                <a:cs typeface="Times New Roman"/>
              </a:rPr>
              <a:t> </a:t>
            </a:r>
            <a:r>
              <a:rPr sz="1000" dirty="0">
                <a:solidFill>
                  <a:srgbClr val="231F20"/>
                </a:solidFill>
                <a:latin typeface="Times New Roman"/>
                <a:cs typeface="Times New Roman"/>
              </a:rPr>
              <a:t>or</a:t>
            </a:r>
            <a:endParaRPr sz="1000">
              <a:latin typeface="Times New Roman"/>
              <a:cs typeface="Times New Roman"/>
            </a:endParaRPr>
          </a:p>
          <a:p>
            <a:pPr marL="469900" marR="5080" indent="-182880">
              <a:lnSpc>
                <a:spcPct val="100000"/>
              </a:lnSpc>
              <a:spcBef>
                <a:spcPts val="190"/>
              </a:spcBef>
              <a:buClr>
                <a:srgbClr val="EC008C"/>
              </a:buClr>
              <a:buFont typeface="Times New Roman"/>
              <a:buAutoNum type="arabicPeriod"/>
              <a:tabLst>
                <a:tab pos="469900" algn="l"/>
              </a:tabLst>
            </a:pPr>
            <a:r>
              <a:rPr sz="1000" dirty="0">
                <a:solidFill>
                  <a:srgbClr val="231F20"/>
                </a:solidFill>
                <a:latin typeface="Times New Roman"/>
                <a:cs typeface="Times New Roman"/>
              </a:rPr>
              <a:t>by using a step-up auto-transformer in conjunction with one capacitor so that </a:t>
            </a:r>
            <a:r>
              <a:rPr sz="1000" spc="-5" dirty="0">
                <a:solidFill>
                  <a:srgbClr val="231F20"/>
                </a:solidFill>
                <a:latin typeface="Times New Roman"/>
                <a:cs typeface="Times New Roman"/>
              </a:rPr>
              <a:t>effective  </a:t>
            </a:r>
            <a:r>
              <a:rPr sz="1000" dirty="0">
                <a:solidFill>
                  <a:srgbClr val="231F20"/>
                </a:solidFill>
                <a:latin typeface="Times New Roman"/>
                <a:cs typeface="Times New Roman"/>
              </a:rPr>
              <a:t>capacitance</a:t>
            </a:r>
            <a:r>
              <a:rPr sz="1000" spc="-40" dirty="0">
                <a:solidFill>
                  <a:srgbClr val="231F20"/>
                </a:solidFill>
                <a:latin typeface="Times New Roman"/>
                <a:cs typeface="Times New Roman"/>
              </a:rPr>
              <a:t> </a:t>
            </a:r>
            <a:r>
              <a:rPr sz="1000" dirty="0">
                <a:solidFill>
                  <a:srgbClr val="231F20"/>
                </a:solidFill>
                <a:latin typeface="Times New Roman"/>
                <a:cs typeface="Times New Roman"/>
              </a:rPr>
              <a:t>value</a:t>
            </a:r>
            <a:r>
              <a:rPr sz="1000" spc="-40" dirty="0">
                <a:solidFill>
                  <a:srgbClr val="231F20"/>
                </a:solidFill>
                <a:latin typeface="Times New Roman"/>
                <a:cs typeface="Times New Roman"/>
              </a:rPr>
              <a:t> </a:t>
            </a:r>
            <a:r>
              <a:rPr sz="1000" dirty="0">
                <a:solidFill>
                  <a:srgbClr val="231F20"/>
                </a:solidFill>
                <a:latin typeface="Times New Roman"/>
                <a:cs typeface="Times New Roman"/>
              </a:rPr>
              <a:t>is</a:t>
            </a:r>
            <a:r>
              <a:rPr sz="1000" spc="-40" dirty="0">
                <a:solidFill>
                  <a:srgbClr val="231F20"/>
                </a:solidFill>
                <a:latin typeface="Times New Roman"/>
                <a:cs typeface="Times New Roman"/>
              </a:rPr>
              <a:t> </a:t>
            </a:r>
            <a:r>
              <a:rPr sz="1000" dirty="0">
                <a:solidFill>
                  <a:srgbClr val="231F20"/>
                </a:solidFill>
                <a:latin typeface="Times New Roman"/>
                <a:cs typeface="Times New Roman"/>
              </a:rPr>
              <a:t>increased</a:t>
            </a:r>
            <a:r>
              <a:rPr sz="1000" spc="-40" dirty="0">
                <a:solidFill>
                  <a:srgbClr val="231F20"/>
                </a:solidFill>
                <a:latin typeface="Times New Roman"/>
                <a:cs typeface="Times New Roman"/>
              </a:rPr>
              <a:t> </a:t>
            </a:r>
            <a:r>
              <a:rPr sz="1000" dirty="0">
                <a:solidFill>
                  <a:srgbClr val="231F20"/>
                </a:solidFill>
                <a:latin typeface="Times New Roman"/>
                <a:cs typeface="Times New Roman"/>
              </a:rPr>
              <a:t>for</a:t>
            </a:r>
            <a:r>
              <a:rPr sz="1000" spc="-4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purposes.</a:t>
            </a:r>
            <a:endParaRPr sz="1000">
              <a:latin typeface="Times New Roman"/>
              <a:cs typeface="Times New Roman"/>
            </a:endParaRPr>
          </a:p>
        </p:txBody>
      </p:sp>
      <p:sp>
        <p:nvSpPr>
          <p:cNvPr id="9" name="object 9"/>
          <p:cNvSpPr txBox="1"/>
          <p:nvPr/>
        </p:nvSpPr>
        <p:spPr>
          <a:xfrm>
            <a:off x="1513755" y="2288259"/>
            <a:ext cx="1655909" cy="2000548"/>
          </a:xfrm>
          <a:prstGeom prst="rect">
            <a:avLst/>
          </a:prstGeom>
        </p:spPr>
        <p:txBody>
          <a:bodyPr vert="horz" wrap="square" lIns="0" tIns="0" rIns="0" bIns="0" rtlCol="0">
            <a:spAutoFit/>
          </a:bodyPr>
          <a:lstStyle/>
          <a:p>
            <a:pPr marL="12700" marR="5080" indent="228600" algn="just">
              <a:lnSpc>
                <a:spcPct val="99800"/>
              </a:lnSpc>
            </a:pPr>
            <a:r>
              <a:rPr sz="1000" dirty="0">
                <a:solidFill>
                  <a:srgbClr val="231F20"/>
                </a:solidFill>
                <a:latin typeface="Times New Roman"/>
                <a:cs typeface="Times New Roman"/>
              </a:rPr>
              <a:t>In Fig. 36.31, </a:t>
            </a:r>
            <a:r>
              <a:rPr sz="1000" i="1" dirty="0">
                <a:solidFill>
                  <a:srgbClr val="231F20"/>
                </a:solidFill>
                <a:latin typeface="Times New Roman"/>
                <a:cs typeface="Times New Roman"/>
              </a:rPr>
              <a:t>B </a:t>
            </a:r>
            <a:r>
              <a:rPr sz="1000" spc="-5" dirty="0">
                <a:solidFill>
                  <a:srgbClr val="231F20"/>
                </a:solidFill>
                <a:latin typeface="Times New Roman"/>
                <a:cs typeface="Times New Roman"/>
              </a:rPr>
              <a:t>is an  </a:t>
            </a:r>
            <a:r>
              <a:rPr sz="1000" spc="25" dirty="0">
                <a:solidFill>
                  <a:srgbClr val="231F20"/>
                </a:solidFill>
                <a:latin typeface="Times New Roman"/>
                <a:cs typeface="Times New Roman"/>
              </a:rPr>
              <a:t>electrolytic capacitor </a:t>
            </a:r>
            <a:r>
              <a:rPr sz="1000" spc="30" dirty="0">
                <a:solidFill>
                  <a:srgbClr val="231F20"/>
                </a:solidFill>
                <a:latin typeface="Times New Roman"/>
                <a:cs typeface="Times New Roman"/>
              </a:rPr>
              <a:t>of  </a:t>
            </a:r>
            <a:r>
              <a:rPr sz="1000" dirty="0">
                <a:solidFill>
                  <a:srgbClr val="231F20"/>
                </a:solidFill>
                <a:latin typeface="Times New Roman"/>
                <a:cs typeface="Times New Roman"/>
              </a:rPr>
              <a:t>high capacity (short duty)  </a:t>
            </a:r>
            <a:r>
              <a:rPr sz="1000" spc="-5" dirty="0">
                <a:solidFill>
                  <a:srgbClr val="231F20"/>
                </a:solidFill>
                <a:latin typeface="Times New Roman"/>
                <a:cs typeface="Times New Roman"/>
              </a:rPr>
              <a:t>and</a:t>
            </a:r>
            <a:r>
              <a:rPr sz="1000" spc="-75" dirty="0">
                <a:solidFill>
                  <a:srgbClr val="231F20"/>
                </a:solidFill>
                <a:latin typeface="Times New Roman"/>
                <a:cs typeface="Times New Roman"/>
              </a:rPr>
              <a:t> </a:t>
            </a:r>
            <a:r>
              <a:rPr sz="1000" i="1" dirty="0">
                <a:solidFill>
                  <a:srgbClr val="231F20"/>
                </a:solidFill>
                <a:latin typeface="Times New Roman"/>
                <a:cs typeface="Times New Roman"/>
              </a:rPr>
              <a:t>A</a:t>
            </a:r>
            <a:r>
              <a:rPr sz="1000" i="1" spc="25" dirty="0">
                <a:solidFill>
                  <a:srgbClr val="231F20"/>
                </a:solidFill>
                <a:latin typeface="Times New Roman"/>
                <a:cs typeface="Times New Roman"/>
              </a:rPr>
              <a:t> </a:t>
            </a:r>
            <a:r>
              <a:rPr sz="1000"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dirty="0">
                <a:solidFill>
                  <a:srgbClr val="231F20"/>
                </a:solidFill>
                <a:latin typeface="Times New Roman"/>
                <a:cs typeface="Times New Roman"/>
              </a:rPr>
              <a:t>an</a:t>
            </a:r>
            <a:r>
              <a:rPr sz="1000" spc="-70" dirty="0">
                <a:solidFill>
                  <a:srgbClr val="231F20"/>
                </a:solidFill>
                <a:latin typeface="Times New Roman"/>
                <a:cs typeface="Times New Roman"/>
              </a:rPr>
              <a:t> </a:t>
            </a:r>
            <a:r>
              <a:rPr sz="1000" dirty="0">
                <a:solidFill>
                  <a:srgbClr val="231F20"/>
                </a:solidFill>
                <a:latin typeface="Times New Roman"/>
                <a:cs typeface="Times New Roman"/>
              </a:rPr>
              <a:t>oil</a:t>
            </a:r>
            <a:r>
              <a:rPr sz="1000" spc="-70"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70" dirty="0">
                <a:solidFill>
                  <a:srgbClr val="231F20"/>
                </a:solidFill>
                <a:latin typeface="Times New Roman"/>
                <a:cs typeface="Times New Roman"/>
              </a:rPr>
              <a:t> </a:t>
            </a:r>
            <a:r>
              <a:rPr sz="1000" dirty="0">
                <a:solidFill>
                  <a:srgbClr val="231F20"/>
                </a:solidFill>
                <a:latin typeface="Times New Roman"/>
                <a:cs typeface="Times New Roman"/>
              </a:rPr>
              <a:t>of  </a:t>
            </a:r>
            <a:r>
              <a:rPr sz="1000" spc="40" dirty="0">
                <a:solidFill>
                  <a:srgbClr val="231F20"/>
                </a:solidFill>
                <a:latin typeface="Times New Roman"/>
                <a:cs typeface="Times New Roman"/>
              </a:rPr>
              <a:t>low </a:t>
            </a:r>
            <a:r>
              <a:rPr sz="1000" spc="45" dirty="0">
                <a:solidFill>
                  <a:srgbClr val="231F20"/>
                </a:solidFill>
                <a:latin typeface="Times New Roman"/>
                <a:cs typeface="Times New Roman"/>
              </a:rPr>
              <a:t>value </a:t>
            </a:r>
            <a:r>
              <a:rPr sz="1000" spc="60" dirty="0">
                <a:solidFill>
                  <a:srgbClr val="231F20"/>
                </a:solidFill>
                <a:latin typeface="Times New Roman"/>
                <a:cs typeface="Times New Roman"/>
              </a:rPr>
              <a:t>(continuous  </a:t>
            </a:r>
            <a:r>
              <a:rPr sz="1000" dirty="0">
                <a:solidFill>
                  <a:srgbClr val="231F20"/>
                </a:solidFill>
                <a:latin typeface="Times New Roman"/>
                <a:cs typeface="Times New Roman"/>
              </a:rPr>
              <a:t>duty). </a:t>
            </a:r>
            <a:r>
              <a:rPr sz="1000" spc="-10" dirty="0">
                <a:solidFill>
                  <a:srgbClr val="231F20"/>
                </a:solidFill>
                <a:latin typeface="Times New Roman"/>
                <a:cs typeface="Times New Roman"/>
              </a:rPr>
              <a:t>Generally, </a:t>
            </a:r>
            <a:r>
              <a:rPr sz="1000" dirty="0">
                <a:solidFill>
                  <a:srgbClr val="231F20"/>
                </a:solidFill>
                <a:latin typeface="Times New Roman"/>
                <a:cs typeface="Times New Roman"/>
              </a:rPr>
              <a:t>starting  </a:t>
            </a:r>
            <a:r>
              <a:rPr sz="1000" spc="30" dirty="0">
                <a:solidFill>
                  <a:srgbClr val="231F20"/>
                </a:solidFill>
                <a:latin typeface="Times New Roman"/>
                <a:cs typeface="Times New Roman"/>
              </a:rPr>
              <a:t>capacitor </a:t>
            </a:r>
            <a:r>
              <a:rPr sz="1000" i="1" dirty="0">
                <a:solidFill>
                  <a:srgbClr val="231F20"/>
                </a:solidFill>
                <a:latin typeface="Times New Roman"/>
                <a:cs typeface="Times New Roman"/>
              </a:rPr>
              <a:t>B </a:t>
            </a:r>
            <a:r>
              <a:rPr sz="1000" spc="15" dirty="0">
                <a:solidFill>
                  <a:srgbClr val="231F20"/>
                </a:solidFill>
                <a:latin typeface="Times New Roman"/>
                <a:cs typeface="Times New Roman"/>
              </a:rPr>
              <a:t>is 10 to </a:t>
            </a:r>
            <a:r>
              <a:rPr sz="1000" spc="35" dirty="0">
                <a:solidFill>
                  <a:srgbClr val="231F20"/>
                </a:solidFill>
                <a:latin typeface="Times New Roman"/>
                <a:cs typeface="Times New Roman"/>
              </a:rPr>
              <a:t>15  </a:t>
            </a:r>
            <a:r>
              <a:rPr sz="1000" spc="-10" dirty="0">
                <a:solidFill>
                  <a:srgbClr val="231F20"/>
                </a:solidFill>
                <a:latin typeface="Times New Roman"/>
                <a:cs typeface="Times New Roman"/>
              </a:rPr>
              <a:t>times</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running</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capacitor  </a:t>
            </a:r>
            <a:r>
              <a:rPr sz="1000" i="1" dirty="0">
                <a:solidFill>
                  <a:srgbClr val="231F20"/>
                </a:solidFill>
                <a:latin typeface="Times New Roman"/>
                <a:cs typeface="Times New Roman"/>
              </a:rPr>
              <a:t>A </a:t>
            </a:r>
            <a:r>
              <a:rPr sz="1000" dirty="0">
                <a:solidFill>
                  <a:srgbClr val="231F20"/>
                </a:solidFill>
                <a:latin typeface="Times New Roman"/>
                <a:cs typeface="Times New Roman"/>
              </a:rPr>
              <a:t>. At the start, when the  </a:t>
            </a:r>
            <a:r>
              <a:rPr sz="1000" spc="-20" dirty="0">
                <a:solidFill>
                  <a:srgbClr val="231F20"/>
                </a:solidFill>
                <a:latin typeface="Times New Roman"/>
                <a:cs typeface="Times New Roman"/>
              </a:rPr>
              <a:t>centrifugal</a:t>
            </a:r>
            <a:r>
              <a:rPr sz="1000" spc="-110" dirty="0">
                <a:solidFill>
                  <a:srgbClr val="231F20"/>
                </a:solidFill>
                <a:latin typeface="Times New Roman"/>
                <a:cs typeface="Times New Roman"/>
              </a:rPr>
              <a:t> </a:t>
            </a:r>
            <a:r>
              <a:rPr sz="1000" spc="-20" dirty="0">
                <a:solidFill>
                  <a:srgbClr val="231F20"/>
                </a:solidFill>
                <a:latin typeface="Times New Roman"/>
                <a:cs typeface="Times New Roman"/>
              </a:rPr>
              <a:t>switch</a:t>
            </a:r>
            <a:r>
              <a:rPr sz="1000" spc="-110" dirty="0">
                <a:solidFill>
                  <a:srgbClr val="231F20"/>
                </a:solidFill>
                <a:latin typeface="Times New Roman"/>
                <a:cs typeface="Times New Roman"/>
              </a:rPr>
              <a:t> </a:t>
            </a:r>
            <a:r>
              <a:rPr sz="1000" spc="-10" dirty="0">
                <a:solidFill>
                  <a:srgbClr val="231F20"/>
                </a:solidFill>
                <a:latin typeface="Times New Roman"/>
                <a:cs typeface="Times New Roman"/>
              </a:rPr>
              <a:t>is</a:t>
            </a:r>
            <a:r>
              <a:rPr sz="1000" spc="-110" dirty="0">
                <a:solidFill>
                  <a:srgbClr val="231F20"/>
                </a:solidFill>
                <a:latin typeface="Times New Roman"/>
                <a:cs typeface="Times New Roman"/>
              </a:rPr>
              <a:t> </a:t>
            </a:r>
            <a:r>
              <a:rPr sz="1000" spc="-20" dirty="0">
                <a:solidFill>
                  <a:srgbClr val="231F20"/>
                </a:solidFill>
                <a:latin typeface="Times New Roman"/>
                <a:cs typeface="Times New Roman"/>
              </a:rPr>
              <a:t>closed,  </a:t>
            </a:r>
            <a:r>
              <a:rPr sz="1000" dirty="0">
                <a:solidFill>
                  <a:srgbClr val="231F20"/>
                </a:solidFill>
                <a:latin typeface="Times New Roman"/>
                <a:cs typeface="Times New Roman"/>
              </a:rPr>
              <a:t>the two capacitors are put  </a:t>
            </a:r>
            <a:r>
              <a:rPr sz="1000" spc="15" dirty="0">
                <a:solidFill>
                  <a:srgbClr val="231F20"/>
                </a:solidFill>
                <a:latin typeface="Times New Roman"/>
                <a:cs typeface="Times New Roman"/>
              </a:rPr>
              <a:t>in </a:t>
            </a:r>
            <a:r>
              <a:rPr sz="1000" spc="25" dirty="0">
                <a:solidFill>
                  <a:srgbClr val="231F20"/>
                </a:solidFill>
                <a:latin typeface="Times New Roman"/>
                <a:cs typeface="Times New Roman"/>
              </a:rPr>
              <a:t>parallel, </a:t>
            </a:r>
            <a:r>
              <a:rPr sz="1000" spc="15" dirty="0">
                <a:solidFill>
                  <a:srgbClr val="231F20"/>
                </a:solidFill>
                <a:latin typeface="Times New Roman"/>
                <a:cs typeface="Times New Roman"/>
              </a:rPr>
              <a:t>so </a:t>
            </a:r>
            <a:r>
              <a:rPr sz="1000" spc="20" dirty="0">
                <a:solidFill>
                  <a:srgbClr val="231F20"/>
                </a:solidFill>
                <a:latin typeface="Times New Roman"/>
                <a:cs typeface="Times New Roman"/>
              </a:rPr>
              <a:t>that </a:t>
            </a:r>
            <a:r>
              <a:rPr sz="1000" spc="30" dirty="0">
                <a:solidFill>
                  <a:srgbClr val="231F20"/>
                </a:solidFill>
                <a:latin typeface="Times New Roman"/>
                <a:cs typeface="Times New Roman"/>
              </a:rPr>
              <a:t>their </a:t>
            </a:r>
            <a:r>
              <a:rPr sz="1000" spc="310" dirty="0">
                <a:solidFill>
                  <a:srgbClr val="231F20"/>
                </a:solidFill>
                <a:latin typeface="Times New Roman"/>
                <a:cs typeface="Times New Roman"/>
              </a:rPr>
              <a:t> </a:t>
            </a:r>
            <a:r>
              <a:rPr sz="1000" spc="15" dirty="0">
                <a:solidFill>
                  <a:srgbClr val="231F20"/>
                </a:solidFill>
                <a:latin typeface="Times New Roman"/>
                <a:cs typeface="Times New Roman"/>
              </a:rPr>
              <a:t>combined capacitance </a:t>
            </a:r>
            <a:r>
              <a:rPr sz="1000" spc="20" dirty="0">
                <a:solidFill>
                  <a:srgbClr val="231F20"/>
                </a:solidFill>
                <a:latin typeface="Times New Roman"/>
                <a:cs typeface="Times New Roman"/>
              </a:rPr>
              <a:t>is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sum</a:t>
            </a:r>
            <a:r>
              <a:rPr sz="1000" spc="-55" dirty="0">
                <a:solidFill>
                  <a:srgbClr val="231F20"/>
                </a:solidFill>
                <a:latin typeface="Times New Roman"/>
                <a:cs typeface="Times New Roman"/>
              </a:rPr>
              <a:t> </a:t>
            </a:r>
            <a:r>
              <a:rPr sz="1000" dirty="0">
                <a:solidFill>
                  <a:srgbClr val="231F20"/>
                </a:solidFill>
                <a:latin typeface="Times New Roman"/>
                <a:cs typeface="Times New Roman"/>
              </a:rPr>
              <a:t>of</a:t>
            </a:r>
            <a:r>
              <a:rPr sz="1000" spc="-55" dirty="0">
                <a:solidFill>
                  <a:srgbClr val="231F20"/>
                </a:solidFill>
                <a:latin typeface="Times New Roman"/>
                <a:cs typeface="Times New Roman"/>
              </a:rPr>
              <a:t> </a:t>
            </a:r>
            <a:r>
              <a:rPr sz="1000" dirty="0">
                <a:solidFill>
                  <a:srgbClr val="231F20"/>
                </a:solidFill>
                <a:latin typeface="Times New Roman"/>
                <a:cs typeface="Times New Roman"/>
              </a:rPr>
              <a:t>their</a:t>
            </a:r>
            <a:r>
              <a:rPr sz="1000" spc="-55" dirty="0">
                <a:solidFill>
                  <a:srgbClr val="231F20"/>
                </a:solidFill>
                <a:latin typeface="Times New Roman"/>
                <a:cs typeface="Times New Roman"/>
              </a:rPr>
              <a:t> </a:t>
            </a:r>
            <a:r>
              <a:rPr sz="1000" dirty="0">
                <a:solidFill>
                  <a:srgbClr val="231F20"/>
                </a:solidFill>
                <a:latin typeface="Times New Roman"/>
                <a:cs typeface="Times New Roman"/>
              </a:rPr>
              <a:t>individual</a:t>
            </a:r>
            <a:endParaRPr sz="1000">
              <a:latin typeface="Times New Roman"/>
              <a:cs typeface="Times New Roman"/>
            </a:endParaRPr>
          </a:p>
        </p:txBody>
      </p:sp>
      <p:sp>
        <p:nvSpPr>
          <p:cNvPr id="10" name="object 10"/>
          <p:cNvSpPr txBox="1"/>
          <p:nvPr/>
        </p:nvSpPr>
        <p:spPr>
          <a:xfrm>
            <a:off x="1513755" y="3654450"/>
            <a:ext cx="6116491" cy="1641475"/>
          </a:xfrm>
          <a:prstGeom prst="rect">
            <a:avLst/>
          </a:prstGeom>
        </p:spPr>
        <p:txBody>
          <a:bodyPr vert="horz" wrap="square" lIns="0" tIns="0" rIns="0" bIns="0" rtlCol="0">
            <a:spAutoFit/>
          </a:bodyPr>
          <a:lstStyle/>
          <a:p>
            <a:pPr marL="12700" marR="5080">
              <a:lnSpc>
                <a:spcPct val="100000"/>
              </a:lnSpc>
            </a:pPr>
            <a:r>
              <a:rPr sz="1000" dirty="0">
                <a:solidFill>
                  <a:srgbClr val="231F20"/>
                </a:solidFill>
                <a:latin typeface="Times New Roman"/>
                <a:cs typeface="Times New Roman"/>
              </a:rPr>
              <a:t>capacitances. After the motor has reached 75 per cent full-load speed, the switch opens and only  capacitor </a:t>
            </a:r>
            <a:r>
              <a:rPr sz="1000" i="1" dirty="0">
                <a:solidFill>
                  <a:srgbClr val="231F20"/>
                </a:solidFill>
                <a:latin typeface="Times New Roman"/>
                <a:cs typeface="Times New Roman"/>
              </a:rPr>
              <a:t>A  </a:t>
            </a:r>
            <a:r>
              <a:rPr sz="1000" dirty="0">
                <a:solidFill>
                  <a:srgbClr val="231F20"/>
                </a:solidFill>
                <a:latin typeface="Times New Roman"/>
                <a:cs typeface="Times New Roman"/>
              </a:rPr>
              <a:t>remains in the starting winding circuit.   In </a:t>
            </a:r>
            <a:r>
              <a:rPr sz="1000" spc="150" dirty="0">
                <a:solidFill>
                  <a:srgbClr val="231F20"/>
                </a:solidFill>
                <a:latin typeface="Times New Roman"/>
                <a:cs typeface="Times New Roman"/>
              </a:rPr>
              <a:t> </a:t>
            </a:r>
            <a:r>
              <a:rPr sz="1000" dirty="0">
                <a:solidFill>
                  <a:srgbClr val="231F20"/>
                </a:solidFill>
                <a:latin typeface="Times New Roman"/>
                <a:cs typeface="Times New Roman"/>
              </a:rPr>
              <a:t>this</a:t>
            </a:r>
            <a:endParaRPr sz="1000">
              <a:latin typeface="Times New Roman"/>
              <a:cs typeface="Times New Roman"/>
            </a:endParaRPr>
          </a:p>
          <a:p>
            <a:pPr marL="12700" marR="1934845" algn="just">
              <a:lnSpc>
                <a:spcPct val="100000"/>
              </a:lnSpc>
            </a:pPr>
            <a:r>
              <a:rPr sz="1000" dirty="0">
                <a:solidFill>
                  <a:srgbClr val="231F20"/>
                </a:solidFill>
                <a:latin typeface="Times New Roman"/>
                <a:cs typeface="Times New Roman"/>
              </a:rPr>
              <a:t>way, </a:t>
            </a:r>
            <a:r>
              <a:rPr sz="1000" spc="15" dirty="0">
                <a:solidFill>
                  <a:srgbClr val="231F20"/>
                </a:solidFill>
                <a:latin typeface="Times New Roman"/>
                <a:cs typeface="Times New Roman"/>
              </a:rPr>
              <a:t>both optimum starting </a:t>
            </a:r>
            <a:r>
              <a:rPr sz="1000" spc="10" dirty="0">
                <a:solidFill>
                  <a:srgbClr val="231F20"/>
                </a:solidFill>
                <a:latin typeface="Times New Roman"/>
                <a:cs typeface="Times New Roman"/>
              </a:rPr>
              <a:t>and </a:t>
            </a:r>
            <a:r>
              <a:rPr sz="1000" spc="15" dirty="0">
                <a:solidFill>
                  <a:srgbClr val="231F20"/>
                </a:solidFill>
                <a:latin typeface="Times New Roman"/>
                <a:cs typeface="Times New Roman"/>
              </a:rPr>
              <a:t>running performance </a:t>
            </a:r>
            <a:r>
              <a:rPr sz="1000" spc="20" dirty="0">
                <a:solidFill>
                  <a:srgbClr val="231F20"/>
                </a:solidFill>
                <a:latin typeface="Times New Roman"/>
                <a:cs typeface="Times New Roman"/>
              </a:rPr>
              <a:t>is  </a:t>
            </a:r>
            <a:r>
              <a:rPr sz="1000" dirty="0">
                <a:solidFill>
                  <a:srgbClr val="231F20"/>
                </a:solidFill>
                <a:latin typeface="Times New Roman"/>
                <a:cs typeface="Times New Roman"/>
              </a:rPr>
              <a:t>achieved in such motors. If properly designed, such motors  have operating characteristics very closely resembling those  </a:t>
            </a:r>
            <a:r>
              <a:rPr sz="1000" spc="40" dirty="0">
                <a:solidFill>
                  <a:srgbClr val="231F20"/>
                </a:solidFill>
                <a:latin typeface="Times New Roman"/>
                <a:cs typeface="Times New Roman"/>
              </a:rPr>
              <a:t>displayed </a:t>
            </a:r>
            <a:r>
              <a:rPr sz="1000" spc="20" dirty="0">
                <a:solidFill>
                  <a:srgbClr val="231F20"/>
                </a:solidFill>
                <a:latin typeface="Times New Roman"/>
                <a:cs typeface="Times New Roman"/>
              </a:rPr>
              <a:t>by </a:t>
            </a:r>
            <a:r>
              <a:rPr sz="1000" spc="40" dirty="0">
                <a:solidFill>
                  <a:srgbClr val="231F20"/>
                </a:solidFill>
                <a:latin typeface="Times New Roman"/>
                <a:cs typeface="Times New Roman"/>
              </a:rPr>
              <a:t>two-phase </a:t>
            </a:r>
            <a:r>
              <a:rPr sz="1000" spc="35" dirty="0">
                <a:solidFill>
                  <a:srgbClr val="231F20"/>
                </a:solidFill>
                <a:latin typeface="Times New Roman"/>
                <a:cs typeface="Times New Roman"/>
              </a:rPr>
              <a:t>motors. Their </a:t>
            </a:r>
            <a:r>
              <a:rPr sz="1000" spc="40" dirty="0">
                <a:solidFill>
                  <a:srgbClr val="231F20"/>
                </a:solidFill>
                <a:latin typeface="Times New Roman"/>
                <a:cs typeface="Times New Roman"/>
              </a:rPr>
              <a:t>performance </a:t>
            </a:r>
            <a:r>
              <a:rPr sz="1000" spc="45" dirty="0">
                <a:solidFill>
                  <a:srgbClr val="231F20"/>
                </a:solidFill>
                <a:latin typeface="Times New Roman"/>
                <a:cs typeface="Times New Roman"/>
              </a:rPr>
              <a:t>is  </a:t>
            </a:r>
            <a:r>
              <a:rPr sz="1000" dirty="0">
                <a:solidFill>
                  <a:srgbClr val="231F20"/>
                </a:solidFill>
                <a:latin typeface="Times New Roman"/>
                <a:cs typeface="Times New Roman"/>
              </a:rPr>
              <a:t>characterised</a:t>
            </a:r>
            <a:r>
              <a:rPr sz="1000" spc="-135" dirty="0">
                <a:solidFill>
                  <a:srgbClr val="231F20"/>
                </a:solidFill>
                <a:latin typeface="Times New Roman"/>
                <a:cs typeface="Times New Roman"/>
              </a:rPr>
              <a:t> </a:t>
            </a:r>
            <a:r>
              <a:rPr sz="1000" dirty="0">
                <a:solidFill>
                  <a:srgbClr val="231F20"/>
                </a:solidFill>
                <a:latin typeface="Times New Roman"/>
                <a:cs typeface="Times New Roman"/>
              </a:rPr>
              <a:t>by</a:t>
            </a:r>
            <a:endParaRPr sz="1000">
              <a:latin typeface="Times New Roman"/>
              <a:cs typeface="Times New Roman"/>
            </a:endParaRPr>
          </a:p>
          <a:p>
            <a:pPr marL="469900" indent="-182880">
              <a:lnSpc>
                <a:spcPct val="100000"/>
              </a:lnSpc>
              <a:spcBef>
                <a:spcPts val="215"/>
              </a:spcBef>
              <a:buClr>
                <a:srgbClr val="EC008C"/>
              </a:buClr>
              <a:buFont typeface="Times New Roman"/>
              <a:buAutoNum type="arabicPeriod"/>
              <a:tabLst>
                <a:tab pos="469900" algn="l"/>
              </a:tabLst>
            </a:pPr>
            <a:r>
              <a:rPr sz="1000" dirty="0">
                <a:solidFill>
                  <a:srgbClr val="231F20"/>
                </a:solidFill>
                <a:latin typeface="Times New Roman"/>
                <a:cs typeface="Times New Roman"/>
              </a:rPr>
              <a:t>ability</a:t>
            </a:r>
            <a:r>
              <a:rPr sz="1000" spc="-50" dirty="0">
                <a:solidFill>
                  <a:srgbClr val="231F20"/>
                </a:solidFill>
                <a:latin typeface="Times New Roman"/>
                <a:cs typeface="Times New Roman"/>
              </a:rPr>
              <a:t> </a:t>
            </a:r>
            <a:r>
              <a:rPr sz="1000" dirty="0">
                <a:solidFill>
                  <a:srgbClr val="231F20"/>
                </a:solidFill>
                <a:latin typeface="Times New Roman"/>
                <a:cs typeface="Times New Roman"/>
              </a:rPr>
              <a:t>to</a:t>
            </a:r>
            <a:r>
              <a:rPr sz="1000" spc="-50" dirty="0">
                <a:solidFill>
                  <a:srgbClr val="231F20"/>
                </a:solidFill>
                <a:latin typeface="Times New Roman"/>
                <a:cs typeface="Times New Roman"/>
              </a:rPr>
              <a:t> </a:t>
            </a:r>
            <a:r>
              <a:rPr sz="1000" dirty="0">
                <a:solidFill>
                  <a:srgbClr val="231F20"/>
                </a:solidFill>
                <a:latin typeface="Times New Roman"/>
                <a:cs typeface="Times New Roman"/>
              </a:rPr>
              <a:t>start</a:t>
            </a:r>
            <a:r>
              <a:rPr sz="1000" spc="-50" dirty="0">
                <a:solidFill>
                  <a:srgbClr val="231F20"/>
                </a:solidFill>
                <a:latin typeface="Times New Roman"/>
                <a:cs typeface="Times New Roman"/>
              </a:rPr>
              <a:t> </a:t>
            </a:r>
            <a:r>
              <a:rPr sz="1000" dirty="0">
                <a:solidFill>
                  <a:srgbClr val="231F20"/>
                </a:solidFill>
                <a:latin typeface="Times New Roman"/>
                <a:cs typeface="Times New Roman"/>
              </a:rPr>
              <a:t>heavy</a:t>
            </a:r>
            <a:r>
              <a:rPr sz="1000" spc="-50" dirty="0">
                <a:solidFill>
                  <a:srgbClr val="231F20"/>
                </a:solidFill>
                <a:latin typeface="Times New Roman"/>
                <a:cs typeface="Times New Roman"/>
              </a:rPr>
              <a:t> </a:t>
            </a:r>
            <a:r>
              <a:rPr sz="1000" dirty="0">
                <a:solidFill>
                  <a:srgbClr val="231F20"/>
                </a:solidFill>
                <a:latin typeface="Times New Roman"/>
                <a:cs typeface="Times New Roman"/>
              </a:rPr>
              <a:t>loads</a:t>
            </a:r>
            <a:endParaRPr sz="1000">
              <a:latin typeface="Times New Roman"/>
              <a:cs typeface="Times New Roman"/>
            </a:endParaRPr>
          </a:p>
          <a:p>
            <a:pPr marL="469900" indent="-182880">
              <a:lnSpc>
                <a:spcPct val="100000"/>
              </a:lnSpc>
              <a:spcBef>
                <a:spcPts val="190"/>
              </a:spcBef>
              <a:buClr>
                <a:srgbClr val="EC008C"/>
              </a:buClr>
              <a:buFont typeface="Times New Roman"/>
              <a:buAutoNum type="arabicPeriod"/>
              <a:tabLst>
                <a:tab pos="469900" algn="l"/>
              </a:tabLst>
            </a:pPr>
            <a:r>
              <a:rPr sz="1000" dirty="0">
                <a:solidFill>
                  <a:srgbClr val="231F20"/>
                </a:solidFill>
                <a:latin typeface="Times New Roman"/>
                <a:cs typeface="Times New Roman"/>
              </a:rPr>
              <a:t>extremely quiet</a:t>
            </a:r>
            <a:r>
              <a:rPr sz="1000" spc="-180" dirty="0">
                <a:solidFill>
                  <a:srgbClr val="231F20"/>
                </a:solidFill>
                <a:latin typeface="Times New Roman"/>
                <a:cs typeface="Times New Roman"/>
              </a:rPr>
              <a:t> </a:t>
            </a:r>
            <a:r>
              <a:rPr sz="1000" dirty="0">
                <a:solidFill>
                  <a:srgbClr val="231F20"/>
                </a:solidFill>
                <a:latin typeface="Times New Roman"/>
                <a:cs typeface="Times New Roman"/>
              </a:rPr>
              <a:t>operation</a:t>
            </a:r>
            <a:endParaRPr sz="1000">
              <a:latin typeface="Times New Roman"/>
              <a:cs typeface="Times New Roman"/>
            </a:endParaRPr>
          </a:p>
          <a:p>
            <a:pPr marL="469900" indent="-182880">
              <a:lnSpc>
                <a:spcPct val="100000"/>
              </a:lnSpc>
              <a:spcBef>
                <a:spcPts val="190"/>
              </a:spcBef>
              <a:buClr>
                <a:srgbClr val="EC008C"/>
              </a:buClr>
              <a:buFont typeface="Times New Roman"/>
              <a:buAutoNum type="arabicPeriod"/>
              <a:tabLst>
                <a:tab pos="469900" algn="l"/>
              </a:tabLst>
            </a:pPr>
            <a:r>
              <a:rPr sz="1000" dirty="0">
                <a:solidFill>
                  <a:srgbClr val="231F20"/>
                </a:solidFill>
                <a:latin typeface="Times New Roman"/>
                <a:cs typeface="Times New Roman"/>
              </a:rPr>
              <a:t>higher</a:t>
            </a:r>
            <a:r>
              <a:rPr sz="1000" spc="-50" dirty="0">
                <a:solidFill>
                  <a:srgbClr val="231F20"/>
                </a:solidFill>
                <a:latin typeface="Times New Roman"/>
                <a:cs typeface="Times New Roman"/>
              </a:rPr>
              <a:t> </a:t>
            </a:r>
            <a:r>
              <a:rPr sz="1000" spc="-5" dirty="0">
                <a:solidFill>
                  <a:srgbClr val="231F20"/>
                </a:solidFill>
                <a:latin typeface="Times New Roman"/>
                <a:cs typeface="Times New Roman"/>
              </a:rPr>
              <a:t>efficiency</a:t>
            </a:r>
            <a:r>
              <a:rPr sz="1000" spc="-50" dirty="0">
                <a:solidFill>
                  <a:srgbClr val="231F20"/>
                </a:solidFill>
                <a:latin typeface="Times New Roman"/>
                <a:cs typeface="Times New Roman"/>
              </a:rPr>
              <a:t> </a:t>
            </a:r>
            <a:r>
              <a:rPr sz="1000" dirty="0">
                <a:solidFill>
                  <a:srgbClr val="231F20"/>
                </a:solidFill>
                <a:latin typeface="Times New Roman"/>
                <a:cs typeface="Times New Roman"/>
              </a:rPr>
              <a:t>and</a:t>
            </a:r>
            <a:r>
              <a:rPr sz="1000" spc="-50" dirty="0">
                <a:solidFill>
                  <a:srgbClr val="231F20"/>
                </a:solidFill>
                <a:latin typeface="Times New Roman"/>
                <a:cs typeface="Times New Roman"/>
              </a:rPr>
              <a:t> </a:t>
            </a:r>
            <a:r>
              <a:rPr sz="1000" dirty="0">
                <a:solidFill>
                  <a:srgbClr val="231F20"/>
                </a:solidFill>
                <a:latin typeface="Times New Roman"/>
                <a:cs typeface="Times New Roman"/>
              </a:rPr>
              <a:t>power</a:t>
            </a:r>
            <a:r>
              <a:rPr sz="1000" spc="-50" dirty="0">
                <a:solidFill>
                  <a:srgbClr val="231F20"/>
                </a:solidFill>
                <a:latin typeface="Times New Roman"/>
                <a:cs typeface="Times New Roman"/>
              </a:rPr>
              <a:t> </a:t>
            </a:r>
            <a:r>
              <a:rPr sz="1000" dirty="0">
                <a:solidFill>
                  <a:srgbClr val="231F20"/>
                </a:solidFill>
                <a:latin typeface="Times New Roman"/>
                <a:cs typeface="Times New Roman"/>
              </a:rPr>
              <a:t>factor</a:t>
            </a:r>
            <a:endParaRPr sz="1000">
              <a:latin typeface="Times New Roman"/>
              <a:cs typeface="Times New Roman"/>
            </a:endParaRPr>
          </a:p>
          <a:p>
            <a:pPr marL="469900" indent="-182880">
              <a:lnSpc>
                <a:spcPct val="100000"/>
              </a:lnSpc>
              <a:spcBef>
                <a:spcPts val="215"/>
              </a:spcBef>
              <a:buClr>
                <a:srgbClr val="EC008C"/>
              </a:buClr>
              <a:buFont typeface="Times New Roman"/>
              <a:buAutoNum type="arabicPeriod"/>
              <a:tabLst>
                <a:tab pos="469900" algn="l"/>
              </a:tabLst>
            </a:pPr>
            <a:r>
              <a:rPr sz="1000" dirty="0">
                <a:solidFill>
                  <a:srgbClr val="231F20"/>
                </a:solidFill>
                <a:latin typeface="Times New Roman"/>
                <a:cs typeface="Times New Roman"/>
              </a:rPr>
              <a:t>ability to develop 25 per cent overload</a:t>
            </a:r>
            <a:r>
              <a:rPr sz="1000" spc="-170" dirty="0">
                <a:solidFill>
                  <a:srgbClr val="231F20"/>
                </a:solidFill>
                <a:latin typeface="Times New Roman"/>
                <a:cs typeface="Times New Roman"/>
              </a:rPr>
              <a:t> </a:t>
            </a:r>
            <a:r>
              <a:rPr sz="1000" dirty="0">
                <a:solidFill>
                  <a:srgbClr val="231F20"/>
                </a:solidFill>
                <a:latin typeface="Times New Roman"/>
                <a:cs typeface="Times New Roman"/>
              </a:rPr>
              <a:t>capacity</a:t>
            </a:r>
            <a:endParaRPr sz="1000">
              <a:latin typeface="Times New Roman"/>
              <a:cs typeface="Times New Roman"/>
            </a:endParaRPr>
          </a:p>
        </p:txBody>
      </p:sp>
      <p:sp>
        <p:nvSpPr>
          <p:cNvPr id="11" name="object 11"/>
          <p:cNvSpPr txBox="1"/>
          <p:nvPr/>
        </p:nvSpPr>
        <p:spPr>
          <a:xfrm>
            <a:off x="1513755" y="4811677"/>
            <a:ext cx="3774397" cy="307777"/>
          </a:xfrm>
          <a:prstGeom prst="rect">
            <a:avLst/>
          </a:prstGeom>
        </p:spPr>
        <p:txBody>
          <a:bodyPr vert="horz" wrap="square" lIns="0" tIns="0" rIns="0" bIns="0" rtlCol="0">
            <a:spAutoFit/>
          </a:bodyPr>
          <a:lstStyle/>
          <a:p>
            <a:pPr marL="12700" marR="5080" indent="228600" algn="just">
              <a:lnSpc>
                <a:spcPct val="100000"/>
              </a:lnSpc>
            </a:pPr>
            <a:r>
              <a:rPr sz="1000" spc="-5" dirty="0">
                <a:solidFill>
                  <a:srgbClr val="231F20"/>
                </a:solidFill>
                <a:latin typeface="Times New Roman"/>
                <a:cs typeface="Times New Roman"/>
              </a:rPr>
              <a:t>Hence,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such</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motors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are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ideally</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suited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where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load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require-  ments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are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severe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case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compressors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fire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strokers  </a:t>
            </a:r>
            <a:r>
              <a:rPr sz="1000" dirty="0">
                <a:solidFill>
                  <a:srgbClr val="231F20"/>
                </a:solidFill>
                <a:latin typeface="Times New Roman"/>
                <a:cs typeface="Times New Roman"/>
              </a:rPr>
              <a:t>etc.</a:t>
            </a:r>
            <a:endParaRPr sz="1000">
              <a:latin typeface="Times New Roman"/>
              <a:cs typeface="Times New Roman"/>
            </a:endParaRPr>
          </a:p>
        </p:txBody>
      </p:sp>
      <p:sp>
        <p:nvSpPr>
          <p:cNvPr id="12" name="object 12"/>
          <p:cNvSpPr txBox="1"/>
          <p:nvPr/>
        </p:nvSpPr>
        <p:spPr>
          <a:xfrm>
            <a:off x="1513755" y="5120531"/>
            <a:ext cx="6116491" cy="923330"/>
          </a:xfrm>
          <a:prstGeom prst="rect">
            <a:avLst/>
          </a:prstGeom>
        </p:spPr>
        <p:txBody>
          <a:bodyPr vert="horz" wrap="square" lIns="0" tIns="0" rIns="0" bIns="0" rtlCol="0">
            <a:spAutoFit/>
          </a:bodyPr>
          <a:lstStyle/>
          <a:p>
            <a:pPr marL="12700" marR="5080" indent="228600" algn="just">
              <a:lnSpc>
                <a:spcPct val="100000"/>
              </a:lnSpc>
            </a:pPr>
            <a:r>
              <a:rPr sz="1000" dirty="0">
                <a:solidFill>
                  <a:srgbClr val="231F20"/>
                </a:solidFill>
                <a:latin typeface="Times New Roman"/>
                <a:cs typeface="Times New Roman"/>
              </a:rPr>
              <a:t>The use of an auto-transformer and single oil-type capacitor is illustrated in Fig.36.32. The  transformer</a:t>
            </a:r>
            <a:r>
              <a:rPr sz="1000" spc="-45" dirty="0">
                <a:solidFill>
                  <a:srgbClr val="231F20"/>
                </a:solidFill>
                <a:latin typeface="Times New Roman"/>
                <a:cs typeface="Times New Roman"/>
              </a:rPr>
              <a:t> </a:t>
            </a:r>
            <a:r>
              <a:rPr sz="1000" dirty="0">
                <a:solidFill>
                  <a:srgbClr val="231F20"/>
                </a:solidFill>
                <a:latin typeface="Times New Roman"/>
                <a:cs typeface="Times New Roman"/>
              </a:rPr>
              <a:t>and</a:t>
            </a:r>
            <a:r>
              <a:rPr sz="1000" spc="-45"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45" dirty="0">
                <a:solidFill>
                  <a:srgbClr val="231F20"/>
                </a:solidFill>
                <a:latin typeface="Times New Roman"/>
                <a:cs typeface="Times New Roman"/>
              </a:rPr>
              <a:t> </a:t>
            </a:r>
            <a:r>
              <a:rPr sz="1000" dirty="0">
                <a:solidFill>
                  <a:srgbClr val="231F20"/>
                </a:solidFill>
                <a:latin typeface="Times New Roman"/>
                <a:cs typeface="Times New Roman"/>
              </a:rPr>
              <a:t>are</a:t>
            </a:r>
            <a:r>
              <a:rPr sz="1000" spc="-45" dirty="0">
                <a:solidFill>
                  <a:srgbClr val="231F20"/>
                </a:solidFill>
                <a:latin typeface="Times New Roman"/>
                <a:cs typeface="Times New Roman"/>
              </a:rPr>
              <a:t> </a:t>
            </a:r>
            <a:r>
              <a:rPr sz="1000" dirty="0">
                <a:solidFill>
                  <a:srgbClr val="231F20"/>
                </a:solidFill>
                <a:latin typeface="Times New Roman"/>
                <a:cs typeface="Times New Roman"/>
              </a:rPr>
              <a:t>sealed</a:t>
            </a:r>
            <a:r>
              <a:rPr sz="1000" spc="-45" dirty="0">
                <a:solidFill>
                  <a:srgbClr val="231F20"/>
                </a:solidFill>
                <a:latin typeface="Times New Roman"/>
                <a:cs typeface="Times New Roman"/>
              </a:rPr>
              <a:t> </a:t>
            </a:r>
            <a:r>
              <a:rPr sz="1000" dirty="0">
                <a:solidFill>
                  <a:srgbClr val="231F20"/>
                </a:solidFill>
                <a:latin typeface="Times New Roman"/>
                <a:cs typeface="Times New Roman"/>
              </a:rPr>
              <a:t>in</a:t>
            </a:r>
            <a:r>
              <a:rPr sz="1000" spc="-45" dirty="0">
                <a:solidFill>
                  <a:srgbClr val="231F20"/>
                </a:solidFill>
                <a:latin typeface="Times New Roman"/>
                <a:cs typeface="Times New Roman"/>
              </a:rPr>
              <a:t> </a:t>
            </a:r>
            <a:r>
              <a:rPr sz="1000" dirty="0">
                <a:solidFill>
                  <a:srgbClr val="231F20"/>
                </a:solidFill>
                <a:latin typeface="Times New Roman"/>
                <a:cs typeface="Times New Roman"/>
              </a:rPr>
              <a:t>a</a:t>
            </a:r>
            <a:r>
              <a:rPr sz="1000" spc="-45" dirty="0">
                <a:solidFill>
                  <a:srgbClr val="231F20"/>
                </a:solidFill>
                <a:latin typeface="Times New Roman"/>
                <a:cs typeface="Times New Roman"/>
              </a:rPr>
              <a:t> </a:t>
            </a:r>
            <a:r>
              <a:rPr sz="1000" dirty="0">
                <a:solidFill>
                  <a:srgbClr val="231F20"/>
                </a:solidFill>
                <a:latin typeface="Times New Roman"/>
                <a:cs typeface="Times New Roman"/>
              </a:rPr>
              <a:t>rectangular</a:t>
            </a:r>
            <a:r>
              <a:rPr sz="1000" spc="-45" dirty="0">
                <a:solidFill>
                  <a:srgbClr val="231F20"/>
                </a:solidFill>
                <a:latin typeface="Times New Roman"/>
                <a:cs typeface="Times New Roman"/>
              </a:rPr>
              <a:t> </a:t>
            </a:r>
            <a:r>
              <a:rPr sz="1000" dirty="0">
                <a:solidFill>
                  <a:srgbClr val="231F20"/>
                </a:solidFill>
                <a:latin typeface="Times New Roman"/>
                <a:cs typeface="Times New Roman"/>
              </a:rPr>
              <a:t>iron</a:t>
            </a:r>
            <a:r>
              <a:rPr sz="1000" spc="-45" dirty="0">
                <a:solidFill>
                  <a:srgbClr val="231F20"/>
                </a:solidFill>
                <a:latin typeface="Times New Roman"/>
                <a:cs typeface="Times New Roman"/>
              </a:rPr>
              <a:t> </a:t>
            </a:r>
            <a:r>
              <a:rPr sz="1000" dirty="0">
                <a:solidFill>
                  <a:srgbClr val="231F20"/>
                </a:solidFill>
                <a:latin typeface="Times New Roman"/>
                <a:cs typeface="Times New Roman"/>
              </a:rPr>
              <a:t>box</a:t>
            </a:r>
            <a:r>
              <a:rPr sz="1000" spc="-45" dirty="0">
                <a:solidFill>
                  <a:srgbClr val="231F20"/>
                </a:solidFill>
                <a:latin typeface="Times New Roman"/>
                <a:cs typeface="Times New Roman"/>
              </a:rPr>
              <a:t> </a:t>
            </a:r>
            <a:r>
              <a:rPr sz="1000" dirty="0">
                <a:solidFill>
                  <a:srgbClr val="231F20"/>
                </a:solidFill>
                <a:latin typeface="Times New Roman"/>
                <a:cs typeface="Times New Roman"/>
              </a:rPr>
              <a:t>and</a:t>
            </a:r>
            <a:r>
              <a:rPr sz="1000" spc="-45" dirty="0">
                <a:solidFill>
                  <a:srgbClr val="231F20"/>
                </a:solidFill>
                <a:latin typeface="Times New Roman"/>
                <a:cs typeface="Times New Roman"/>
              </a:rPr>
              <a:t> </a:t>
            </a:r>
            <a:r>
              <a:rPr sz="1000" dirty="0">
                <a:solidFill>
                  <a:srgbClr val="231F20"/>
                </a:solidFill>
                <a:latin typeface="Times New Roman"/>
                <a:cs typeface="Times New Roman"/>
              </a:rPr>
              <a:t>mounted</a:t>
            </a:r>
            <a:r>
              <a:rPr sz="1000" spc="-45" dirty="0">
                <a:solidFill>
                  <a:srgbClr val="231F20"/>
                </a:solidFill>
                <a:latin typeface="Times New Roman"/>
                <a:cs typeface="Times New Roman"/>
              </a:rPr>
              <a:t> </a:t>
            </a:r>
            <a:r>
              <a:rPr sz="1000" dirty="0">
                <a:solidFill>
                  <a:srgbClr val="231F20"/>
                </a:solidFill>
                <a:latin typeface="Times New Roman"/>
                <a:cs typeface="Times New Roman"/>
              </a:rPr>
              <a:t>on</a:t>
            </a:r>
            <a:r>
              <a:rPr sz="1000" spc="-45" dirty="0">
                <a:solidFill>
                  <a:srgbClr val="231F20"/>
                </a:solidFill>
                <a:latin typeface="Times New Roman"/>
                <a:cs typeface="Times New Roman"/>
              </a:rPr>
              <a:t> </a:t>
            </a:r>
            <a:r>
              <a:rPr sz="1000" dirty="0">
                <a:solidFill>
                  <a:srgbClr val="231F20"/>
                </a:solidFill>
                <a:latin typeface="Times New Roman"/>
                <a:cs typeface="Times New Roman"/>
              </a:rPr>
              <a:t>top</a:t>
            </a:r>
            <a:r>
              <a:rPr sz="1000" spc="-45" dirty="0">
                <a:solidFill>
                  <a:srgbClr val="231F20"/>
                </a:solidFill>
                <a:latin typeface="Times New Roman"/>
                <a:cs typeface="Times New Roman"/>
              </a:rPr>
              <a:t> </a:t>
            </a:r>
            <a:r>
              <a:rPr sz="1000" dirty="0">
                <a:solidFill>
                  <a:srgbClr val="231F20"/>
                </a:solidFill>
                <a:latin typeface="Times New Roman"/>
                <a:cs typeface="Times New Roman"/>
              </a:rPr>
              <a:t>of</a:t>
            </a:r>
            <a:r>
              <a:rPr sz="1000" spc="-45" dirty="0">
                <a:solidFill>
                  <a:srgbClr val="231F20"/>
                </a:solidFill>
                <a:latin typeface="Times New Roman"/>
                <a:cs typeface="Times New Roman"/>
              </a:rPr>
              <a:t> </a:t>
            </a:r>
            <a:r>
              <a:rPr sz="1000" dirty="0">
                <a:solidFill>
                  <a:srgbClr val="231F20"/>
                </a:solidFill>
                <a:latin typeface="Times New Roman"/>
                <a:cs typeface="Times New Roman"/>
              </a:rPr>
              <a:t>the</a:t>
            </a:r>
            <a:r>
              <a:rPr sz="1000" spc="-45" dirty="0">
                <a:solidFill>
                  <a:srgbClr val="231F20"/>
                </a:solidFill>
                <a:latin typeface="Times New Roman"/>
                <a:cs typeface="Times New Roman"/>
              </a:rPr>
              <a:t> </a:t>
            </a:r>
            <a:r>
              <a:rPr sz="1000" spc="-10" dirty="0">
                <a:solidFill>
                  <a:srgbClr val="231F20"/>
                </a:solidFill>
                <a:latin typeface="Times New Roman"/>
                <a:cs typeface="Times New Roman"/>
              </a:rPr>
              <a:t>motor.</a:t>
            </a:r>
            <a:r>
              <a:rPr sz="1000" spc="165" dirty="0">
                <a:solidFill>
                  <a:srgbClr val="231F20"/>
                </a:solidFill>
                <a:latin typeface="Times New Roman"/>
                <a:cs typeface="Times New Roman"/>
              </a:rPr>
              <a:t> </a:t>
            </a:r>
            <a:r>
              <a:rPr sz="1000" dirty="0">
                <a:solidFill>
                  <a:srgbClr val="231F20"/>
                </a:solidFill>
                <a:latin typeface="Times New Roman"/>
                <a:cs typeface="Times New Roman"/>
              </a:rPr>
              <a:t>The  </a:t>
            </a:r>
            <a:r>
              <a:rPr sz="1000" spc="-5" dirty="0">
                <a:solidFill>
                  <a:srgbClr val="231F20"/>
                </a:solidFill>
                <a:latin typeface="Times New Roman"/>
                <a:cs typeface="Times New Roman"/>
              </a:rPr>
              <a:t>idea</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behind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using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combination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that</a:t>
            </a:r>
            <a:r>
              <a:rPr sz="1000" spc="-70" dirty="0">
                <a:solidFill>
                  <a:srgbClr val="231F20"/>
                </a:solidFill>
                <a:latin typeface="Times New Roman"/>
                <a:cs typeface="Times New Roman"/>
              </a:rPr>
              <a:t> </a:t>
            </a: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capacitor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value</a:t>
            </a:r>
            <a:r>
              <a:rPr sz="1000" spc="-65" dirty="0">
                <a:solidFill>
                  <a:srgbClr val="231F20"/>
                </a:solidFill>
                <a:latin typeface="Times New Roman"/>
                <a:cs typeface="Times New Roman"/>
              </a:rPr>
              <a:t> </a:t>
            </a:r>
            <a:r>
              <a:rPr sz="1000" i="1" dirty="0">
                <a:solidFill>
                  <a:srgbClr val="231F20"/>
                </a:solidFill>
                <a:latin typeface="Times New Roman"/>
                <a:cs typeface="Times New Roman"/>
              </a:rPr>
              <a:t>C</a:t>
            </a:r>
            <a:r>
              <a:rPr sz="1000" i="1" spc="-65" dirty="0">
                <a:solidFill>
                  <a:srgbClr val="231F20"/>
                </a:solidFill>
                <a:latin typeface="Times New Roman"/>
                <a:cs typeface="Times New Roman"/>
              </a:rPr>
              <a:t> </a:t>
            </a:r>
            <a:r>
              <a:rPr sz="1000" spc="-5" dirty="0">
                <a:solidFill>
                  <a:srgbClr val="231F20"/>
                </a:solidFill>
                <a:latin typeface="Times New Roman"/>
                <a:cs typeface="Times New Roman"/>
              </a:rPr>
              <a:t>connected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secondary</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step-  up</a:t>
            </a:r>
            <a:r>
              <a:rPr sz="1000" spc="-65" dirty="0">
                <a:solidFill>
                  <a:srgbClr val="231F20"/>
                </a:solidFill>
                <a:latin typeface="Times New Roman"/>
                <a:cs typeface="Times New Roman"/>
              </a:rPr>
              <a:t> </a:t>
            </a:r>
            <a:r>
              <a:rPr sz="1000" spc="-10" dirty="0">
                <a:solidFill>
                  <a:srgbClr val="231F20"/>
                </a:solidFill>
                <a:latin typeface="Times New Roman"/>
                <a:cs typeface="Times New Roman"/>
              </a:rPr>
              <a:t>transformer,</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appears</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primary</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though</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it</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had</a:t>
            </a:r>
            <a:r>
              <a:rPr sz="1000" spc="-65" dirty="0">
                <a:solidFill>
                  <a:srgbClr val="231F20"/>
                </a:solidFill>
                <a:latin typeface="Times New Roman"/>
                <a:cs typeface="Times New Roman"/>
              </a:rPr>
              <a:t> </a:t>
            </a:r>
            <a:r>
              <a:rPr sz="1000" dirty="0">
                <a:solidFill>
                  <a:srgbClr val="231F20"/>
                </a:solidFill>
                <a:latin typeface="Times New Roman"/>
                <a:cs typeface="Times New Roman"/>
              </a:rPr>
              <a:t>a</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value</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60" dirty="0">
                <a:solidFill>
                  <a:srgbClr val="231F20"/>
                </a:solidFill>
                <a:latin typeface="Times New Roman"/>
                <a:cs typeface="Times New Roman"/>
              </a:rPr>
              <a:t> </a:t>
            </a:r>
            <a:r>
              <a:rPr sz="1000" i="1" spc="10" dirty="0">
                <a:solidFill>
                  <a:srgbClr val="231F20"/>
                </a:solidFill>
                <a:latin typeface="Times New Roman"/>
                <a:cs typeface="Times New Roman"/>
              </a:rPr>
              <a:t>K</a:t>
            </a:r>
            <a:r>
              <a:rPr sz="1050" spc="15" baseline="39682" dirty="0">
                <a:solidFill>
                  <a:srgbClr val="231F20"/>
                </a:solidFill>
                <a:latin typeface="Times New Roman"/>
                <a:cs typeface="Times New Roman"/>
              </a:rPr>
              <a:t>2</a:t>
            </a:r>
            <a:r>
              <a:rPr sz="1000" i="1" spc="10" dirty="0">
                <a:solidFill>
                  <a:srgbClr val="231F20"/>
                </a:solidFill>
                <a:latin typeface="Times New Roman"/>
                <a:cs typeface="Times New Roman"/>
              </a:rPr>
              <a:t>C</a:t>
            </a:r>
            <a:r>
              <a:rPr sz="1000" i="1" spc="-60" dirty="0">
                <a:solidFill>
                  <a:srgbClr val="231F20"/>
                </a:solidFill>
                <a:latin typeface="Times New Roman"/>
                <a:cs typeface="Times New Roman"/>
              </a:rPr>
              <a:t> </a:t>
            </a:r>
            <a:r>
              <a:rPr sz="1000" spc="-5" dirty="0">
                <a:solidFill>
                  <a:srgbClr val="231F20"/>
                </a:solidFill>
                <a:latin typeface="Times New Roman"/>
                <a:cs typeface="Times New Roman"/>
              </a:rPr>
              <a:t>where </a:t>
            </a:r>
            <a:r>
              <a:rPr sz="1000" i="1" dirty="0">
                <a:solidFill>
                  <a:srgbClr val="231F20"/>
                </a:solidFill>
                <a:latin typeface="Times New Roman"/>
                <a:cs typeface="Times New Roman"/>
              </a:rPr>
              <a:t>K</a:t>
            </a:r>
            <a:r>
              <a:rPr sz="1000" i="1" spc="-65"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voltage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transforma-  </a:t>
            </a:r>
            <a:r>
              <a:rPr sz="1000" dirty="0">
                <a:solidFill>
                  <a:srgbClr val="231F20"/>
                </a:solidFill>
                <a:latin typeface="Times New Roman"/>
                <a:cs typeface="Times New Roman"/>
              </a:rPr>
              <a:t>tion</a:t>
            </a:r>
            <a:r>
              <a:rPr sz="1000" spc="-25" dirty="0">
                <a:solidFill>
                  <a:srgbClr val="231F20"/>
                </a:solidFill>
                <a:latin typeface="Times New Roman"/>
                <a:cs typeface="Times New Roman"/>
              </a:rPr>
              <a:t> </a:t>
            </a:r>
            <a:r>
              <a:rPr sz="1000" dirty="0">
                <a:solidFill>
                  <a:srgbClr val="231F20"/>
                </a:solidFill>
                <a:latin typeface="Times New Roman"/>
                <a:cs typeface="Times New Roman"/>
              </a:rPr>
              <a:t>ratio.</a:t>
            </a:r>
            <a:r>
              <a:rPr sz="1000" spc="204" dirty="0">
                <a:solidFill>
                  <a:srgbClr val="231F20"/>
                </a:solidFill>
                <a:latin typeface="Times New Roman"/>
                <a:cs typeface="Times New Roman"/>
              </a:rPr>
              <a:t> </a:t>
            </a:r>
            <a:r>
              <a:rPr sz="1000" dirty="0">
                <a:solidFill>
                  <a:srgbClr val="231F20"/>
                </a:solidFill>
                <a:latin typeface="Times New Roman"/>
                <a:cs typeface="Times New Roman"/>
              </a:rPr>
              <a:t>For</a:t>
            </a:r>
            <a:r>
              <a:rPr sz="1000" spc="-25" dirty="0">
                <a:solidFill>
                  <a:srgbClr val="231F20"/>
                </a:solidFill>
                <a:latin typeface="Times New Roman"/>
                <a:cs typeface="Times New Roman"/>
              </a:rPr>
              <a:t> </a:t>
            </a:r>
            <a:r>
              <a:rPr sz="1000" dirty="0">
                <a:solidFill>
                  <a:srgbClr val="231F20"/>
                </a:solidFill>
                <a:latin typeface="Times New Roman"/>
                <a:cs typeface="Times New Roman"/>
              </a:rPr>
              <a:t>example,</a:t>
            </a:r>
            <a:r>
              <a:rPr sz="1000" spc="-25" dirty="0">
                <a:solidFill>
                  <a:srgbClr val="231F20"/>
                </a:solidFill>
                <a:latin typeface="Times New Roman"/>
                <a:cs typeface="Times New Roman"/>
              </a:rPr>
              <a:t> </a:t>
            </a:r>
            <a:r>
              <a:rPr sz="1000" dirty="0">
                <a:solidFill>
                  <a:srgbClr val="231F20"/>
                </a:solidFill>
                <a:latin typeface="Times New Roman"/>
                <a:cs typeface="Times New Roman"/>
              </a:rPr>
              <a:t>if</a:t>
            </a:r>
            <a:r>
              <a:rPr sz="1000" spc="-25" dirty="0">
                <a:solidFill>
                  <a:srgbClr val="231F20"/>
                </a:solidFill>
                <a:latin typeface="Times New Roman"/>
                <a:cs typeface="Times New Roman"/>
              </a:rPr>
              <a:t> </a:t>
            </a:r>
            <a:r>
              <a:rPr sz="1000" dirty="0">
                <a:solidFill>
                  <a:srgbClr val="231F20"/>
                </a:solidFill>
                <a:latin typeface="Times New Roman"/>
                <a:cs typeface="Times New Roman"/>
              </a:rPr>
              <a:t>actual</a:t>
            </a:r>
            <a:r>
              <a:rPr sz="1000" spc="-25" dirty="0">
                <a:solidFill>
                  <a:srgbClr val="231F20"/>
                </a:solidFill>
                <a:latin typeface="Times New Roman"/>
                <a:cs typeface="Times New Roman"/>
              </a:rPr>
              <a:t> </a:t>
            </a:r>
            <a:r>
              <a:rPr sz="1000" dirty="0">
                <a:solidFill>
                  <a:srgbClr val="231F20"/>
                </a:solidFill>
                <a:latin typeface="Times New Roman"/>
                <a:cs typeface="Times New Roman"/>
              </a:rPr>
              <a:t>value</a:t>
            </a:r>
            <a:r>
              <a:rPr sz="1000" spc="-25" dirty="0">
                <a:solidFill>
                  <a:srgbClr val="231F20"/>
                </a:solidFill>
                <a:latin typeface="Times New Roman"/>
                <a:cs typeface="Times New Roman"/>
              </a:rPr>
              <a:t> </a:t>
            </a:r>
            <a:r>
              <a:rPr sz="1000" dirty="0">
                <a:solidFill>
                  <a:srgbClr val="231F20"/>
                </a:solidFill>
                <a:latin typeface="Times New Roman"/>
                <a:cs typeface="Times New Roman"/>
              </a:rPr>
              <a:t>of</a:t>
            </a:r>
            <a:r>
              <a:rPr sz="1000" spc="-20" dirty="0">
                <a:solidFill>
                  <a:srgbClr val="231F20"/>
                </a:solidFill>
                <a:latin typeface="Times New Roman"/>
                <a:cs typeface="Times New Roman"/>
              </a:rPr>
              <a:t> </a:t>
            </a:r>
            <a:r>
              <a:rPr sz="1000" i="1" dirty="0">
                <a:solidFill>
                  <a:srgbClr val="231F20"/>
                </a:solidFill>
                <a:latin typeface="Times New Roman"/>
                <a:cs typeface="Times New Roman"/>
              </a:rPr>
              <a:t>C</a:t>
            </a:r>
            <a:r>
              <a:rPr sz="1000" i="1" spc="-40" dirty="0">
                <a:solidFill>
                  <a:srgbClr val="231F20"/>
                </a:solidFill>
                <a:latin typeface="Times New Roman"/>
                <a:cs typeface="Times New Roman"/>
              </a:rPr>
              <a:t> </a:t>
            </a:r>
            <a:r>
              <a:rPr sz="1000" dirty="0">
                <a:solidFill>
                  <a:srgbClr val="231F20"/>
                </a:solidFill>
                <a:latin typeface="Times New Roman"/>
                <a:cs typeface="Times New Roman"/>
              </a:rPr>
              <a:t>=</a:t>
            </a:r>
            <a:r>
              <a:rPr sz="1000" spc="-20" dirty="0">
                <a:solidFill>
                  <a:srgbClr val="231F20"/>
                </a:solidFill>
                <a:latin typeface="Times New Roman"/>
                <a:cs typeface="Times New Roman"/>
              </a:rPr>
              <a:t> </a:t>
            </a:r>
            <a:r>
              <a:rPr sz="1000" dirty="0">
                <a:solidFill>
                  <a:srgbClr val="231F20"/>
                </a:solidFill>
                <a:latin typeface="Times New Roman"/>
                <a:cs typeface="Times New Roman"/>
              </a:rPr>
              <a:t>4</a:t>
            </a:r>
            <a:r>
              <a:rPr sz="1000" spc="-20" dirty="0">
                <a:solidFill>
                  <a:srgbClr val="231F20"/>
                </a:solidFill>
                <a:latin typeface="Times New Roman"/>
                <a:cs typeface="Times New Roman"/>
              </a:rPr>
              <a:t> </a:t>
            </a:r>
            <a:r>
              <a:rPr sz="1000" dirty="0">
                <a:solidFill>
                  <a:srgbClr val="231F20"/>
                </a:solidFill>
                <a:latin typeface="Symbol"/>
                <a:cs typeface="Symbol"/>
              </a:rPr>
              <a:t></a:t>
            </a:r>
            <a:r>
              <a:rPr sz="1000" dirty="0">
                <a:solidFill>
                  <a:srgbClr val="231F20"/>
                </a:solidFill>
                <a:latin typeface="Times New Roman"/>
                <a:cs typeface="Times New Roman"/>
              </a:rPr>
              <a:t>F</a:t>
            </a:r>
            <a:r>
              <a:rPr sz="1000" spc="-20" dirty="0">
                <a:solidFill>
                  <a:srgbClr val="231F20"/>
                </a:solidFill>
                <a:latin typeface="Times New Roman"/>
                <a:cs typeface="Times New Roman"/>
              </a:rPr>
              <a:t> </a:t>
            </a:r>
            <a:r>
              <a:rPr sz="1000" dirty="0">
                <a:solidFill>
                  <a:srgbClr val="231F20"/>
                </a:solidFill>
                <a:latin typeface="Times New Roman"/>
                <a:cs typeface="Times New Roman"/>
              </a:rPr>
              <a:t>and</a:t>
            </a:r>
            <a:r>
              <a:rPr sz="1000" spc="-25" dirty="0">
                <a:solidFill>
                  <a:srgbClr val="231F20"/>
                </a:solidFill>
                <a:latin typeface="Times New Roman"/>
                <a:cs typeface="Times New Roman"/>
              </a:rPr>
              <a:t> </a:t>
            </a:r>
            <a:r>
              <a:rPr sz="1000" i="1" dirty="0">
                <a:solidFill>
                  <a:srgbClr val="231F20"/>
                </a:solidFill>
                <a:latin typeface="Times New Roman"/>
                <a:cs typeface="Times New Roman"/>
              </a:rPr>
              <a:t>K</a:t>
            </a:r>
            <a:r>
              <a:rPr sz="1000" i="1" spc="25" dirty="0">
                <a:solidFill>
                  <a:srgbClr val="231F20"/>
                </a:solidFill>
                <a:latin typeface="Times New Roman"/>
                <a:cs typeface="Times New Roman"/>
              </a:rPr>
              <a:t> </a:t>
            </a:r>
            <a:r>
              <a:rPr sz="1000" dirty="0">
                <a:solidFill>
                  <a:srgbClr val="231F20"/>
                </a:solidFill>
                <a:latin typeface="Times New Roman"/>
                <a:cs typeface="Times New Roman"/>
              </a:rPr>
              <a:t>=</a:t>
            </a:r>
            <a:r>
              <a:rPr sz="1000" spc="-25" dirty="0">
                <a:solidFill>
                  <a:srgbClr val="231F20"/>
                </a:solidFill>
                <a:latin typeface="Times New Roman"/>
                <a:cs typeface="Times New Roman"/>
              </a:rPr>
              <a:t> </a:t>
            </a:r>
            <a:r>
              <a:rPr sz="1000" dirty="0">
                <a:solidFill>
                  <a:srgbClr val="231F20"/>
                </a:solidFill>
                <a:latin typeface="Times New Roman"/>
                <a:cs typeface="Times New Roman"/>
              </a:rPr>
              <a:t>6,</a:t>
            </a:r>
            <a:r>
              <a:rPr sz="1000" spc="-25" dirty="0">
                <a:solidFill>
                  <a:srgbClr val="231F20"/>
                </a:solidFill>
                <a:latin typeface="Times New Roman"/>
                <a:cs typeface="Times New Roman"/>
              </a:rPr>
              <a:t> </a:t>
            </a:r>
            <a:r>
              <a:rPr sz="1000" dirty="0">
                <a:solidFill>
                  <a:srgbClr val="231F20"/>
                </a:solidFill>
                <a:latin typeface="Times New Roman"/>
                <a:cs typeface="Times New Roman"/>
              </a:rPr>
              <a:t>then</a:t>
            </a:r>
            <a:r>
              <a:rPr sz="1000" spc="-25" dirty="0">
                <a:solidFill>
                  <a:srgbClr val="231F20"/>
                </a:solidFill>
                <a:latin typeface="Times New Roman"/>
                <a:cs typeface="Times New Roman"/>
              </a:rPr>
              <a:t> </a:t>
            </a:r>
            <a:r>
              <a:rPr sz="1000" dirty="0">
                <a:solidFill>
                  <a:srgbClr val="231F20"/>
                </a:solidFill>
                <a:latin typeface="Times New Roman"/>
                <a:cs typeface="Times New Roman"/>
              </a:rPr>
              <a:t>low-voltage</a:t>
            </a:r>
            <a:r>
              <a:rPr sz="1000" spc="-25" dirty="0">
                <a:solidFill>
                  <a:srgbClr val="231F20"/>
                </a:solidFill>
                <a:latin typeface="Times New Roman"/>
                <a:cs typeface="Times New Roman"/>
              </a:rPr>
              <a:t> </a:t>
            </a:r>
            <a:r>
              <a:rPr sz="1000" dirty="0">
                <a:solidFill>
                  <a:srgbClr val="231F20"/>
                </a:solidFill>
                <a:latin typeface="Times New Roman"/>
                <a:cs typeface="Times New Roman"/>
              </a:rPr>
              <a:t>primary</a:t>
            </a:r>
            <a:r>
              <a:rPr sz="1000" spc="-25" dirty="0">
                <a:solidFill>
                  <a:srgbClr val="231F20"/>
                </a:solidFill>
                <a:latin typeface="Times New Roman"/>
                <a:cs typeface="Times New Roman"/>
              </a:rPr>
              <a:t> </a:t>
            </a:r>
            <a:r>
              <a:rPr sz="1000" dirty="0">
                <a:solidFill>
                  <a:srgbClr val="231F20"/>
                </a:solidFill>
                <a:latin typeface="Times New Roman"/>
                <a:cs typeface="Times New Roman"/>
              </a:rPr>
              <a:t>acts</a:t>
            </a:r>
            <a:r>
              <a:rPr sz="1000" spc="-25" dirty="0">
                <a:solidFill>
                  <a:srgbClr val="231F20"/>
                </a:solidFill>
                <a:latin typeface="Times New Roman"/>
                <a:cs typeface="Times New Roman"/>
              </a:rPr>
              <a:t> </a:t>
            </a:r>
            <a:r>
              <a:rPr sz="1000" dirty="0">
                <a:solidFill>
                  <a:srgbClr val="231F20"/>
                </a:solidFill>
                <a:latin typeface="Times New Roman"/>
                <a:cs typeface="Times New Roman"/>
              </a:rPr>
              <a:t>as</a:t>
            </a:r>
            <a:r>
              <a:rPr sz="1000" spc="-25" dirty="0">
                <a:solidFill>
                  <a:srgbClr val="231F20"/>
                </a:solidFill>
                <a:latin typeface="Times New Roman"/>
                <a:cs typeface="Times New Roman"/>
              </a:rPr>
              <a:t> </a:t>
            </a:r>
            <a:r>
              <a:rPr sz="1000" dirty="0">
                <a:solidFill>
                  <a:srgbClr val="231F20"/>
                </a:solidFill>
                <a:latin typeface="Times New Roman"/>
                <a:cs typeface="Times New Roman"/>
              </a:rPr>
              <a:t>if</a:t>
            </a:r>
            <a:r>
              <a:rPr sz="1000" spc="-25" dirty="0">
                <a:solidFill>
                  <a:srgbClr val="231F20"/>
                </a:solidFill>
                <a:latin typeface="Times New Roman"/>
                <a:cs typeface="Times New Roman"/>
              </a:rPr>
              <a:t> </a:t>
            </a:r>
            <a:r>
              <a:rPr sz="1000" dirty="0">
                <a:solidFill>
                  <a:srgbClr val="231F20"/>
                </a:solidFill>
                <a:latin typeface="Times New Roman"/>
                <a:cs typeface="Times New Roman"/>
              </a:rPr>
              <a:t>it  </a:t>
            </a:r>
            <a:r>
              <a:rPr sz="1000" spc="-5" dirty="0">
                <a:solidFill>
                  <a:srgbClr val="231F20"/>
                </a:solidFill>
                <a:latin typeface="Times New Roman"/>
                <a:cs typeface="Times New Roman"/>
              </a:rPr>
              <a:t>had </a:t>
            </a:r>
            <a:r>
              <a:rPr sz="1000" dirty="0">
                <a:solidFill>
                  <a:srgbClr val="231F20"/>
                </a:solidFill>
                <a:latin typeface="Times New Roman"/>
                <a:cs typeface="Times New Roman"/>
              </a:rPr>
              <a:t>a </a:t>
            </a:r>
            <a:r>
              <a:rPr sz="1000" spc="-5" dirty="0">
                <a:solidFill>
                  <a:srgbClr val="231F20"/>
                </a:solidFill>
                <a:latin typeface="Times New Roman"/>
                <a:cs typeface="Times New Roman"/>
              </a:rPr>
              <a:t>144 </a:t>
            </a:r>
            <a:r>
              <a:rPr sz="1000" dirty="0">
                <a:solidFill>
                  <a:srgbClr val="231F20"/>
                </a:solidFill>
                <a:latin typeface="Symbol"/>
                <a:cs typeface="Symbol"/>
              </a:rPr>
              <a:t></a:t>
            </a:r>
            <a:r>
              <a:rPr sz="1000" dirty="0">
                <a:solidFill>
                  <a:srgbClr val="231F20"/>
                </a:solidFill>
                <a:latin typeface="Times New Roman"/>
                <a:cs typeface="Times New Roman"/>
              </a:rPr>
              <a:t>F ( = </a:t>
            </a:r>
            <a:r>
              <a:rPr sz="1000" spc="-15" dirty="0">
                <a:solidFill>
                  <a:srgbClr val="231F20"/>
                </a:solidFill>
                <a:latin typeface="Times New Roman"/>
                <a:cs typeface="Times New Roman"/>
              </a:rPr>
              <a:t>6</a:t>
            </a:r>
            <a:r>
              <a:rPr sz="1050" spc="-22" baseline="39682" dirty="0">
                <a:solidFill>
                  <a:srgbClr val="231F20"/>
                </a:solidFill>
                <a:latin typeface="Times New Roman"/>
                <a:cs typeface="Times New Roman"/>
              </a:rPr>
              <a:t>2 </a:t>
            </a:r>
            <a:r>
              <a:rPr sz="1000" dirty="0">
                <a:solidFill>
                  <a:srgbClr val="231F20"/>
                </a:solidFill>
                <a:latin typeface="Symbol"/>
                <a:cs typeface="Symbol"/>
              </a:rPr>
              <a:t></a:t>
            </a:r>
            <a:r>
              <a:rPr sz="1000" dirty="0">
                <a:solidFill>
                  <a:srgbClr val="231F20"/>
                </a:solidFill>
                <a:latin typeface="Times New Roman"/>
                <a:cs typeface="Times New Roman"/>
              </a:rPr>
              <a:t> 4) capacitor connected across its terminals. </a:t>
            </a:r>
            <a:r>
              <a:rPr sz="1000" spc="-10" dirty="0">
                <a:solidFill>
                  <a:srgbClr val="231F20"/>
                </a:solidFill>
                <a:latin typeface="Times New Roman"/>
                <a:cs typeface="Times New Roman"/>
              </a:rPr>
              <a:t>Obviously, </a:t>
            </a:r>
            <a:r>
              <a:rPr sz="1000" spc="-5" dirty="0">
                <a:solidFill>
                  <a:srgbClr val="231F20"/>
                </a:solidFill>
                <a:latin typeface="Times New Roman"/>
                <a:cs typeface="Times New Roman"/>
              </a:rPr>
              <a:t>effective </a:t>
            </a:r>
            <a:r>
              <a:rPr sz="1000" dirty="0">
                <a:solidFill>
                  <a:srgbClr val="231F20"/>
                </a:solidFill>
                <a:latin typeface="Times New Roman"/>
                <a:cs typeface="Times New Roman"/>
              </a:rPr>
              <a:t>value of  capacitance</a:t>
            </a:r>
            <a:r>
              <a:rPr sz="1000" spc="-75" dirty="0">
                <a:solidFill>
                  <a:srgbClr val="231F20"/>
                </a:solidFill>
                <a:latin typeface="Times New Roman"/>
                <a:cs typeface="Times New Roman"/>
              </a:rPr>
              <a:t> </a:t>
            </a:r>
            <a:r>
              <a:rPr sz="1000" dirty="0">
                <a:solidFill>
                  <a:srgbClr val="231F20"/>
                </a:solidFill>
                <a:latin typeface="Times New Roman"/>
                <a:cs typeface="Times New Roman"/>
              </a:rPr>
              <a:t>has</a:t>
            </a:r>
            <a:r>
              <a:rPr sz="1000" spc="-75" dirty="0">
                <a:solidFill>
                  <a:srgbClr val="231F20"/>
                </a:solidFill>
                <a:latin typeface="Times New Roman"/>
                <a:cs typeface="Times New Roman"/>
              </a:rPr>
              <a:t> </a:t>
            </a:r>
            <a:r>
              <a:rPr sz="1000" dirty="0">
                <a:solidFill>
                  <a:srgbClr val="231F20"/>
                </a:solidFill>
                <a:latin typeface="Times New Roman"/>
                <a:cs typeface="Times New Roman"/>
              </a:rPr>
              <a:t>increased</a:t>
            </a:r>
            <a:r>
              <a:rPr sz="1000" spc="-75" dirty="0">
                <a:solidFill>
                  <a:srgbClr val="231F20"/>
                </a:solidFill>
                <a:latin typeface="Times New Roman"/>
                <a:cs typeface="Times New Roman"/>
              </a:rPr>
              <a:t> </a:t>
            </a:r>
            <a:r>
              <a:rPr sz="1000" dirty="0">
                <a:solidFill>
                  <a:srgbClr val="231F20"/>
                </a:solidFill>
                <a:latin typeface="Times New Roman"/>
                <a:cs typeface="Times New Roman"/>
              </a:rPr>
              <a:t>36</a:t>
            </a:r>
            <a:r>
              <a:rPr sz="1000" spc="-75" dirty="0">
                <a:solidFill>
                  <a:srgbClr val="231F20"/>
                </a:solidFill>
                <a:latin typeface="Times New Roman"/>
                <a:cs typeface="Times New Roman"/>
              </a:rPr>
              <a:t> </a:t>
            </a:r>
            <a:r>
              <a:rPr sz="1000" dirty="0">
                <a:solidFill>
                  <a:srgbClr val="231F20"/>
                </a:solidFill>
                <a:latin typeface="Times New Roman"/>
                <a:cs typeface="Times New Roman"/>
              </a:rPr>
              <a:t>times.</a:t>
            </a:r>
            <a:r>
              <a:rPr sz="1000" spc="110" dirty="0">
                <a:solidFill>
                  <a:srgbClr val="231F20"/>
                </a:solidFill>
                <a:latin typeface="Times New Roman"/>
                <a:cs typeface="Times New Roman"/>
              </a:rPr>
              <a:t> </a:t>
            </a:r>
            <a:r>
              <a:rPr sz="1000" dirty="0">
                <a:solidFill>
                  <a:srgbClr val="231F20"/>
                </a:solidFill>
                <a:latin typeface="Times New Roman"/>
                <a:cs typeface="Times New Roman"/>
              </a:rPr>
              <a:t>In</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dirty="0">
                <a:solidFill>
                  <a:srgbClr val="231F20"/>
                </a:solidFill>
                <a:latin typeface="Times New Roman"/>
                <a:cs typeface="Times New Roman"/>
              </a:rPr>
              <a:t>‘start’</a:t>
            </a:r>
            <a:r>
              <a:rPr sz="1000" spc="-75" dirty="0">
                <a:solidFill>
                  <a:srgbClr val="231F20"/>
                </a:solidFill>
                <a:latin typeface="Times New Roman"/>
                <a:cs typeface="Times New Roman"/>
              </a:rPr>
              <a:t> </a:t>
            </a:r>
            <a:r>
              <a:rPr sz="1000" dirty="0">
                <a:solidFill>
                  <a:srgbClr val="231F20"/>
                </a:solidFill>
                <a:latin typeface="Times New Roman"/>
                <a:cs typeface="Times New Roman"/>
              </a:rPr>
              <a:t>position</a:t>
            </a:r>
            <a:r>
              <a:rPr sz="1000" spc="-75" dirty="0">
                <a:solidFill>
                  <a:srgbClr val="231F20"/>
                </a:solidFill>
                <a:latin typeface="Times New Roman"/>
                <a:cs typeface="Times New Roman"/>
              </a:rPr>
              <a:t> </a:t>
            </a:r>
            <a:r>
              <a:rPr sz="1000" dirty="0">
                <a:solidFill>
                  <a:srgbClr val="231F20"/>
                </a:solidFill>
                <a:latin typeface="Times New Roman"/>
                <a:cs typeface="Times New Roman"/>
              </a:rPr>
              <a:t>of</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dirty="0">
                <a:solidFill>
                  <a:srgbClr val="231F20"/>
                </a:solidFill>
                <a:latin typeface="Times New Roman"/>
                <a:cs typeface="Times New Roman"/>
              </a:rPr>
              <a:t>switch,</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dirty="0">
                <a:solidFill>
                  <a:srgbClr val="231F20"/>
                </a:solidFill>
                <a:latin typeface="Times New Roman"/>
                <a:cs typeface="Times New Roman"/>
              </a:rPr>
              <a:t>connection</a:t>
            </a:r>
            <a:r>
              <a:rPr sz="1000" spc="-75" dirty="0">
                <a:solidFill>
                  <a:srgbClr val="231F20"/>
                </a:solidFill>
                <a:latin typeface="Times New Roman"/>
                <a:cs typeface="Times New Roman"/>
              </a:rPr>
              <a:t> </a:t>
            </a:r>
            <a:r>
              <a:rPr sz="1000" dirty="0">
                <a:solidFill>
                  <a:srgbClr val="231F20"/>
                </a:solidFill>
                <a:latin typeface="Times New Roman"/>
                <a:cs typeface="Times New Roman"/>
              </a:rPr>
              <a:t>is</a:t>
            </a:r>
            <a:r>
              <a:rPr sz="1000" spc="-75" dirty="0">
                <a:solidFill>
                  <a:srgbClr val="231F20"/>
                </a:solidFill>
                <a:latin typeface="Times New Roman"/>
                <a:cs typeface="Times New Roman"/>
              </a:rPr>
              <a:t> </a:t>
            </a:r>
            <a:r>
              <a:rPr sz="1000" dirty="0">
                <a:solidFill>
                  <a:srgbClr val="231F20"/>
                </a:solidFill>
                <a:latin typeface="Times New Roman"/>
                <a:cs typeface="Times New Roman"/>
              </a:rPr>
              <a:t>made</a:t>
            </a:r>
            <a:r>
              <a:rPr sz="1000" spc="-75" dirty="0">
                <a:solidFill>
                  <a:srgbClr val="231F20"/>
                </a:solidFill>
                <a:latin typeface="Times New Roman"/>
                <a:cs typeface="Times New Roman"/>
              </a:rPr>
              <a:t> </a:t>
            </a:r>
            <a:r>
              <a:rPr sz="1000" dirty="0">
                <a:solidFill>
                  <a:srgbClr val="231F20"/>
                </a:solidFill>
                <a:latin typeface="Times New Roman"/>
                <a:cs typeface="Times New Roman"/>
              </a:rPr>
              <a:t>to</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a:t>
            </a:r>
            <a:endParaRPr sz="1000">
              <a:latin typeface="Times New Roman"/>
              <a:cs typeface="Times New Roman"/>
            </a:endParaRPr>
          </a:p>
        </p:txBody>
      </p:sp>
      <p:sp>
        <p:nvSpPr>
          <p:cNvPr id="13" name="object 13"/>
          <p:cNvSpPr/>
          <p:nvPr/>
        </p:nvSpPr>
        <p:spPr>
          <a:xfrm>
            <a:off x="3248503" y="2370407"/>
            <a:ext cx="4532042" cy="1128068"/>
          </a:xfrm>
          <a:custGeom>
            <a:avLst/>
            <a:gdLst/>
            <a:ahLst/>
            <a:cxnLst/>
            <a:rect l="l" t="t" r="r" b="b"/>
            <a:pathLst>
              <a:path w="3745229" h="1758950">
                <a:moveTo>
                  <a:pt x="0" y="0"/>
                </a:moveTo>
                <a:lnTo>
                  <a:pt x="3745103" y="0"/>
                </a:lnTo>
                <a:lnTo>
                  <a:pt x="3745103" y="1758823"/>
                </a:lnTo>
                <a:lnTo>
                  <a:pt x="0" y="1758823"/>
                </a:lnTo>
                <a:lnTo>
                  <a:pt x="0" y="0"/>
                </a:lnTo>
                <a:close/>
              </a:path>
            </a:pathLst>
          </a:custGeom>
          <a:solidFill>
            <a:srgbClr val="E3F2E7"/>
          </a:solidFill>
        </p:spPr>
        <p:txBody>
          <a:bodyPr wrap="square" lIns="0" tIns="0" rIns="0" bIns="0" rtlCol="0"/>
          <a:lstStyle/>
          <a:p>
            <a:endParaRPr/>
          </a:p>
        </p:txBody>
      </p:sp>
      <p:sp>
        <p:nvSpPr>
          <p:cNvPr id="14" name="object 14"/>
          <p:cNvSpPr txBox="1"/>
          <p:nvPr/>
        </p:nvSpPr>
        <p:spPr>
          <a:xfrm>
            <a:off x="4088213" y="3528042"/>
            <a:ext cx="2911480" cy="123111"/>
          </a:xfrm>
          <a:prstGeom prst="rect">
            <a:avLst/>
          </a:prstGeom>
        </p:spPr>
        <p:txBody>
          <a:bodyPr vert="horz" wrap="square" lIns="0" tIns="0" rIns="0" bIns="0" rtlCol="0">
            <a:spAutoFit/>
          </a:bodyPr>
          <a:lstStyle/>
          <a:p>
            <a:pPr marL="12700">
              <a:lnSpc>
                <a:spcPct val="100000"/>
              </a:lnSpc>
              <a:tabLst>
                <a:tab pos="1953895" algn="l"/>
              </a:tabLst>
            </a:pPr>
            <a:r>
              <a:rPr sz="800" b="1" spc="-5" dirty="0">
                <a:solidFill>
                  <a:srgbClr val="231F20"/>
                </a:solidFill>
                <a:latin typeface="Arial"/>
                <a:cs typeface="Arial"/>
              </a:rPr>
              <a:t>Fig</a:t>
            </a:r>
            <a:r>
              <a:rPr sz="800" b="1" dirty="0">
                <a:solidFill>
                  <a:srgbClr val="231F20"/>
                </a:solidFill>
                <a:latin typeface="Arial"/>
                <a:cs typeface="Arial"/>
              </a:rPr>
              <a:t>.</a:t>
            </a:r>
            <a:r>
              <a:rPr sz="800" b="1" spc="5" dirty="0">
                <a:solidFill>
                  <a:srgbClr val="231F20"/>
                </a:solidFill>
                <a:latin typeface="Arial"/>
                <a:cs typeface="Arial"/>
              </a:rPr>
              <a:t> </a:t>
            </a:r>
            <a:r>
              <a:rPr sz="800" b="1" spc="-5" dirty="0">
                <a:solidFill>
                  <a:srgbClr val="231F20"/>
                </a:solidFill>
                <a:latin typeface="Arial"/>
                <a:cs typeface="Arial"/>
              </a:rPr>
              <a:t>36.3</a:t>
            </a:r>
            <a:r>
              <a:rPr sz="800" b="1" dirty="0">
                <a:solidFill>
                  <a:srgbClr val="231F20"/>
                </a:solidFill>
                <a:latin typeface="Arial"/>
                <a:cs typeface="Arial"/>
              </a:rPr>
              <a:t>1	Fig.36.32</a:t>
            </a:r>
            <a:endParaRPr sz="800">
              <a:latin typeface="Arial"/>
              <a:cs typeface="Arial"/>
            </a:endParaRPr>
          </a:p>
        </p:txBody>
      </p:sp>
      <p:sp>
        <p:nvSpPr>
          <p:cNvPr id="15" name="object 15"/>
          <p:cNvSpPr/>
          <p:nvPr/>
        </p:nvSpPr>
        <p:spPr>
          <a:xfrm>
            <a:off x="5454127" y="3855385"/>
            <a:ext cx="2060089" cy="1069424"/>
          </a:xfrm>
          <a:prstGeom prst="rect">
            <a:avLst/>
          </a:prstGeom>
          <a:blipFill>
            <a:blip r:embed="rId2" cstate="print"/>
            <a:stretch>
              <a:fillRect/>
            </a:stretch>
          </a:blipFill>
        </p:spPr>
        <p:txBody>
          <a:bodyPr wrap="square" lIns="0" tIns="0" rIns="0" bIns="0" rtlCol="0"/>
          <a:lstStyle/>
          <a:p>
            <a:endParaRPr/>
          </a:p>
        </p:txBody>
      </p:sp>
      <p:sp>
        <p:nvSpPr>
          <p:cNvPr id="16" name="object 16"/>
          <p:cNvSpPr txBox="1"/>
          <p:nvPr/>
        </p:nvSpPr>
        <p:spPr>
          <a:xfrm>
            <a:off x="5987706" y="4941343"/>
            <a:ext cx="953589" cy="123111"/>
          </a:xfrm>
          <a:prstGeom prst="rect">
            <a:avLst/>
          </a:prstGeom>
        </p:spPr>
        <p:txBody>
          <a:bodyPr vert="horz" wrap="square" lIns="0" tIns="0" rIns="0" bIns="0" rtlCol="0">
            <a:spAutoFit/>
          </a:bodyPr>
          <a:lstStyle/>
          <a:p>
            <a:pPr marL="12700">
              <a:lnSpc>
                <a:spcPct val="100000"/>
              </a:lnSpc>
            </a:pPr>
            <a:r>
              <a:rPr sz="800" spc="-5" dirty="0">
                <a:solidFill>
                  <a:srgbClr val="231F20"/>
                </a:solidFill>
                <a:latin typeface="Arial"/>
                <a:cs typeface="Arial"/>
              </a:rPr>
              <a:t>Auto-transformer</a:t>
            </a:r>
            <a:endParaRPr sz="800">
              <a:latin typeface="Arial"/>
              <a:cs typeface="Arial"/>
            </a:endParaRPr>
          </a:p>
        </p:txBody>
      </p:sp>
      <p:sp>
        <p:nvSpPr>
          <p:cNvPr id="17" name="object 17"/>
          <p:cNvSpPr/>
          <p:nvPr/>
        </p:nvSpPr>
        <p:spPr>
          <a:xfrm>
            <a:off x="3607962" y="2502280"/>
            <a:ext cx="1819532" cy="895028"/>
          </a:xfrm>
          <a:prstGeom prst="rect">
            <a:avLst/>
          </a:prstGeom>
          <a:blipFill>
            <a:blip r:embed="rId3" cstate="print"/>
            <a:stretch>
              <a:fillRect/>
            </a:stretch>
          </a:blipFill>
        </p:spPr>
        <p:txBody>
          <a:bodyPr wrap="square" lIns="0" tIns="0" rIns="0" bIns="0" rtlCol="0"/>
          <a:lstStyle/>
          <a:p>
            <a:endParaRPr/>
          </a:p>
        </p:txBody>
      </p:sp>
      <p:sp>
        <p:nvSpPr>
          <p:cNvPr id="18" name="object 18"/>
          <p:cNvSpPr/>
          <p:nvPr/>
        </p:nvSpPr>
        <p:spPr>
          <a:xfrm>
            <a:off x="5545244" y="2419065"/>
            <a:ext cx="1719087" cy="981598"/>
          </a:xfrm>
          <a:prstGeom prst="rect">
            <a:avLst/>
          </a:prstGeom>
          <a:blipFill>
            <a:blip r:embed="rId4" cstate="print"/>
            <a:stretch>
              <a:fillRect/>
            </a:stretch>
          </a:blipFill>
        </p:spPr>
        <p:txBody>
          <a:bodyPr wrap="square" lIns="0" tIns="0" rIns="0" bIns="0" rtlCol="0"/>
          <a:lstStyle/>
          <a:p>
            <a:endParaRPr/>
          </a:p>
        </p:txBody>
      </p:sp>
      <p:sp>
        <p:nvSpPr>
          <p:cNvPr id="19" name="object 19"/>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0" name="object 20"/>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1" name="object 21"/>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2" name="object 22"/>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23" name="object 23"/>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4" name="object 24"/>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5" name="object 25"/>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6" name="object 26"/>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2160150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68679" y="977713"/>
            <a:ext cx="3087445" cy="0"/>
          </a:xfrm>
          <a:custGeom>
            <a:avLst/>
            <a:gdLst/>
            <a:ahLst/>
            <a:cxnLst/>
            <a:rect l="l" t="t" r="r" b="b"/>
            <a:pathLst>
              <a:path w="2551429">
                <a:moveTo>
                  <a:pt x="0" y="0"/>
                </a:moveTo>
                <a:lnTo>
                  <a:pt x="2551176" y="0"/>
                </a:lnTo>
              </a:path>
            </a:pathLst>
          </a:custGeom>
          <a:ln w="12192">
            <a:solidFill>
              <a:srgbClr val="F7931D"/>
            </a:solidFill>
          </a:ln>
        </p:spPr>
        <p:txBody>
          <a:bodyPr wrap="square" lIns="0" tIns="0" rIns="0" bIns="0" rtlCol="0"/>
          <a:lstStyle/>
          <a:p>
            <a:endParaRPr/>
          </a:p>
        </p:txBody>
      </p:sp>
      <p:sp>
        <p:nvSpPr>
          <p:cNvPr id="3" name="object 3"/>
          <p:cNvSpPr txBox="1"/>
          <p:nvPr/>
        </p:nvSpPr>
        <p:spPr>
          <a:xfrm>
            <a:off x="5408638" y="845440"/>
            <a:ext cx="1543722"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Single-phase</a:t>
            </a:r>
            <a:r>
              <a:rPr sz="1000" b="1" spc="-70" dirty="0">
                <a:solidFill>
                  <a:srgbClr val="005AAA"/>
                </a:solidFill>
                <a:latin typeface="Arial"/>
                <a:cs typeface="Arial"/>
              </a:rPr>
              <a:t> </a:t>
            </a:r>
            <a:r>
              <a:rPr sz="1000" b="1" spc="-5" dirty="0">
                <a:solidFill>
                  <a:srgbClr val="005AAA"/>
                </a:solidFill>
                <a:latin typeface="Arial"/>
                <a:cs typeface="Arial"/>
              </a:rPr>
              <a:t>Motors</a:t>
            </a:r>
            <a:endParaRPr sz="1000">
              <a:latin typeface="Arial"/>
              <a:cs typeface="Arial"/>
            </a:endParaRPr>
          </a:p>
        </p:txBody>
      </p:sp>
      <p:sp>
        <p:nvSpPr>
          <p:cNvPr id="4" name="object 4"/>
          <p:cNvSpPr txBox="1"/>
          <p:nvPr/>
        </p:nvSpPr>
        <p:spPr>
          <a:xfrm>
            <a:off x="7142769" y="842426"/>
            <a:ext cx="1307823" cy="179536"/>
          </a:xfrm>
          <a:prstGeom prst="rect">
            <a:avLst/>
          </a:prstGeom>
          <a:solidFill>
            <a:srgbClr val="FEE2C8"/>
          </a:solidFill>
        </p:spPr>
        <p:txBody>
          <a:bodyPr vert="horz" wrap="square" lIns="0" tIns="0" rIns="0" bIns="0" rtlCol="0">
            <a:spAutoFit/>
          </a:bodyPr>
          <a:lstStyle/>
          <a:p>
            <a:pPr marL="54610">
              <a:lnSpc>
                <a:spcPts val="1375"/>
              </a:lnSpc>
            </a:pPr>
            <a:r>
              <a:rPr sz="1200" b="1" spc="5" dirty="0">
                <a:solidFill>
                  <a:srgbClr val="231F20"/>
                </a:solidFill>
                <a:latin typeface="Arial"/>
                <a:cs typeface="Arial"/>
              </a:rPr>
              <a:t>1383</a:t>
            </a:r>
            <a:endParaRPr sz="1200">
              <a:latin typeface="Arial"/>
              <a:cs typeface="Arial"/>
            </a:endParaRPr>
          </a:p>
        </p:txBody>
      </p:sp>
      <p:sp>
        <p:nvSpPr>
          <p:cNvPr id="5" name="object 5"/>
          <p:cNvSpPr/>
          <p:nvPr/>
        </p:nvSpPr>
        <p:spPr>
          <a:xfrm>
            <a:off x="4812970" y="1737957"/>
            <a:ext cx="2803135" cy="1050691"/>
          </a:xfrm>
          <a:custGeom>
            <a:avLst/>
            <a:gdLst/>
            <a:ahLst/>
            <a:cxnLst/>
            <a:rect l="l" t="t" r="r" b="b"/>
            <a:pathLst>
              <a:path w="2316479" h="1638300">
                <a:moveTo>
                  <a:pt x="0" y="0"/>
                </a:moveTo>
                <a:lnTo>
                  <a:pt x="2316353" y="0"/>
                </a:lnTo>
                <a:lnTo>
                  <a:pt x="2316353" y="1638173"/>
                </a:lnTo>
                <a:lnTo>
                  <a:pt x="0" y="1638173"/>
                </a:lnTo>
                <a:lnTo>
                  <a:pt x="0" y="0"/>
                </a:lnTo>
                <a:close/>
              </a:path>
            </a:pathLst>
          </a:custGeom>
          <a:solidFill>
            <a:srgbClr val="E3F2E7"/>
          </a:solidFill>
        </p:spPr>
        <p:txBody>
          <a:bodyPr wrap="square" lIns="0" tIns="0" rIns="0" bIns="0" rtlCol="0"/>
          <a:lstStyle/>
          <a:p>
            <a:endParaRPr/>
          </a:p>
        </p:txBody>
      </p:sp>
      <p:sp>
        <p:nvSpPr>
          <p:cNvPr id="6" name="object 6"/>
          <p:cNvSpPr/>
          <p:nvPr/>
        </p:nvSpPr>
        <p:spPr>
          <a:xfrm>
            <a:off x="1546027" y="3255106"/>
            <a:ext cx="6103428" cy="989605"/>
          </a:xfrm>
          <a:custGeom>
            <a:avLst/>
            <a:gdLst/>
            <a:ahLst/>
            <a:cxnLst/>
            <a:rect l="l" t="t" r="r" b="b"/>
            <a:pathLst>
              <a:path w="5043805" h="1543050">
                <a:moveTo>
                  <a:pt x="0" y="0"/>
                </a:moveTo>
                <a:lnTo>
                  <a:pt x="5043805" y="0"/>
                </a:lnTo>
                <a:lnTo>
                  <a:pt x="5043805" y="1543050"/>
                </a:lnTo>
                <a:lnTo>
                  <a:pt x="0" y="1543050"/>
                </a:lnTo>
                <a:lnTo>
                  <a:pt x="0" y="0"/>
                </a:lnTo>
                <a:close/>
              </a:path>
            </a:pathLst>
          </a:custGeom>
          <a:solidFill>
            <a:srgbClr val="E3F2E7"/>
          </a:solidFill>
        </p:spPr>
        <p:txBody>
          <a:bodyPr wrap="square" lIns="0" tIns="0" rIns="0" bIns="0" rtlCol="0"/>
          <a:lstStyle/>
          <a:p>
            <a:endParaRPr/>
          </a:p>
        </p:txBody>
      </p:sp>
      <p:sp>
        <p:nvSpPr>
          <p:cNvPr id="7" name="object 7"/>
          <p:cNvSpPr/>
          <p:nvPr/>
        </p:nvSpPr>
        <p:spPr>
          <a:xfrm>
            <a:off x="2361733" y="3343193"/>
            <a:ext cx="1813969" cy="823619"/>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4665253" y="3369269"/>
            <a:ext cx="2529952" cy="749432"/>
          </a:xfrm>
          <a:prstGeom prst="rect">
            <a:avLst/>
          </a:prstGeom>
          <a:blipFill>
            <a:blip r:embed="rId3" cstate="print"/>
            <a:stretch>
              <a:fillRect/>
            </a:stretch>
          </a:blipFill>
        </p:spPr>
        <p:txBody>
          <a:bodyPr wrap="square" lIns="0" tIns="0" rIns="0" bIns="0" rtlCol="0"/>
          <a:lstStyle/>
          <a:p>
            <a:endParaRPr/>
          </a:p>
        </p:txBody>
      </p:sp>
      <p:sp>
        <p:nvSpPr>
          <p:cNvPr id="9" name="object 9"/>
          <p:cNvSpPr txBox="1"/>
          <p:nvPr/>
        </p:nvSpPr>
        <p:spPr>
          <a:xfrm>
            <a:off x="1513755" y="1013551"/>
            <a:ext cx="6116491" cy="1054135"/>
          </a:xfrm>
          <a:prstGeom prst="rect">
            <a:avLst/>
          </a:prstGeom>
        </p:spPr>
        <p:txBody>
          <a:bodyPr vert="horz" wrap="square" lIns="0" tIns="0" rIns="0" bIns="0" rtlCol="0">
            <a:spAutoFit/>
          </a:bodyPr>
          <a:lstStyle/>
          <a:p>
            <a:pPr marL="12700" marR="5080" algn="just">
              <a:lnSpc>
                <a:spcPct val="100000"/>
              </a:lnSpc>
            </a:pPr>
            <a:r>
              <a:rPr sz="1000" dirty="0">
                <a:solidFill>
                  <a:srgbClr val="231F20"/>
                </a:solidFill>
                <a:latin typeface="Times New Roman"/>
                <a:cs typeface="Times New Roman"/>
              </a:rPr>
              <a:t>mid-tap</a:t>
            </a:r>
            <a:r>
              <a:rPr sz="1000" spc="-70" dirty="0">
                <a:solidFill>
                  <a:srgbClr val="231F20"/>
                </a:solidFill>
                <a:latin typeface="Times New Roman"/>
                <a:cs typeface="Times New Roman"/>
              </a:rPr>
              <a:t> </a:t>
            </a:r>
            <a:r>
              <a:rPr sz="1000"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auto-transformer</a:t>
            </a:r>
            <a:r>
              <a:rPr sz="1000" spc="-70" dirty="0">
                <a:solidFill>
                  <a:srgbClr val="231F20"/>
                </a:solidFill>
                <a:latin typeface="Times New Roman"/>
                <a:cs typeface="Times New Roman"/>
              </a:rPr>
              <a:t> </a:t>
            </a:r>
            <a:r>
              <a:rPr sz="1000" dirty="0">
                <a:solidFill>
                  <a:srgbClr val="231F20"/>
                </a:solidFill>
                <a:latin typeface="Times New Roman"/>
                <a:cs typeface="Times New Roman"/>
              </a:rPr>
              <a:t>so</a:t>
            </a:r>
            <a:r>
              <a:rPr sz="1000" spc="-70" dirty="0">
                <a:solidFill>
                  <a:srgbClr val="231F20"/>
                </a:solidFill>
                <a:latin typeface="Times New Roman"/>
                <a:cs typeface="Times New Roman"/>
              </a:rPr>
              <a:t> </a:t>
            </a:r>
            <a:r>
              <a:rPr sz="1000" dirty="0">
                <a:solidFill>
                  <a:srgbClr val="231F20"/>
                </a:solidFill>
                <a:latin typeface="Times New Roman"/>
                <a:cs typeface="Times New Roman"/>
              </a:rPr>
              <a:t>that</a:t>
            </a:r>
            <a:r>
              <a:rPr sz="1000" spc="-70" dirty="0">
                <a:solidFill>
                  <a:srgbClr val="231F20"/>
                </a:solidFill>
                <a:latin typeface="Times New Roman"/>
                <a:cs typeface="Times New Roman"/>
              </a:rPr>
              <a:t> </a:t>
            </a:r>
            <a:r>
              <a:rPr sz="1000" i="1" dirty="0">
                <a:solidFill>
                  <a:srgbClr val="231F20"/>
                </a:solidFill>
                <a:latin typeface="Times New Roman"/>
                <a:cs typeface="Times New Roman"/>
              </a:rPr>
              <a:t>K</a:t>
            </a:r>
            <a:r>
              <a:rPr sz="1000" i="1" spc="-20" dirty="0">
                <a:solidFill>
                  <a:srgbClr val="231F20"/>
                </a:solidFill>
                <a:latin typeface="Times New Roman"/>
                <a:cs typeface="Times New Roman"/>
              </a:rPr>
              <a:t> </a:t>
            </a:r>
            <a:r>
              <a:rPr sz="1000" dirty="0">
                <a:solidFill>
                  <a:srgbClr val="231F20"/>
                </a:solidFill>
                <a:latin typeface="Times New Roman"/>
                <a:cs typeface="Times New Roman"/>
              </a:rPr>
              <a:t>=</a:t>
            </a:r>
            <a:r>
              <a:rPr sz="1000" spc="-70" dirty="0">
                <a:solidFill>
                  <a:srgbClr val="231F20"/>
                </a:solidFill>
                <a:latin typeface="Times New Roman"/>
                <a:cs typeface="Times New Roman"/>
              </a:rPr>
              <a:t> </a:t>
            </a:r>
            <a:r>
              <a:rPr sz="1000" dirty="0">
                <a:solidFill>
                  <a:srgbClr val="231F20"/>
                </a:solidFill>
                <a:latin typeface="Times New Roman"/>
                <a:cs typeface="Times New Roman"/>
              </a:rPr>
              <a:t>2.</a:t>
            </a:r>
            <a:r>
              <a:rPr sz="1000" spc="114" dirty="0">
                <a:solidFill>
                  <a:srgbClr val="231F20"/>
                </a:solidFill>
                <a:latin typeface="Times New Roman"/>
                <a:cs typeface="Times New Roman"/>
              </a:rPr>
              <a:t> </a:t>
            </a:r>
            <a:r>
              <a:rPr sz="1000" dirty="0">
                <a:solidFill>
                  <a:srgbClr val="231F20"/>
                </a:solidFill>
                <a:latin typeface="Times New Roman"/>
                <a:cs typeface="Times New Roman"/>
              </a:rPr>
              <a:t>Hence,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effective</a:t>
            </a:r>
            <a:r>
              <a:rPr sz="1000" spc="-70" dirty="0">
                <a:solidFill>
                  <a:srgbClr val="231F20"/>
                </a:solidFill>
                <a:latin typeface="Times New Roman"/>
                <a:cs typeface="Times New Roman"/>
              </a:rPr>
              <a:t> </a:t>
            </a:r>
            <a:r>
              <a:rPr sz="1000" dirty="0">
                <a:solidFill>
                  <a:srgbClr val="231F20"/>
                </a:solidFill>
                <a:latin typeface="Times New Roman"/>
                <a:cs typeface="Times New Roman"/>
              </a:rPr>
              <a:t>value</a:t>
            </a:r>
            <a:r>
              <a:rPr sz="1000" spc="-70" dirty="0">
                <a:solidFill>
                  <a:srgbClr val="231F20"/>
                </a:solidFill>
                <a:latin typeface="Times New Roman"/>
                <a:cs typeface="Times New Roman"/>
              </a:rPr>
              <a:t> </a:t>
            </a:r>
            <a:r>
              <a:rPr sz="1000"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dirty="0">
                <a:solidFill>
                  <a:srgbClr val="231F20"/>
                </a:solidFill>
                <a:latin typeface="Times New Roman"/>
                <a:cs typeface="Times New Roman"/>
              </a:rPr>
              <a:t>capacitance</a:t>
            </a:r>
            <a:r>
              <a:rPr sz="1000" spc="-70" dirty="0">
                <a:solidFill>
                  <a:srgbClr val="231F20"/>
                </a:solidFill>
                <a:latin typeface="Times New Roman"/>
                <a:cs typeface="Times New Roman"/>
              </a:rPr>
              <a:t> </a:t>
            </a:r>
            <a:r>
              <a:rPr sz="1000" dirty="0">
                <a:solidFill>
                  <a:srgbClr val="231F20"/>
                </a:solidFill>
                <a:latin typeface="Times New Roman"/>
                <a:cs typeface="Times New Roman"/>
              </a:rPr>
              <a:t>at</a:t>
            </a:r>
            <a:r>
              <a:rPr sz="1000" spc="-70" dirty="0">
                <a:solidFill>
                  <a:srgbClr val="231F20"/>
                </a:solidFill>
                <a:latin typeface="Times New Roman"/>
                <a:cs typeface="Times New Roman"/>
              </a:rPr>
              <a:t> </a:t>
            </a:r>
            <a:r>
              <a:rPr sz="1000" dirty="0">
                <a:solidFill>
                  <a:srgbClr val="231F20"/>
                </a:solidFill>
                <a:latin typeface="Times New Roman"/>
                <a:cs typeface="Times New Roman"/>
              </a:rPr>
              <a:t>start</a:t>
            </a:r>
            <a:r>
              <a:rPr sz="1000" spc="-70" dirty="0">
                <a:solidFill>
                  <a:srgbClr val="231F20"/>
                </a:solidFill>
                <a:latin typeface="Times New Roman"/>
                <a:cs typeface="Times New Roman"/>
              </a:rPr>
              <a:t> </a:t>
            </a:r>
            <a:r>
              <a:rPr sz="1000"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dirty="0">
                <a:solidFill>
                  <a:srgbClr val="231F20"/>
                </a:solidFill>
                <a:latin typeface="Times New Roman"/>
                <a:cs typeface="Times New Roman"/>
              </a:rPr>
              <a:t>4</a:t>
            </a:r>
            <a:r>
              <a:rPr sz="1000" spc="-70" dirty="0">
                <a:solidFill>
                  <a:srgbClr val="231F20"/>
                </a:solidFill>
                <a:latin typeface="Times New Roman"/>
                <a:cs typeface="Times New Roman"/>
              </a:rPr>
              <a:t> </a:t>
            </a:r>
            <a:r>
              <a:rPr sz="1000" dirty="0">
                <a:solidFill>
                  <a:srgbClr val="231F20"/>
                </a:solidFill>
                <a:latin typeface="Times New Roman"/>
                <a:cs typeface="Times New Roman"/>
              </a:rPr>
              <a:t>times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running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value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spc="-10" dirty="0">
                <a:solidFill>
                  <a:srgbClr val="231F20"/>
                </a:solidFill>
                <a:latin typeface="Times New Roman"/>
                <a:cs typeface="Times New Roman"/>
              </a:rPr>
              <a:t>sufficient</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give</a:t>
            </a:r>
            <a:r>
              <a:rPr sz="1000" spc="-70" dirty="0">
                <a:solidFill>
                  <a:srgbClr val="231F20"/>
                </a:solidFill>
                <a:latin typeface="Times New Roman"/>
                <a:cs typeface="Times New Roman"/>
              </a:rPr>
              <a:t> </a:t>
            </a: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high</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starting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torque.</a:t>
            </a:r>
            <a:r>
              <a:rPr sz="1000" spc="120"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motor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speeds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up,</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centrifu-  </a:t>
            </a:r>
            <a:r>
              <a:rPr sz="1000" dirty="0">
                <a:solidFill>
                  <a:srgbClr val="231F20"/>
                </a:solidFill>
                <a:latin typeface="Times New Roman"/>
                <a:cs typeface="Times New Roman"/>
              </a:rPr>
              <a:t>gal</a:t>
            </a:r>
            <a:r>
              <a:rPr sz="1000" spc="-70" dirty="0">
                <a:solidFill>
                  <a:srgbClr val="231F20"/>
                </a:solidFill>
                <a:latin typeface="Times New Roman"/>
                <a:cs typeface="Times New Roman"/>
              </a:rPr>
              <a:t> </a:t>
            </a:r>
            <a:r>
              <a:rPr sz="1000" dirty="0">
                <a:solidFill>
                  <a:srgbClr val="231F20"/>
                </a:solidFill>
                <a:latin typeface="Times New Roman"/>
                <a:cs typeface="Times New Roman"/>
              </a:rPr>
              <a:t>switch</a:t>
            </a:r>
            <a:r>
              <a:rPr sz="1000" spc="-70" dirty="0">
                <a:solidFill>
                  <a:srgbClr val="231F20"/>
                </a:solidFill>
                <a:latin typeface="Times New Roman"/>
                <a:cs typeface="Times New Roman"/>
              </a:rPr>
              <a:t> </a:t>
            </a:r>
            <a:r>
              <a:rPr sz="1000" dirty="0">
                <a:solidFill>
                  <a:srgbClr val="231F20"/>
                </a:solidFill>
                <a:latin typeface="Times New Roman"/>
                <a:cs typeface="Times New Roman"/>
              </a:rPr>
              <a:t>shifts</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70" dirty="0">
                <a:solidFill>
                  <a:srgbClr val="231F20"/>
                </a:solidFill>
                <a:latin typeface="Times New Roman"/>
                <a:cs typeface="Times New Roman"/>
              </a:rPr>
              <a:t> </a:t>
            </a:r>
            <a:r>
              <a:rPr sz="1000" dirty="0">
                <a:solidFill>
                  <a:srgbClr val="231F20"/>
                </a:solidFill>
                <a:latin typeface="Times New Roman"/>
                <a:cs typeface="Times New Roman"/>
              </a:rPr>
              <a:t>from</a:t>
            </a:r>
            <a:r>
              <a:rPr sz="1000" spc="-70" dirty="0">
                <a:solidFill>
                  <a:srgbClr val="231F20"/>
                </a:solidFill>
                <a:latin typeface="Times New Roman"/>
                <a:cs typeface="Times New Roman"/>
              </a:rPr>
              <a:t> </a:t>
            </a:r>
            <a:r>
              <a:rPr sz="1000" dirty="0">
                <a:solidFill>
                  <a:srgbClr val="231F20"/>
                </a:solidFill>
                <a:latin typeface="Times New Roman"/>
                <a:cs typeface="Times New Roman"/>
              </a:rPr>
              <a:t>one</a:t>
            </a:r>
            <a:r>
              <a:rPr sz="1000" spc="-70" dirty="0">
                <a:solidFill>
                  <a:srgbClr val="231F20"/>
                </a:solidFill>
                <a:latin typeface="Times New Roman"/>
                <a:cs typeface="Times New Roman"/>
              </a:rPr>
              <a:t> </a:t>
            </a:r>
            <a:r>
              <a:rPr sz="1000" dirty="0">
                <a:solidFill>
                  <a:srgbClr val="231F20"/>
                </a:solidFill>
                <a:latin typeface="Times New Roman"/>
                <a:cs typeface="Times New Roman"/>
              </a:rPr>
              <a:t>voltage</a:t>
            </a:r>
            <a:r>
              <a:rPr sz="1000" spc="-70" dirty="0">
                <a:solidFill>
                  <a:srgbClr val="231F20"/>
                </a:solidFill>
                <a:latin typeface="Times New Roman"/>
                <a:cs typeface="Times New Roman"/>
              </a:rPr>
              <a:t> </a:t>
            </a:r>
            <a:r>
              <a:rPr sz="1000" dirty="0">
                <a:solidFill>
                  <a:srgbClr val="231F20"/>
                </a:solidFill>
                <a:latin typeface="Times New Roman"/>
                <a:cs typeface="Times New Roman"/>
              </a:rPr>
              <a:t>tap</a:t>
            </a:r>
            <a:r>
              <a:rPr sz="1000" spc="-70" dirty="0">
                <a:solidFill>
                  <a:srgbClr val="231F20"/>
                </a:solidFill>
                <a:latin typeface="Times New Roman"/>
                <a:cs typeface="Times New Roman"/>
              </a:rPr>
              <a:t> </a:t>
            </a:r>
            <a:r>
              <a:rPr sz="1000" dirty="0">
                <a:solidFill>
                  <a:srgbClr val="231F20"/>
                </a:solidFill>
                <a:latin typeface="Times New Roman"/>
                <a:cs typeface="Times New Roman"/>
              </a:rPr>
              <a:t>to</a:t>
            </a:r>
            <a:r>
              <a:rPr sz="1000" spc="-70" dirty="0">
                <a:solidFill>
                  <a:srgbClr val="231F20"/>
                </a:solidFill>
                <a:latin typeface="Times New Roman"/>
                <a:cs typeface="Times New Roman"/>
              </a:rPr>
              <a:t> </a:t>
            </a:r>
            <a:r>
              <a:rPr sz="1000" dirty="0">
                <a:solidFill>
                  <a:srgbClr val="231F20"/>
                </a:solidFill>
                <a:latin typeface="Times New Roman"/>
                <a:cs typeface="Times New Roman"/>
              </a:rPr>
              <a:t>another</a:t>
            </a:r>
            <a:r>
              <a:rPr sz="1000" spc="-70" dirty="0">
                <a:solidFill>
                  <a:srgbClr val="231F20"/>
                </a:solidFill>
                <a:latin typeface="Times New Roman"/>
                <a:cs typeface="Times New Roman"/>
              </a:rPr>
              <a:t> </a:t>
            </a:r>
            <a:r>
              <a:rPr sz="1000" dirty="0">
                <a:solidFill>
                  <a:srgbClr val="231F20"/>
                </a:solidFill>
                <a:latin typeface="Times New Roman"/>
                <a:cs typeface="Times New Roman"/>
              </a:rPr>
              <a:t>so</a:t>
            </a:r>
            <a:r>
              <a:rPr sz="1000" spc="-70" dirty="0">
                <a:solidFill>
                  <a:srgbClr val="231F20"/>
                </a:solidFill>
                <a:latin typeface="Times New Roman"/>
                <a:cs typeface="Times New Roman"/>
              </a:rPr>
              <a:t> </a:t>
            </a:r>
            <a:r>
              <a:rPr sz="1000" dirty="0">
                <a:solidFill>
                  <a:srgbClr val="231F20"/>
                </a:solidFill>
                <a:latin typeface="Times New Roman"/>
                <a:cs typeface="Times New Roman"/>
              </a:rPr>
              <a:t>that</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voltage</a:t>
            </a:r>
            <a:r>
              <a:rPr sz="1000" spc="-70" dirty="0">
                <a:solidFill>
                  <a:srgbClr val="231F20"/>
                </a:solidFill>
                <a:latin typeface="Times New Roman"/>
                <a:cs typeface="Times New Roman"/>
              </a:rPr>
              <a:t> </a:t>
            </a:r>
            <a:r>
              <a:rPr sz="1000" dirty="0">
                <a:solidFill>
                  <a:srgbClr val="231F20"/>
                </a:solidFill>
                <a:latin typeface="Times New Roman"/>
                <a:cs typeface="Times New Roman"/>
              </a:rPr>
              <a:t>transformation</a:t>
            </a:r>
            <a:r>
              <a:rPr sz="1000" spc="-70" dirty="0">
                <a:solidFill>
                  <a:srgbClr val="231F20"/>
                </a:solidFill>
                <a:latin typeface="Times New Roman"/>
                <a:cs typeface="Times New Roman"/>
              </a:rPr>
              <a:t> </a:t>
            </a:r>
            <a:r>
              <a:rPr sz="1000" dirty="0">
                <a:solidFill>
                  <a:srgbClr val="231F20"/>
                </a:solidFill>
                <a:latin typeface="Times New Roman"/>
                <a:cs typeface="Times New Roman"/>
              </a:rPr>
              <a:t>ratio  changes</a:t>
            </a:r>
            <a:r>
              <a:rPr sz="1000" spc="-60" dirty="0">
                <a:solidFill>
                  <a:srgbClr val="231F20"/>
                </a:solidFill>
                <a:latin typeface="Times New Roman"/>
                <a:cs typeface="Times New Roman"/>
              </a:rPr>
              <a:t> </a:t>
            </a:r>
            <a:r>
              <a:rPr sz="1000" dirty="0">
                <a:solidFill>
                  <a:srgbClr val="231F20"/>
                </a:solidFill>
                <a:latin typeface="Times New Roman"/>
                <a:cs typeface="Times New Roman"/>
              </a:rPr>
              <a:t>from</a:t>
            </a:r>
            <a:r>
              <a:rPr sz="1000" spc="-60" dirty="0">
                <a:solidFill>
                  <a:srgbClr val="231F20"/>
                </a:solidFill>
                <a:latin typeface="Times New Roman"/>
                <a:cs typeface="Times New Roman"/>
              </a:rPr>
              <a:t> </a:t>
            </a:r>
            <a:r>
              <a:rPr sz="1000" dirty="0">
                <a:solidFill>
                  <a:srgbClr val="231F20"/>
                </a:solidFill>
                <a:latin typeface="Times New Roman"/>
                <a:cs typeface="Times New Roman"/>
              </a:rPr>
              <a:t>higher</a:t>
            </a:r>
            <a:r>
              <a:rPr sz="1000" spc="-60" dirty="0">
                <a:solidFill>
                  <a:srgbClr val="231F20"/>
                </a:solidFill>
                <a:latin typeface="Times New Roman"/>
                <a:cs typeface="Times New Roman"/>
              </a:rPr>
              <a:t> </a:t>
            </a:r>
            <a:r>
              <a:rPr sz="1000" dirty="0">
                <a:solidFill>
                  <a:srgbClr val="231F20"/>
                </a:solidFill>
                <a:latin typeface="Times New Roman"/>
                <a:cs typeface="Times New Roman"/>
              </a:rPr>
              <a:t>value</a:t>
            </a:r>
            <a:r>
              <a:rPr sz="1000" spc="-60" dirty="0">
                <a:solidFill>
                  <a:srgbClr val="231F20"/>
                </a:solidFill>
                <a:latin typeface="Times New Roman"/>
                <a:cs typeface="Times New Roman"/>
              </a:rPr>
              <a:t> </a:t>
            </a:r>
            <a:r>
              <a:rPr sz="1000" dirty="0">
                <a:solidFill>
                  <a:srgbClr val="231F20"/>
                </a:solidFill>
                <a:latin typeface="Times New Roman"/>
                <a:cs typeface="Times New Roman"/>
              </a:rPr>
              <a:t>at</a:t>
            </a:r>
            <a:r>
              <a:rPr sz="1000" spc="-6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to</a:t>
            </a:r>
            <a:r>
              <a:rPr sz="1000" spc="-60" dirty="0">
                <a:solidFill>
                  <a:srgbClr val="231F20"/>
                </a:solidFill>
                <a:latin typeface="Times New Roman"/>
                <a:cs typeface="Times New Roman"/>
              </a:rPr>
              <a:t> </a:t>
            </a:r>
            <a:r>
              <a:rPr sz="1000" dirty="0">
                <a:solidFill>
                  <a:srgbClr val="231F20"/>
                </a:solidFill>
                <a:latin typeface="Times New Roman"/>
                <a:cs typeface="Times New Roman"/>
              </a:rPr>
              <a:t>a</a:t>
            </a:r>
            <a:r>
              <a:rPr sz="1000" spc="-60" dirty="0">
                <a:solidFill>
                  <a:srgbClr val="231F20"/>
                </a:solidFill>
                <a:latin typeface="Times New Roman"/>
                <a:cs typeface="Times New Roman"/>
              </a:rPr>
              <a:t> </a:t>
            </a:r>
            <a:r>
              <a:rPr sz="1000" dirty="0">
                <a:solidFill>
                  <a:srgbClr val="231F20"/>
                </a:solidFill>
                <a:latin typeface="Times New Roman"/>
                <a:cs typeface="Times New Roman"/>
              </a:rPr>
              <a:t>lower</a:t>
            </a:r>
            <a:r>
              <a:rPr sz="1000" spc="-60" dirty="0">
                <a:solidFill>
                  <a:srgbClr val="231F20"/>
                </a:solidFill>
                <a:latin typeface="Times New Roman"/>
                <a:cs typeface="Times New Roman"/>
              </a:rPr>
              <a:t> </a:t>
            </a:r>
            <a:r>
              <a:rPr sz="1000" dirty="0">
                <a:solidFill>
                  <a:srgbClr val="231F20"/>
                </a:solidFill>
                <a:latin typeface="Times New Roman"/>
                <a:cs typeface="Times New Roman"/>
              </a:rPr>
              <a:t>value</a:t>
            </a:r>
            <a:r>
              <a:rPr sz="1000" spc="-60" dirty="0">
                <a:solidFill>
                  <a:srgbClr val="231F20"/>
                </a:solidFill>
                <a:latin typeface="Times New Roman"/>
                <a:cs typeface="Times New Roman"/>
              </a:rPr>
              <a:t> </a:t>
            </a:r>
            <a:r>
              <a:rPr sz="1000" dirty="0">
                <a:solidFill>
                  <a:srgbClr val="231F20"/>
                </a:solidFill>
                <a:latin typeface="Times New Roman"/>
                <a:cs typeface="Times New Roman"/>
              </a:rPr>
              <a:t>for</a:t>
            </a:r>
            <a:r>
              <a:rPr sz="1000" spc="-6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60" dirty="0">
                <a:solidFill>
                  <a:srgbClr val="231F20"/>
                </a:solidFill>
                <a:latin typeface="Times New Roman"/>
                <a:cs typeface="Times New Roman"/>
              </a:rPr>
              <a:t> </a:t>
            </a:r>
            <a:r>
              <a:rPr sz="1000" dirty="0">
                <a:solidFill>
                  <a:srgbClr val="231F20"/>
                </a:solidFill>
                <a:latin typeface="Times New Roman"/>
                <a:cs typeface="Times New Roman"/>
              </a:rPr>
              <a:t>which</a:t>
            </a:r>
            <a:r>
              <a:rPr sz="1000" spc="-60" dirty="0">
                <a:solidFill>
                  <a:srgbClr val="231F20"/>
                </a:solidFill>
                <a:latin typeface="Times New Roman"/>
                <a:cs typeface="Times New Roman"/>
              </a:rPr>
              <a:t> </a:t>
            </a:r>
            <a:r>
              <a:rPr sz="1000" dirty="0">
                <a:solidFill>
                  <a:srgbClr val="231F20"/>
                </a:solidFill>
                <a:latin typeface="Times New Roman"/>
                <a:cs typeface="Times New Roman"/>
              </a:rPr>
              <a:t>is</a:t>
            </a:r>
            <a:r>
              <a:rPr sz="1000" spc="-60" dirty="0">
                <a:solidFill>
                  <a:srgbClr val="231F20"/>
                </a:solidFill>
                <a:latin typeface="Times New Roman"/>
                <a:cs typeface="Times New Roman"/>
              </a:rPr>
              <a:t> </a:t>
            </a:r>
            <a:r>
              <a:rPr sz="1000" dirty="0">
                <a:solidFill>
                  <a:srgbClr val="231F20"/>
                </a:solidFill>
                <a:latin typeface="Times New Roman"/>
                <a:cs typeface="Times New Roman"/>
              </a:rPr>
              <a:t>actually</a:t>
            </a:r>
            <a:r>
              <a:rPr sz="1000" spc="-60" dirty="0">
                <a:solidFill>
                  <a:srgbClr val="231F20"/>
                </a:solidFill>
                <a:latin typeface="Times New Roman"/>
                <a:cs typeface="Times New Roman"/>
              </a:rPr>
              <a:t> </a:t>
            </a:r>
            <a:r>
              <a:rPr sz="1000" dirty="0">
                <a:solidFill>
                  <a:srgbClr val="231F20"/>
                </a:solidFill>
                <a:latin typeface="Times New Roman"/>
                <a:cs typeface="Times New Roman"/>
              </a:rPr>
              <a:t>of  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paper-tinfoil</a:t>
            </a:r>
            <a:r>
              <a:rPr sz="1000" spc="-35" dirty="0">
                <a:solidFill>
                  <a:srgbClr val="231F20"/>
                </a:solidFill>
                <a:latin typeface="Times New Roman"/>
                <a:cs typeface="Times New Roman"/>
              </a:rPr>
              <a:t> </a:t>
            </a:r>
            <a:r>
              <a:rPr sz="1000" dirty="0">
                <a:solidFill>
                  <a:srgbClr val="231F20"/>
                </a:solidFill>
                <a:latin typeface="Times New Roman"/>
                <a:cs typeface="Times New Roman"/>
              </a:rPr>
              <a:t>construction</a:t>
            </a:r>
            <a:r>
              <a:rPr sz="1000" spc="-35" dirty="0">
                <a:solidFill>
                  <a:srgbClr val="231F20"/>
                </a:solidFill>
                <a:latin typeface="Times New Roman"/>
                <a:cs typeface="Times New Roman"/>
              </a:rPr>
              <a:t> </a:t>
            </a:r>
            <a:r>
              <a:rPr sz="1000" dirty="0">
                <a:solidFill>
                  <a:srgbClr val="231F20"/>
                </a:solidFill>
                <a:latin typeface="Times New Roman"/>
                <a:cs typeface="Times New Roman"/>
              </a:rPr>
              <a:t>is</a:t>
            </a:r>
            <a:r>
              <a:rPr sz="1000" spc="-35" dirty="0">
                <a:solidFill>
                  <a:srgbClr val="231F20"/>
                </a:solidFill>
                <a:latin typeface="Times New Roman"/>
                <a:cs typeface="Times New Roman"/>
              </a:rPr>
              <a:t> </a:t>
            </a:r>
            <a:r>
              <a:rPr sz="1000" dirty="0">
                <a:solidFill>
                  <a:srgbClr val="231F20"/>
                </a:solidFill>
                <a:latin typeface="Times New Roman"/>
                <a:cs typeface="Times New Roman"/>
              </a:rPr>
              <a:t>immersed</a:t>
            </a:r>
            <a:r>
              <a:rPr sz="1000" spc="-35" dirty="0">
                <a:solidFill>
                  <a:srgbClr val="231F20"/>
                </a:solidFill>
                <a:latin typeface="Times New Roman"/>
                <a:cs typeface="Times New Roman"/>
              </a:rPr>
              <a:t> </a:t>
            </a:r>
            <a:r>
              <a:rPr sz="1000" dirty="0">
                <a:solidFill>
                  <a:srgbClr val="231F20"/>
                </a:solidFill>
                <a:latin typeface="Times New Roman"/>
                <a:cs typeface="Times New Roman"/>
              </a:rPr>
              <a:t>in</a:t>
            </a:r>
            <a:r>
              <a:rPr sz="1000" spc="-35" dirty="0">
                <a:solidFill>
                  <a:srgbClr val="231F20"/>
                </a:solidFill>
                <a:latin typeface="Times New Roman"/>
                <a:cs typeface="Times New Roman"/>
              </a:rPr>
              <a:t> </a:t>
            </a:r>
            <a:r>
              <a:rPr sz="1000" dirty="0">
                <a:solidFill>
                  <a:srgbClr val="231F20"/>
                </a:solidFill>
                <a:latin typeface="Times New Roman"/>
                <a:cs typeface="Times New Roman"/>
              </a:rPr>
              <a:t>a</a:t>
            </a:r>
            <a:r>
              <a:rPr sz="1000" spc="-35" dirty="0">
                <a:solidFill>
                  <a:srgbClr val="231F20"/>
                </a:solidFill>
                <a:latin typeface="Times New Roman"/>
                <a:cs typeface="Times New Roman"/>
              </a:rPr>
              <a:t> </a:t>
            </a:r>
            <a:r>
              <a:rPr sz="1000" dirty="0">
                <a:solidFill>
                  <a:srgbClr val="231F20"/>
                </a:solidFill>
                <a:latin typeface="Times New Roman"/>
                <a:cs typeface="Times New Roman"/>
              </a:rPr>
              <a:t>high</a:t>
            </a:r>
            <a:r>
              <a:rPr sz="1000" spc="-35" dirty="0">
                <a:solidFill>
                  <a:srgbClr val="231F20"/>
                </a:solidFill>
                <a:latin typeface="Times New Roman"/>
                <a:cs typeface="Times New Roman"/>
              </a:rPr>
              <a:t> </a:t>
            </a:r>
            <a:r>
              <a:rPr sz="1000" dirty="0">
                <a:solidFill>
                  <a:srgbClr val="231F20"/>
                </a:solidFill>
                <a:latin typeface="Times New Roman"/>
                <a:cs typeface="Times New Roman"/>
              </a:rPr>
              <a:t>grade</a:t>
            </a:r>
            <a:r>
              <a:rPr sz="1000" spc="-35" dirty="0">
                <a:solidFill>
                  <a:srgbClr val="231F20"/>
                </a:solidFill>
                <a:latin typeface="Times New Roman"/>
                <a:cs typeface="Times New Roman"/>
              </a:rPr>
              <a:t> </a:t>
            </a:r>
            <a:r>
              <a:rPr sz="1000" dirty="0">
                <a:solidFill>
                  <a:srgbClr val="231F20"/>
                </a:solidFill>
                <a:latin typeface="Times New Roman"/>
                <a:cs typeface="Times New Roman"/>
              </a:rPr>
              <a:t>insulation</a:t>
            </a:r>
            <a:r>
              <a:rPr sz="1000" spc="-35" dirty="0">
                <a:solidFill>
                  <a:srgbClr val="231F20"/>
                </a:solidFill>
                <a:latin typeface="Times New Roman"/>
                <a:cs typeface="Times New Roman"/>
              </a:rPr>
              <a:t> </a:t>
            </a:r>
            <a:r>
              <a:rPr sz="1000" dirty="0">
                <a:solidFill>
                  <a:srgbClr val="231F20"/>
                </a:solidFill>
                <a:latin typeface="Times New Roman"/>
                <a:cs typeface="Times New Roman"/>
              </a:rPr>
              <a:t>like</a:t>
            </a:r>
            <a:r>
              <a:rPr sz="1000" spc="-35" dirty="0">
                <a:solidFill>
                  <a:srgbClr val="231F20"/>
                </a:solidFill>
                <a:latin typeface="Times New Roman"/>
                <a:cs typeface="Times New Roman"/>
              </a:rPr>
              <a:t> </a:t>
            </a:r>
            <a:r>
              <a:rPr sz="1000" dirty="0">
                <a:solidFill>
                  <a:srgbClr val="231F20"/>
                </a:solidFill>
                <a:latin typeface="Times New Roman"/>
                <a:cs typeface="Times New Roman"/>
              </a:rPr>
              <a:t>wax</a:t>
            </a:r>
            <a:r>
              <a:rPr sz="1000" spc="-35" dirty="0">
                <a:solidFill>
                  <a:srgbClr val="231F20"/>
                </a:solidFill>
                <a:latin typeface="Times New Roman"/>
                <a:cs typeface="Times New Roman"/>
              </a:rPr>
              <a:t> </a:t>
            </a:r>
            <a:r>
              <a:rPr sz="1000" dirty="0">
                <a:solidFill>
                  <a:srgbClr val="231F20"/>
                </a:solidFill>
                <a:latin typeface="Times New Roman"/>
                <a:cs typeface="Times New Roman"/>
              </a:rPr>
              <a:t>or</a:t>
            </a:r>
            <a:r>
              <a:rPr sz="1000" spc="-35" dirty="0">
                <a:solidFill>
                  <a:srgbClr val="231F20"/>
                </a:solidFill>
                <a:latin typeface="Times New Roman"/>
                <a:cs typeface="Times New Roman"/>
              </a:rPr>
              <a:t> </a:t>
            </a:r>
            <a:r>
              <a:rPr sz="1000" dirty="0">
                <a:solidFill>
                  <a:srgbClr val="231F20"/>
                </a:solidFill>
                <a:latin typeface="Times New Roman"/>
                <a:cs typeface="Times New Roman"/>
              </a:rPr>
              <a:t>mineral</a:t>
            </a:r>
            <a:r>
              <a:rPr sz="1000" spc="-35" dirty="0">
                <a:solidFill>
                  <a:srgbClr val="231F20"/>
                </a:solidFill>
                <a:latin typeface="Times New Roman"/>
                <a:cs typeface="Times New Roman"/>
              </a:rPr>
              <a:t> </a:t>
            </a:r>
            <a:r>
              <a:rPr sz="1000" dirty="0">
                <a:solidFill>
                  <a:srgbClr val="231F20"/>
                </a:solidFill>
                <a:latin typeface="Times New Roman"/>
                <a:cs typeface="Times New Roman"/>
              </a:rPr>
              <a:t>oil.</a:t>
            </a:r>
            <a:endParaRPr sz="1000">
              <a:latin typeface="Times New Roman"/>
              <a:cs typeface="Times New Roman"/>
            </a:endParaRPr>
          </a:p>
          <a:p>
            <a:pPr marL="12700" algn="just">
              <a:lnSpc>
                <a:spcPct val="100000"/>
              </a:lnSpc>
              <a:spcBef>
                <a:spcPts val="905"/>
              </a:spcBef>
            </a:pPr>
            <a:r>
              <a:rPr sz="1100" b="1" spc="5" dirty="0">
                <a:solidFill>
                  <a:srgbClr val="ED1C24"/>
                </a:solidFill>
                <a:latin typeface="Arial"/>
                <a:cs typeface="Arial"/>
              </a:rPr>
              <a:t>36.9. </a:t>
            </a:r>
            <a:r>
              <a:rPr sz="1100" b="1" spc="315" dirty="0">
                <a:solidFill>
                  <a:srgbClr val="ED1C24"/>
                </a:solidFill>
                <a:latin typeface="Arial"/>
                <a:cs typeface="Arial"/>
              </a:rPr>
              <a:t> </a:t>
            </a:r>
            <a:r>
              <a:rPr sz="1100" b="1" spc="35" dirty="0">
                <a:solidFill>
                  <a:srgbClr val="ED1C24"/>
                </a:solidFill>
                <a:latin typeface="Arial"/>
                <a:cs typeface="Arial"/>
              </a:rPr>
              <a:t>Shaded-pole </a:t>
            </a:r>
            <a:r>
              <a:rPr sz="1100" b="1" spc="-10" dirty="0">
                <a:solidFill>
                  <a:srgbClr val="ED1C24"/>
                </a:solidFill>
                <a:latin typeface="Arial"/>
                <a:cs typeface="Arial"/>
              </a:rPr>
              <a:t>Single- </a:t>
            </a:r>
            <a:r>
              <a:rPr sz="1100" b="1" spc="5" dirty="0">
                <a:solidFill>
                  <a:srgbClr val="ED1C24"/>
                </a:solidFill>
                <a:latin typeface="Arial"/>
                <a:cs typeface="Arial"/>
              </a:rPr>
              <a:t>phase</a:t>
            </a:r>
            <a:r>
              <a:rPr sz="1100" b="1" spc="10" dirty="0">
                <a:solidFill>
                  <a:srgbClr val="ED1C24"/>
                </a:solidFill>
                <a:latin typeface="Arial"/>
                <a:cs typeface="Arial"/>
              </a:rPr>
              <a:t> </a:t>
            </a:r>
            <a:r>
              <a:rPr sz="1100" b="1" dirty="0">
                <a:solidFill>
                  <a:srgbClr val="ED1C24"/>
                </a:solidFill>
                <a:latin typeface="Arial"/>
                <a:cs typeface="Arial"/>
              </a:rPr>
              <a:t>Motor</a:t>
            </a:r>
            <a:endParaRPr sz="1100">
              <a:latin typeface="Arial"/>
              <a:cs typeface="Arial"/>
            </a:endParaRPr>
          </a:p>
        </p:txBody>
      </p:sp>
      <p:sp>
        <p:nvSpPr>
          <p:cNvPr id="10" name="object 10"/>
          <p:cNvSpPr txBox="1"/>
          <p:nvPr/>
        </p:nvSpPr>
        <p:spPr>
          <a:xfrm>
            <a:off x="1513755" y="1725088"/>
            <a:ext cx="3257262" cy="1538883"/>
          </a:xfrm>
          <a:prstGeom prst="rect">
            <a:avLst/>
          </a:prstGeom>
        </p:spPr>
        <p:txBody>
          <a:bodyPr vert="horz" wrap="square" lIns="0" tIns="0" rIns="0" bIns="0" rtlCol="0">
            <a:spAutoFit/>
          </a:bodyPr>
          <a:lstStyle/>
          <a:p>
            <a:pPr marL="12700" marR="6985" indent="228600" algn="just">
              <a:lnSpc>
                <a:spcPct val="100000"/>
              </a:lnSpc>
            </a:pPr>
            <a:r>
              <a:rPr sz="1000" dirty="0">
                <a:solidFill>
                  <a:srgbClr val="231F20"/>
                </a:solidFill>
                <a:latin typeface="Times New Roman"/>
                <a:cs typeface="Times New Roman"/>
              </a:rPr>
              <a:t>In such motors, the necessary phase-splitting is  produced by induction. These motors have salient  poles</a:t>
            </a:r>
            <a:r>
              <a:rPr sz="1000" spc="-40" dirty="0">
                <a:solidFill>
                  <a:srgbClr val="231F20"/>
                </a:solidFill>
                <a:latin typeface="Times New Roman"/>
                <a:cs typeface="Times New Roman"/>
              </a:rPr>
              <a:t> </a:t>
            </a:r>
            <a:r>
              <a:rPr sz="1000" dirty="0">
                <a:solidFill>
                  <a:srgbClr val="231F20"/>
                </a:solidFill>
                <a:latin typeface="Times New Roman"/>
                <a:cs typeface="Times New Roman"/>
              </a:rPr>
              <a:t>on</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stator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and</a:t>
            </a:r>
            <a:r>
              <a:rPr sz="1000" spc="-40" dirty="0">
                <a:solidFill>
                  <a:srgbClr val="231F20"/>
                </a:solidFill>
                <a:latin typeface="Times New Roman"/>
                <a:cs typeface="Times New Roman"/>
              </a:rPr>
              <a:t> </a:t>
            </a:r>
            <a:r>
              <a:rPr sz="1000" dirty="0">
                <a:solidFill>
                  <a:srgbClr val="231F20"/>
                </a:solidFill>
                <a:latin typeface="Times New Roman"/>
                <a:cs typeface="Times New Roman"/>
              </a:rPr>
              <a:t>a</a:t>
            </a:r>
            <a:r>
              <a:rPr sz="1000" spc="-40" dirty="0">
                <a:solidFill>
                  <a:srgbClr val="231F20"/>
                </a:solidFill>
                <a:latin typeface="Times New Roman"/>
                <a:cs typeface="Times New Roman"/>
              </a:rPr>
              <a:t> </a:t>
            </a:r>
            <a:r>
              <a:rPr sz="1000" dirty="0">
                <a:solidFill>
                  <a:srgbClr val="231F20"/>
                </a:solidFill>
                <a:latin typeface="Times New Roman"/>
                <a:cs typeface="Times New Roman"/>
              </a:rPr>
              <a:t>squirrel-cage</a:t>
            </a:r>
            <a:r>
              <a:rPr sz="1000" spc="-40" dirty="0">
                <a:solidFill>
                  <a:srgbClr val="231F20"/>
                </a:solidFill>
                <a:latin typeface="Times New Roman"/>
                <a:cs typeface="Times New Roman"/>
              </a:rPr>
              <a:t> </a:t>
            </a:r>
            <a:r>
              <a:rPr sz="1000" dirty="0">
                <a:solidFill>
                  <a:srgbClr val="231F20"/>
                </a:solidFill>
                <a:latin typeface="Times New Roman"/>
                <a:cs typeface="Times New Roman"/>
              </a:rPr>
              <a:t>type</a:t>
            </a:r>
            <a:r>
              <a:rPr sz="1000" spc="-40" dirty="0">
                <a:solidFill>
                  <a:srgbClr val="231F20"/>
                </a:solidFill>
                <a:latin typeface="Times New Roman"/>
                <a:cs typeface="Times New Roman"/>
              </a:rPr>
              <a:t> </a:t>
            </a:r>
            <a:r>
              <a:rPr sz="1000" dirty="0">
                <a:solidFill>
                  <a:srgbClr val="231F20"/>
                </a:solidFill>
                <a:latin typeface="Times New Roman"/>
                <a:cs typeface="Times New Roman"/>
              </a:rPr>
              <a:t>rotor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Fig.</a:t>
            </a:r>
            <a:endParaRPr sz="1000">
              <a:latin typeface="Times New Roman"/>
              <a:cs typeface="Times New Roman"/>
            </a:endParaRPr>
          </a:p>
          <a:p>
            <a:pPr marL="12700" marR="5080" algn="just">
              <a:lnSpc>
                <a:spcPct val="100000"/>
              </a:lnSpc>
            </a:pPr>
            <a:r>
              <a:rPr sz="1000" dirty="0">
                <a:solidFill>
                  <a:srgbClr val="231F20"/>
                </a:solidFill>
                <a:latin typeface="Times New Roman"/>
                <a:cs typeface="Times New Roman"/>
              </a:rPr>
              <a:t>36.33 shows a four-pole motor with the field poles  connected</a:t>
            </a:r>
            <a:r>
              <a:rPr sz="1000" spc="-50" dirty="0">
                <a:solidFill>
                  <a:srgbClr val="231F20"/>
                </a:solidFill>
                <a:latin typeface="Times New Roman"/>
                <a:cs typeface="Times New Roman"/>
              </a:rPr>
              <a:t> </a:t>
            </a:r>
            <a:r>
              <a:rPr sz="1000" dirty="0">
                <a:solidFill>
                  <a:srgbClr val="231F20"/>
                </a:solidFill>
                <a:latin typeface="Times New Roman"/>
                <a:cs typeface="Times New Roman"/>
              </a:rPr>
              <a:t>in</a:t>
            </a:r>
            <a:r>
              <a:rPr sz="1000" spc="-50" dirty="0">
                <a:solidFill>
                  <a:srgbClr val="231F20"/>
                </a:solidFill>
                <a:latin typeface="Times New Roman"/>
                <a:cs typeface="Times New Roman"/>
              </a:rPr>
              <a:t> </a:t>
            </a:r>
            <a:r>
              <a:rPr sz="1000" dirty="0">
                <a:solidFill>
                  <a:srgbClr val="231F20"/>
                </a:solidFill>
                <a:latin typeface="Times New Roman"/>
                <a:cs typeface="Times New Roman"/>
              </a:rPr>
              <a:t>series</a:t>
            </a:r>
            <a:r>
              <a:rPr sz="1000" spc="-50" dirty="0">
                <a:solidFill>
                  <a:srgbClr val="231F20"/>
                </a:solidFill>
                <a:latin typeface="Times New Roman"/>
                <a:cs typeface="Times New Roman"/>
              </a:rPr>
              <a:t> </a:t>
            </a:r>
            <a:r>
              <a:rPr sz="1000" dirty="0">
                <a:solidFill>
                  <a:srgbClr val="231F20"/>
                </a:solidFill>
                <a:latin typeface="Times New Roman"/>
                <a:cs typeface="Times New Roman"/>
              </a:rPr>
              <a:t>for</a:t>
            </a:r>
            <a:r>
              <a:rPr sz="1000" spc="-50" dirty="0">
                <a:solidFill>
                  <a:srgbClr val="231F20"/>
                </a:solidFill>
                <a:latin typeface="Times New Roman"/>
                <a:cs typeface="Times New Roman"/>
              </a:rPr>
              <a:t> </a:t>
            </a:r>
            <a:r>
              <a:rPr sz="1000" dirty="0">
                <a:solidFill>
                  <a:srgbClr val="231F20"/>
                </a:solidFill>
                <a:latin typeface="Times New Roman"/>
                <a:cs typeface="Times New Roman"/>
              </a:rPr>
              <a:t>alternate</a:t>
            </a:r>
            <a:r>
              <a:rPr sz="1000" spc="-50" dirty="0">
                <a:solidFill>
                  <a:srgbClr val="231F20"/>
                </a:solidFill>
                <a:latin typeface="Times New Roman"/>
                <a:cs typeface="Times New Roman"/>
              </a:rPr>
              <a:t> </a:t>
            </a:r>
            <a:r>
              <a:rPr sz="1000" spc="-10" dirty="0">
                <a:solidFill>
                  <a:srgbClr val="231F20"/>
                </a:solidFill>
                <a:latin typeface="Times New Roman"/>
                <a:cs typeface="Times New Roman"/>
              </a:rPr>
              <a:t>polarity.</a:t>
            </a:r>
            <a:r>
              <a:rPr sz="1000" spc="-50" dirty="0">
                <a:solidFill>
                  <a:srgbClr val="231F20"/>
                </a:solidFill>
                <a:latin typeface="Times New Roman"/>
                <a:cs typeface="Times New Roman"/>
              </a:rPr>
              <a:t> </a:t>
            </a:r>
            <a:r>
              <a:rPr sz="1000" dirty="0">
                <a:solidFill>
                  <a:srgbClr val="231F20"/>
                </a:solidFill>
                <a:latin typeface="Times New Roman"/>
                <a:cs typeface="Times New Roman"/>
              </a:rPr>
              <a:t>One</a:t>
            </a:r>
            <a:r>
              <a:rPr sz="1000" spc="-50" dirty="0">
                <a:solidFill>
                  <a:srgbClr val="231F20"/>
                </a:solidFill>
                <a:latin typeface="Times New Roman"/>
                <a:cs typeface="Times New Roman"/>
              </a:rPr>
              <a:t> </a:t>
            </a:r>
            <a:r>
              <a:rPr sz="1000" dirty="0">
                <a:solidFill>
                  <a:srgbClr val="231F20"/>
                </a:solidFill>
                <a:latin typeface="Times New Roman"/>
                <a:cs typeface="Times New Roman"/>
              </a:rPr>
              <a:t>pole</a:t>
            </a:r>
            <a:r>
              <a:rPr sz="1000" spc="-50" dirty="0">
                <a:solidFill>
                  <a:srgbClr val="231F20"/>
                </a:solidFill>
                <a:latin typeface="Times New Roman"/>
                <a:cs typeface="Times New Roman"/>
              </a:rPr>
              <a:t> </a:t>
            </a:r>
            <a:r>
              <a:rPr sz="1000" dirty="0">
                <a:solidFill>
                  <a:srgbClr val="231F20"/>
                </a:solidFill>
                <a:latin typeface="Times New Roman"/>
                <a:cs typeface="Times New Roman"/>
              </a:rPr>
              <a:t>of  such a motor is shown separately in Fig. 36.34. The  laminated pole has a slot cut across the laminations  </a:t>
            </a:r>
            <a:r>
              <a:rPr sz="1000" spc="10" dirty="0">
                <a:solidFill>
                  <a:srgbClr val="231F20"/>
                </a:solidFill>
                <a:latin typeface="Times New Roman"/>
                <a:cs typeface="Times New Roman"/>
              </a:rPr>
              <a:t>approximately one-third distance from one </a:t>
            </a:r>
            <a:r>
              <a:rPr sz="1000" spc="15" dirty="0">
                <a:solidFill>
                  <a:srgbClr val="231F20"/>
                </a:solidFill>
                <a:latin typeface="Times New Roman"/>
                <a:cs typeface="Times New Roman"/>
              </a:rPr>
              <a:t>edge.  </a:t>
            </a:r>
            <a:r>
              <a:rPr sz="1000" dirty="0">
                <a:solidFill>
                  <a:srgbClr val="231F20"/>
                </a:solidFill>
                <a:latin typeface="Times New Roman"/>
                <a:cs typeface="Times New Roman"/>
              </a:rPr>
              <a:t>Around the small part of the pole is placed a short-  circuited Cu coil known as </a:t>
            </a:r>
            <a:r>
              <a:rPr sz="1000" b="1" i="1" spc="-15" dirty="0">
                <a:solidFill>
                  <a:srgbClr val="EC008C"/>
                </a:solidFill>
                <a:latin typeface="Times New Roman"/>
                <a:cs typeface="Times New Roman"/>
              </a:rPr>
              <a:t>shading coil</a:t>
            </a:r>
            <a:r>
              <a:rPr sz="1000" spc="-15" dirty="0">
                <a:solidFill>
                  <a:srgbClr val="231F20"/>
                </a:solidFill>
                <a:latin typeface="Times New Roman"/>
                <a:cs typeface="Times New Roman"/>
              </a:rPr>
              <a:t>. </a:t>
            </a:r>
            <a:r>
              <a:rPr sz="1000" dirty="0">
                <a:solidFill>
                  <a:srgbClr val="231F20"/>
                </a:solidFill>
                <a:latin typeface="Times New Roman"/>
                <a:cs typeface="Times New Roman"/>
              </a:rPr>
              <a:t>This part</a:t>
            </a:r>
            <a:r>
              <a:rPr sz="1000" spc="-110" dirty="0">
                <a:solidFill>
                  <a:srgbClr val="231F20"/>
                </a:solidFill>
                <a:latin typeface="Times New Roman"/>
                <a:cs typeface="Times New Roman"/>
              </a:rPr>
              <a:t> </a:t>
            </a:r>
            <a:r>
              <a:rPr sz="1000" dirty="0">
                <a:solidFill>
                  <a:srgbClr val="231F20"/>
                </a:solidFill>
                <a:latin typeface="Times New Roman"/>
                <a:cs typeface="Times New Roman"/>
              </a:rPr>
              <a:t>of  the</a:t>
            </a:r>
            <a:r>
              <a:rPr sz="1000" spc="120" dirty="0">
                <a:solidFill>
                  <a:srgbClr val="231F20"/>
                </a:solidFill>
                <a:latin typeface="Times New Roman"/>
                <a:cs typeface="Times New Roman"/>
              </a:rPr>
              <a:t> </a:t>
            </a:r>
            <a:r>
              <a:rPr sz="1000" dirty="0">
                <a:solidFill>
                  <a:srgbClr val="231F20"/>
                </a:solidFill>
                <a:latin typeface="Times New Roman"/>
                <a:cs typeface="Times New Roman"/>
              </a:rPr>
              <a:t>pole</a:t>
            </a:r>
            <a:r>
              <a:rPr sz="1000" spc="120" dirty="0">
                <a:solidFill>
                  <a:srgbClr val="231F20"/>
                </a:solidFill>
                <a:latin typeface="Times New Roman"/>
                <a:cs typeface="Times New Roman"/>
              </a:rPr>
              <a:t> </a:t>
            </a:r>
            <a:r>
              <a:rPr sz="1000" dirty="0">
                <a:solidFill>
                  <a:srgbClr val="231F20"/>
                </a:solidFill>
                <a:latin typeface="Times New Roman"/>
                <a:cs typeface="Times New Roman"/>
              </a:rPr>
              <a:t>is</a:t>
            </a:r>
            <a:r>
              <a:rPr sz="1000" spc="120" dirty="0">
                <a:solidFill>
                  <a:srgbClr val="231F20"/>
                </a:solidFill>
                <a:latin typeface="Times New Roman"/>
                <a:cs typeface="Times New Roman"/>
              </a:rPr>
              <a:t> </a:t>
            </a:r>
            <a:r>
              <a:rPr sz="1000" dirty="0">
                <a:solidFill>
                  <a:srgbClr val="231F20"/>
                </a:solidFill>
                <a:latin typeface="Times New Roman"/>
                <a:cs typeface="Times New Roman"/>
              </a:rPr>
              <a:t>known</a:t>
            </a:r>
            <a:r>
              <a:rPr sz="1000" spc="120" dirty="0">
                <a:solidFill>
                  <a:srgbClr val="231F20"/>
                </a:solidFill>
                <a:latin typeface="Times New Roman"/>
                <a:cs typeface="Times New Roman"/>
              </a:rPr>
              <a:t> </a:t>
            </a:r>
            <a:r>
              <a:rPr sz="1000" dirty="0">
                <a:solidFill>
                  <a:srgbClr val="231F20"/>
                </a:solidFill>
                <a:latin typeface="Times New Roman"/>
                <a:cs typeface="Times New Roman"/>
              </a:rPr>
              <a:t>as</a:t>
            </a:r>
            <a:r>
              <a:rPr sz="1000" spc="120" dirty="0">
                <a:solidFill>
                  <a:srgbClr val="231F20"/>
                </a:solidFill>
                <a:latin typeface="Times New Roman"/>
                <a:cs typeface="Times New Roman"/>
              </a:rPr>
              <a:t> </a:t>
            </a:r>
            <a:r>
              <a:rPr sz="1000" b="1" i="1" spc="-25" dirty="0">
                <a:solidFill>
                  <a:srgbClr val="EC008C"/>
                </a:solidFill>
                <a:latin typeface="Times New Roman"/>
                <a:cs typeface="Times New Roman"/>
              </a:rPr>
              <a:t>shaded</a:t>
            </a:r>
            <a:r>
              <a:rPr sz="1000" b="1" i="1" spc="120" dirty="0">
                <a:solidFill>
                  <a:srgbClr val="EC008C"/>
                </a:solidFill>
                <a:latin typeface="Times New Roman"/>
                <a:cs typeface="Times New Roman"/>
              </a:rPr>
              <a:t> </a:t>
            </a:r>
            <a:r>
              <a:rPr sz="1000" dirty="0">
                <a:solidFill>
                  <a:srgbClr val="231F20"/>
                </a:solidFill>
                <a:latin typeface="Times New Roman"/>
                <a:cs typeface="Times New Roman"/>
              </a:rPr>
              <a:t>part</a:t>
            </a:r>
            <a:r>
              <a:rPr sz="1000" spc="120" dirty="0">
                <a:solidFill>
                  <a:srgbClr val="231F20"/>
                </a:solidFill>
                <a:latin typeface="Times New Roman"/>
                <a:cs typeface="Times New Roman"/>
              </a:rPr>
              <a:t> </a:t>
            </a:r>
            <a:r>
              <a:rPr sz="1000" dirty="0">
                <a:solidFill>
                  <a:srgbClr val="231F20"/>
                </a:solidFill>
                <a:latin typeface="Times New Roman"/>
                <a:cs typeface="Times New Roman"/>
              </a:rPr>
              <a:t>and</a:t>
            </a:r>
            <a:r>
              <a:rPr sz="1000" spc="120" dirty="0">
                <a:solidFill>
                  <a:srgbClr val="231F20"/>
                </a:solidFill>
                <a:latin typeface="Times New Roman"/>
                <a:cs typeface="Times New Roman"/>
              </a:rPr>
              <a:t> </a:t>
            </a:r>
            <a:r>
              <a:rPr sz="1000" dirty="0">
                <a:solidFill>
                  <a:srgbClr val="231F20"/>
                </a:solidFill>
                <a:latin typeface="Times New Roman"/>
                <a:cs typeface="Times New Roman"/>
              </a:rPr>
              <a:t>the</a:t>
            </a:r>
            <a:r>
              <a:rPr sz="1000" spc="120" dirty="0">
                <a:solidFill>
                  <a:srgbClr val="231F20"/>
                </a:solidFill>
                <a:latin typeface="Times New Roman"/>
                <a:cs typeface="Times New Roman"/>
              </a:rPr>
              <a:t> </a:t>
            </a:r>
            <a:r>
              <a:rPr sz="1000" dirty="0">
                <a:solidFill>
                  <a:srgbClr val="231F20"/>
                </a:solidFill>
                <a:latin typeface="Times New Roman"/>
                <a:cs typeface="Times New Roman"/>
              </a:rPr>
              <a:t>other</a:t>
            </a:r>
            <a:r>
              <a:rPr sz="1000" spc="120" dirty="0">
                <a:solidFill>
                  <a:srgbClr val="231F20"/>
                </a:solidFill>
                <a:latin typeface="Times New Roman"/>
                <a:cs typeface="Times New Roman"/>
              </a:rPr>
              <a:t> </a:t>
            </a:r>
            <a:r>
              <a:rPr sz="1000" dirty="0">
                <a:solidFill>
                  <a:srgbClr val="231F20"/>
                </a:solidFill>
                <a:latin typeface="Times New Roman"/>
                <a:cs typeface="Times New Roman"/>
              </a:rPr>
              <a:t>as</a:t>
            </a:r>
            <a:endParaRPr sz="1000">
              <a:latin typeface="Times New Roman"/>
              <a:cs typeface="Times New Roman"/>
            </a:endParaRPr>
          </a:p>
        </p:txBody>
      </p:sp>
      <p:sp>
        <p:nvSpPr>
          <p:cNvPr id="11" name="object 11"/>
          <p:cNvSpPr txBox="1"/>
          <p:nvPr/>
        </p:nvSpPr>
        <p:spPr>
          <a:xfrm>
            <a:off x="1513754" y="2800213"/>
            <a:ext cx="6118028" cy="615553"/>
          </a:xfrm>
          <a:prstGeom prst="rect">
            <a:avLst/>
          </a:prstGeom>
        </p:spPr>
        <p:txBody>
          <a:bodyPr vert="horz" wrap="square" lIns="0" tIns="0" rIns="0" bIns="0" rtlCol="0">
            <a:spAutoFit/>
          </a:bodyPr>
          <a:lstStyle/>
          <a:p>
            <a:pPr marL="12700" marR="5080" algn="just">
              <a:lnSpc>
                <a:spcPct val="100000"/>
              </a:lnSpc>
            </a:pPr>
            <a:r>
              <a:rPr sz="1000" b="1" i="1" spc="-25" dirty="0">
                <a:solidFill>
                  <a:srgbClr val="EC008C"/>
                </a:solidFill>
                <a:latin typeface="Times New Roman"/>
                <a:cs typeface="Times New Roman"/>
              </a:rPr>
              <a:t>unshaded </a:t>
            </a:r>
            <a:r>
              <a:rPr sz="1000" dirty="0">
                <a:solidFill>
                  <a:srgbClr val="231F20"/>
                </a:solidFill>
                <a:latin typeface="Times New Roman"/>
                <a:cs typeface="Times New Roman"/>
              </a:rPr>
              <a:t>part. When an alternating current is passed through the exciting (or field) </a:t>
            </a:r>
            <a:r>
              <a:rPr sz="1000" spc="5" dirty="0">
                <a:solidFill>
                  <a:srgbClr val="231F20"/>
                </a:solidFill>
                <a:latin typeface="Times New Roman"/>
                <a:cs typeface="Times New Roman"/>
              </a:rPr>
              <a:t>winding  </a:t>
            </a:r>
            <a:r>
              <a:rPr sz="1000" dirty="0">
                <a:solidFill>
                  <a:srgbClr val="231F20"/>
                </a:solidFill>
                <a:latin typeface="Times New Roman"/>
                <a:cs typeface="Times New Roman"/>
              </a:rPr>
              <a:t>surrounding</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whole</a:t>
            </a:r>
            <a:r>
              <a:rPr sz="1000" spc="-35" dirty="0">
                <a:solidFill>
                  <a:srgbClr val="231F20"/>
                </a:solidFill>
                <a:latin typeface="Times New Roman"/>
                <a:cs typeface="Times New Roman"/>
              </a:rPr>
              <a:t> </a:t>
            </a:r>
            <a:r>
              <a:rPr sz="1000" dirty="0">
                <a:solidFill>
                  <a:srgbClr val="231F20"/>
                </a:solidFill>
                <a:latin typeface="Times New Roman"/>
                <a:cs typeface="Times New Roman"/>
              </a:rPr>
              <a:t>pole,</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axis</a:t>
            </a:r>
            <a:r>
              <a:rPr sz="1000" spc="-35" dirty="0">
                <a:solidFill>
                  <a:srgbClr val="231F20"/>
                </a:solidFill>
                <a:latin typeface="Times New Roman"/>
                <a:cs typeface="Times New Roman"/>
              </a:rPr>
              <a:t> </a:t>
            </a:r>
            <a:r>
              <a:rPr sz="1000" dirty="0">
                <a:solidFill>
                  <a:srgbClr val="231F20"/>
                </a:solidFill>
                <a:latin typeface="Times New Roman"/>
                <a:cs typeface="Times New Roman"/>
              </a:rPr>
              <a:t>of</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pole</a:t>
            </a:r>
            <a:r>
              <a:rPr sz="1000" spc="-35" dirty="0">
                <a:solidFill>
                  <a:srgbClr val="231F20"/>
                </a:solidFill>
                <a:latin typeface="Times New Roman"/>
                <a:cs typeface="Times New Roman"/>
              </a:rPr>
              <a:t> </a:t>
            </a:r>
            <a:r>
              <a:rPr sz="1000" dirty="0">
                <a:solidFill>
                  <a:srgbClr val="231F20"/>
                </a:solidFill>
                <a:latin typeface="Times New Roman"/>
                <a:cs typeface="Times New Roman"/>
              </a:rPr>
              <a:t>shifts</a:t>
            </a:r>
            <a:r>
              <a:rPr sz="1000" spc="-35" dirty="0">
                <a:solidFill>
                  <a:srgbClr val="231F20"/>
                </a:solidFill>
                <a:latin typeface="Times New Roman"/>
                <a:cs typeface="Times New Roman"/>
              </a:rPr>
              <a:t> </a:t>
            </a:r>
            <a:r>
              <a:rPr sz="1000" dirty="0">
                <a:solidFill>
                  <a:srgbClr val="231F20"/>
                </a:solidFill>
                <a:latin typeface="Times New Roman"/>
                <a:cs typeface="Times New Roman"/>
              </a:rPr>
              <a:t>from</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unshaded</a:t>
            </a:r>
            <a:r>
              <a:rPr sz="1000" spc="-35" dirty="0">
                <a:solidFill>
                  <a:srgbClr val="231F20"/>
                </a:solidFill>
                <a:latin typeface="Times New Roman"/>
                <a:cs typeface="Times New Roman"/>
              </a:rPr>
              <a:t> </a:t>
            </a:r>
            <a:r>
              <a:rPr sz="1000" dirty="0">
                <a:solidFill>
                  <a:srgbClr val="231F20"/>
                </a:solidFill>
                <a:latin typeface="Times New Roman"/>
                <a:cs typeface="Times New Roman"/>
              </a:rPr>
              <a:t>part</a:t>
            </a:r>
            <a:r>
              <a:rPr sz="1000" spc="-35" dirty="0">
                <a:solidFill>
                  <a:srgbClr val="231F20"/>
                </a:solidFill>
                <a:latin typeface="Times New Roman"/>
                <a:cs typeface="Times New Roman"/>
              </a:rPr>
              <a:t> </a:t>
            </a:r>
            <a:r>
              <a:rPr sz="1000" dirty="0">
                <a:solidFill>
                  <a:srgbClr val="231F20"/>
                </a:solidFill>
                <a:latin typeface="Times New Roman"/>
                <a:cs typeface="Times New Roman"/>
              </a:rPr>
              <a:t>a</a:t>
            </a:r>
            <a:r>
              <a:rPr sz="1000" spc="-35" dirty="0">
                <a:solidFill>
                  <a:srgbClr val="231F20"/>
                </a:solidFill>
                <a:latin typeface="Times New Roman"/>
                <a:cs typeface="Times New Roman"/>
              </a:rPr>
              <a:t> </a:t>
            </a:r>
            <a:r>
              <a:rPr sz="1000" dirty="0">
                <a:solidFill>
                  <a:srgbClr val="231F20"/>
                </a:solidFill>
                <a:latin typeface="Times New Roman"/>
                <a:cs typeface="Times New Roman"/>
              </a:rPr>
              <a:t>to</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shaded</a:t>
            </a:r>
            <a:r>
              <a:rPr sz="1000" spc="-35" dirty="0">
                <a:solidFill>
                  <a:srgbClr val="231F20"/>
                </a:solidFill>
                <a:latin typeface="Times New Roman"/>
                <a:cs typeface="Times New Roman"/>
              </a:rPr>
              <a:t> </a:t>
            </a:r>
            <a:r>
              <a:rPr sz="1000" dirty="0">
                <a:solidFill>
                  <a:srgbClr val="231F20"/>
                </a:solidFill>
                <a:latin typeface="Times New Roman"/>
                <a:cs typeface="Times New Roman"/>
              </a:rPr>
              <a:t>part</a:t>
            </a:r>
            <a:r>
              <a:rPr sz="1000" spc="-35" dirty="0">
                <a:solidFill>
                  <a:srgbClr val="231F20"/>
                </a:solidFill>
                <a:latin typeface="Times New Roman"/>
                <a:cs typeface="Times New Roman"/>
              </a:rPr>
              <a:t> </a:t>
            </a:r>
            <a:r>
              <a:rPr sz="1000" i="1" dirty="0">
                <a:solidFill>
                  <a:srgbClr val="231F20"/>
                </a:solidFill>
                <a:latin typeface="Times New Roman"/>
                <a:cs typeface="Times New Roman"/>
              </a:rPr>
              <a:t>b</a:t>
            </a:r>
            <a:r>
              <a:rPr sz="1000" dirty="0">
                <a:solidFill>
                  <a:srgbClr val="231F20"/>
                </a:solidFill>
                <a:latin typeface="Times New Roman"/>
                <a:cs typeface="Times New Roman"/>
              </a:rPr>
              <a:t>.  </a:t>
            </a:r>
            <a:r>
              <a:rPr sz="1000" spc="-5" dirty="0">
                <a:solidFill>
                  <a:srgbClr val="231F20"/>
                </a:solidFill>
                <a:latin typeface="Times New Roman"/>
                <a:cs typeface="Times New Roman"/>
              </a:rPr>
              <a:t>This</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shifting</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magnetic</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axis</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65" dirty="0">
                <a:solidFill>
                  <a:srgbClr val="231F20"/>
                </a:solidFill>
                <a:latin typeface="Times New Roman"/>
                <a:cs typeface="Times New Roman"/>
              </a:rPr>
              <a:t> </a:t>
            </a:r>
            <a:r>
              <a:rPr sz="1000" spc="-10" dirty="0">
                <a:solidFill>
                  <a:srgbClr val="231F20"/>
                </a:solidFill>
                <a:latin typeface="Times New Roman"/>
                <a:cs typeface="Times New Roman"/>
              </a:rPr>
              <a:t>effect,</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equivalent</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actual</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physical</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movement</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pole.  </a:t>
            </a:r>
            <a:r>
              <a:rPr sz="1000" dirty="0">
                <a:solidFill>
                  <a:srgbClr val="231F20"/>
                </a:solidFill>
                <a:latin typeface="Times New Roman"/>
                <a:cs typeface="Times New Roman"/>
              </a:rPr>
              <a:t>Hence,</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rotor</a:t>
            </a:r>
            <a:r>
              <a:rPr sz="1000" spc="-60" dirty="0">
                <a:solidFill>
                  <a:srgbClr val="231F20"/>
                </a:solidFill>
                <a:latin typeface="Times New Roman"/>
                <a:cs typeface="Times New Roman"/>
              </a:rPr>
              <a:t> </a:t>
            </a:r>
            <a:r>
              <a:rPr sz="1000" dirty="0">
                <a:solidFill>
                  <a:srgbClr val="231F20"/>
                </a:solidFill>
                <a:latin typeface="Times New Roman"/>
                <a:cs typeface="Times New Roman"/>
              </a:rPr>
              <a:t>starts</a:t>
            </a:r>
            <a:r>
              <a:rPr sz="1000" spc="-60" dirty="0">
                <a:solidFill>
                  <a:srgbClr val="231F20"/>
                </a:solidFill>
                <a:latin typeface="Times New Roman"/>
                <a:cs typeface="Times New Roman"/>
              </a:rPr>
              <a:t> </a:t>
            </a:r>
            <a:r>
              <a:rPr sz="1000" dirty="0">
                <a:solidFill>
                  <a:srgbClr val="231F20"/>
                </a:solidFill>
                <a:latin typeface="Times New Roman"/>
                <a:cs typeface="Times New Roman"/>
              </a:rPr>
              <a:t>rotating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in</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direction</a:t>
            </a:r>
            <a:r>
              <a:rPr sz="1000" spc="-60" dirty="0">
                <a:solidFill>
                  <a:srgbClr val="231F20"/>
                </a:solidFill>
                <a:latin typeface="Times New Roman"/>
                <a:cs typeface="Times New Roman"/>
              </a:rPr>
              <a:t> </a:t>
            </a:r>
            <a:r>
              <a:rPr sz="1000" dirty="0">
                <a:solidFill>
                  <a:srgbClr val="231F20"/>
                </a:solidFill>
                <a:latin typeface="Times New Roman"/>
                <a:cs typeface="Times New Roman"/>
              </a:rPr>
              <a:t>of</a:t>
            </a:r>
            <a:r>
              <a:rPr sz="1000" spc="-60" dirty="0">
                <a:solidFill>
                  <a:srgbClr val="231F20"/>
                </a:solidFill>
                <a:latin typeface="Times New Roman"/>
                <a:cs typeface="Times New Roman"/>
              </a:rPr>
              <a:t> </a:t>
            </a:r>
            <a:r>
              <a:rPr sz="1000" dirty="0">
                <a:solidFill>
                  <a:srgbClr val="231F20"/>
                </a:solidFill>
                <a:latin typeface="Times New Roman"/>
                <a:cs typeface="Times New Roman"/>
              </a:rPr>
              <a:t>this</a:t>
            </a:r>
            <a:r>
              <a:rPr sz="1000" spc="-60" dirty="0">
                <a:solidFill>
                  <a:srgbClr val="231F20"/>
                </a:solidFill>
                <a:latin typeface="Times New Roman"/>
                <a:cs typeface="Times New Roman"/>
              </a:rPr>
              <a:t> </a:t>
            </a:r>
            <a:r>
              <a:rPr sz="1000" dirty="0">
                <a:solidFill>
                  <a:srgbClr val="231F20"/>
                </a:solidFill>
                <a:latin typeface="Times New Roman"/>
                <a:cs typeface="Times New Roman"/>
              </a:rPr>
              <a:t>shift</a:t>
            </a:r>
            <a:r>
              <a:rPr sz="1000" spc="-55" dirty="0">
                <a:solidFill>
                  <a:srgbClr val="231F20"/>
                </a:solidFill>
                <a:latin typeface="Times New Roman"/>
                <a:cs typeface="Times New Roman"/>
              </a:rPr>
              <a:t> </a:t>
            </a:r>
            <a:r>
              <a:rPr sz="1000" i="1" spc="-5" dirty="0">
                <a:solidFill>
                  <a:srgbClr val="231F20"/>
                </a:solidFill>
                <a:latin typeface="Times New Roman"/>
                <a:cs typeface="Times New Roman"/>
              </a:rPr>
              <a:t>i</a:t>
            </a:r>
            <a:r>
              <a:rPr sz="1000" spc="-5" dirty="0">
                <a:solidFill>
                  <a:srgbClr val="231F20"/>
                </a:solidFill>
                <a:latin typeface="Times New Roman"/>
                <a:cs typeface="Times New Roman"/>
              </a:rPr>
              <a:t>.</a:t>
            </a:r>
            <a:r>
              <a:rPr sz="1000" i="1" spc="-5" dirty="0">
                <a:solidFill>
                  <a:srgbClr val="231F20"/>
                </a:solidFill>
                <a:latin typeface="Times New Roman"/>
                <a:cs typeface="Times New Roman"/>
              </a:rPr>
              <a:t>e</a:t>
            </a:r>
            <a:r>
              <a:rPr sz="1000" spc="-5" dirty="0">
                <a:solidFill>
                  <a:srgbClr val="231F20"/>
                </a:solidFill>
                <a:latin typeface="Times New Roman"/>
                <a:cs typeface="Times New Roman"/>
              </a:rPr>
              <a:t>.</a:t>
            </a:r>
            <a:r>
              <a:rPr sz="1000" spc="-60" dirty="0">
                <a:solidFill>
                  <a:srgbClr val="231F20"/>
                </a:solidFill>
                <a:latin typeface="Times New Roman"/>
                <a:cs typeface="Times New Roman"/>
              </a:rPr>
              <a:t> </a:t>
            </a:r>
            <a:r>
              <a:rPr sz="1000" dirty="0">
                <a:solidFill>
                  <a:srgbClr val="231F20"/>
                </a:solidFill>
                <a:latin typeface="Times New Roman"/>
                <a:cs typeface="Times New Roman"/>
              </a:rPr>
              <a:t>from</a:t>
            </a:r>
            <a:r>
              <a:rPr sz="1000" spc="-60" dirty="0">
                <a:solidFill>
                  <a:srgbClr val="231F20"/>
                </a:solidFill>
                <a:latin typeface="Times New Roman"/>
                <a:cs typeface="Times New Roman"/>
              </a:rPr>
              <a:t> </a:t>
            </a:r>
            <a:r>
              <a:rPr sz="1000" dirty="0">
                <a:solidFill>
                  <a:srgbClr val="231F20"/>
                </a:solidFill>
                <a:latin typeface="Times New Roman"/>
                <a:cs typeface="Times New Roman"/>
              </a:rPr>
              <a:t>unshaded</a:t>
            </a:r>
            <a:r>
              <a:rPr sz="1000" spc="-60" dirty="0">
                <a:solidFill>
                  <a:srgbClr val="231F20"/>
                </a:solidFill>
                <a:latin typeface="Times New Roman"/>
                <a:cs typeface="Times New Roman"/>
              </a:rPr>
              <a:t> </a:t>
            </a:r>
            <a:r>
              <a:rPr sz="1000" dirty="0">
                <a:solidFill>
                  <a:srgbClr val="231F20"/>
                </a:solidFill>
                <a:latin typeface="Times New Roman"/>
                <a:cs typeface="Times New Roman"/>
              </a:rPr>
              <a:t>part</a:t>
            </a:r>
            <a:r>
              <a:rPr sz="1000" spc="-60" dirty="0">
                <a:solidFill>
                  <a:srgbClr val="231F20"/>
                </a:solidFill>
                <a:latin typeface="Times New Roman"/>
                <a:cs typeface="Times New Roman"/>
              </a:rPr>
              <a:t> </a:t>
            </a:r>
            <a:r>
              <a:rPr sz="1000" dirty="0">
                <a:solidFill>
                  <a:srgbClr val="231F20"/>
                </a:solidFill>
                <a:latin typeface="Times New Roman"/>
                <a:cs typeface="Times New Roman"/>
              </a:rPr>
              <a:t>to</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shaded</a:t>
            </a:r>
            <a:r>
              <a:rPr sz="1000" spc="-60" dirty="0">
                <a:solidFill>
                  <a:srgbClr val="231F20"/>
                </a:solidFill>
                <a:latin typeface="Times New Roman"/>
                <a:cs typeface="Times New Roman"/>
              </a:rPr>
              <a:t> </a:t>
            </a:r>
            <a:r>
              <a:rPr sz="1000" dirty="0">
                <a:solidFill>
                  <a:srgbClr val="231F20"/>
                </a:solidFill>
                <a:latin typeface="Times New Roman"/>
                <a:cs typeface="Times New Roman"/>
              </a:rPr>
              <a:t>part.</a:t>
            </a:r>
            <a:endParaRPr sz="1000">
              <a:latin typeface="Times New Roman"/>
              <a:cs typeface="Times New Roman"/>
            </a:endParaRPr>
          </a:p>
        </p:txBody>
      </p:sp>
      <p:sp>
        <p:nvSpPr>
          <p:cNvPr id="12" name="object 12"/>
          <p:cNvSpPr txBox="1"/>
          <p:nvPr/>
        </p:nvSpPr>
        <p:spPr>
          <a:xfrm>
            <a:off x="1513754" y="4263037"/>
            <a:ext cx="6118028" cy="2136482"/>
          </a:xfrm>
          <a:prstGeom prst="rect">
            <a:avLst/>
          </a:prstGeom>
        </p:spPr>
        <p:txBody>
          <a:bodyPr vert="horz" wrap="square" lIns="0" tIns="0" rIns="0" bIns="0" rtlCol="0">
            <a:spAutoFit/>
          </a:bodyPr>
          <a:lstStyle/>
          <a:p>
            <a:pPr marL="1125220">
              <a:lnSpc>
                <a:spcPct val="100000"/>
              </a:lnSpc>
              <a:tabLst>
                <a:tab pos="3523615" algn="l"/>
              </a:tabLst>
            </a:pPr>
            <a:r>
              <a:rPr sz="800" b="1" spc="-5" dirty="0">
                <a:solidFill>
                  <a:srgbClr val="231F20"/>
                </a:solidFill>
                <a:latin typeface="Arial"/>
                <a:cs typeface="Arial"/>
              </a:rPr>
              <a:t>Fig.</a:t>
            </a:r>
            <a:r>
              <a:rPr sz="800" b="1" spc="5" dirty="0">
                <a:solidFill>
                  <a:srgbClr val="231F20"/>
                </a:solidFill>
                <a:latin typeface="Arial"/>
                <a:cs typeface="Arial"/>
              </a:rPr>
              <a:t> </a:t>
            </a:r>
            <a:r>
              <a:rPr sz="800" b="1" spc="-5" dirty="0">
                <a:solidFill>
                  <a:srgbClr val="231F20"/>
                </a:solidFill>
                <a:latin typeface="Arial"/>
                <a:cs typeface="Arial"/>
              </a:rPr>
              <a:t>36.33	Fig.</a:t>
            </a:r>
            <a:r>
              <a:rPr sz="800" b="1" spc="-90" dirty="0">
                <a:solidFill>
                  <a:srgbClr val="231F20"/>
                </a:solidFill>
                <a:latin typeface="Arial"/>
                <a:cs typeface="Arial"/>
              </a:rPr>
              <a:t> </a:t>
            </a:r>
            <a:r>
              <a:rPr sz="800" b="1" spc="-5" dirty="0">
                <a:solidFill>
                  <a:srgbClr val="231F20"/>
                </a:solidFill>
                <a:latin typeface="Arial"/>
                <a:cs typeface="Arial"/>
              </a:rPr>
              <a:t>36.34</a:t>
            </a:r>
            <a:endParaRPr sz="800">
              <a:latin typeface="Arial"/>
              <a:cs typeface="Arial"/>
            </a:endParaRPr>
          </a:p>
          <a:p>
            <a:pPr marL="12700" marR="5080" indent="228600" algn="just">
              <a:lnSpc>
                <a:spcPts val="1150"/>
              </a:lnSpc>
              <a:spcBef>
                <a:spcPts val="95"/>
              </a:spcBef>
            </a:pPr>
            <a:r>
              <a:rPr sz="1000" dirty="0">
                <a:solidFill>
                  <a:srgbClr val="231F20"/>
                </a:solidFill>
                <a:latin typeface="Times New Roman"/>
                <a:cs typeface="Times New Roman"/>
              </a:rPr>
              <a:t>Let</a:t>
            </a:r>
            <a:r>
              <a:rPr sz="1000" spc="-30" dirty="0">
                <a:solidFill>
                  <a:srgbClr val="231F20"/>
                </a:solidFill>
                <a:latin typeface="Times New Roman"/>
                <a:cs typeface="Times New Roman"/>
              </a:rPr>
              <a:t> </a:t>
            </a:r>
            <a:r>
              <a:rPr sz="1000" dirty="0">
                <a:solidFill>
                  <a:srgbClr val="231F20"/>
                </a:solidFill>
                <a:latin typeface="Times New Roman"/>
                <a:cs typeface="Times New Roman"/>
              </a:rPr>
              <a:t>us</a:t>
            </a:r>
            <a:r>
              <a:rPr sz="1000" spc="-30" dirty="0">
                <a:solidFill>
                  <a:srgbClr val="231F20"/>
                </a:solidFill>
                <a:latin typeface="Times New Roman"/>
                <a:cs typeface="Times New Roman"/>
              </a:rPr>
              <a:t> </a:t>
            </a:r>
            <a:r>
              <a:rPr sz="1000" dirty="0">
                <a:solidFill>
                  <a:srgbClr val="231F20"/>
                </a:solidFill>
                <a:latin typeface="Times New Roman"/>
                <a:cs typeface="Times New Roman"/>
              </a:rPr>
              <a:t>now</a:t>
            </a:r>
            <a:r>
              <a:rPr sz="1000" spc="-30" dirty="0">
                <a:solidFill>
                  <a:srgbClr val="231F20"/>
                </a:solidFill>
                <a:latin typeface="Times New Roman"/>
                <a:cs typeface="Times New Roman"/>
              </a:rPr>
              <a:t> </a:t>
            </a:r>
            <a:r>
              <a:rPr sz="1000" dirty="0">
                <a:solidFill>
                  <a:srgbClr val="231F20"/>
                </a:solidFill>
                <a:latin typeface="Times New Roman"/>
                <a:cs typeface="Times New Roman"/>
              </a:rPr>
              <a:t>discuss</a:t>
            </a:r>
            <a:r>
              <a:rPr sz="1000" spc="-30" dirty="0">
                <a:solidFill>
                  <a:srgbClr val="231F20"/>
                </a:solidFill>
                <a:latin typeface="Times New Roman"/>
                <a:cs typeface="Times New Roman"/>
              </a:rPr>
              <a:t> </a:t>
            </a:r>
            <a:r>
              <a:rPr sz="1000" dirty="0">
                <a:solidFill>
                  <a:srgbClr val="231F20"/>
                </a:solidFill>
                <a:latin typeface="Times New Roman"/>
                <a:cs typeface="Times New Roman"/>
              </a:rPr>
              <a:t>why</a:t>
            </a:r>
            <a:r>
              <a:rPr sz="1000" spc="-30" dirty="0">
                <a:solidFill>
                  <a:srgbClr val="231F20"/>
                </a:solidFill>
                <a:latin typeface="Times New Roman"/>
                <a:cs typeface="Times New Roman"/>
              </a:rPr>
              <a:t> </a:t>
            </a:r>
            <a:r>
              <a:rPr sz="1000" dirty="0">
                <a:solidFill>
                  <a:srgbClr val="231F20"/>
                </a:solidFill>
                <a:latin typeface="Times New Roman"/>
                <a:cs typeface="Times New Roman"/>
              </a:rPr>
              <a:t>shifting</a:t>
            </a:r>
            <a:r>
              <a:rPr sz="1000" spc="-30" dirty="0">
                <a:solidFill>
                  <a:srgbClr val="231F20"/>
                </a:solidFill>
                <a:latin typeface="Times New Roman"/>
                <a:cs typeface="Times New Roman"/>
              </a:rPr>
              <a:t> </a:t>
            </a:r>
            <a:r>
              <a:rPr sz="1000" dirty="0">
                <a:solidFill>
                  <a:srgbClr val="231F20"/>
                </a:solidFill>
                <a:latin typeface="Times New Roman"/>
                <a:cs typeface="Times New Roman"/>
              </a:rPr>
              <a:t>of</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a:t>
            </a:r>
            <a:r>
              <a:rPr sz="1000" spc="-30" dirty="0">
                <a:solidFill>
                  <a:srgbClr val="231F20"/>
                </a:solidFill>
                <a:latin typeface="Times New Roman"/>
                <a:cs typeface="Times New Roman"/>
              </a:rPr>
              <a:t> </a:t>
            </a:r>
            <a:r>
              <a:rPr sz="1000" dirty="0">
                <a:solidFill>
                  <a:srgbClr val="231F20"/>
                </a:solidFill>
                <a:latin typeface="Times New Roman"/>
                <a:cs typeface="Times New Roman"/>
              </a:rPr>
              <a:t>magnetic</a:t>
            </a:r>
            <a:r>
              <a:rPr sz="1000" spc="-30" dirty="0">
                <a:solidFill>
                  <a:srgbClr val="231F20"/>
                </a:solidFill>
                <a:latin typeface="Times New Roman"/>
                <a:cs typeface="Times New Roman"/>
              </a:rPr>
              <a:t> </a:t>
            </a:r>
            <a:r>
              <a:rPr sz="1000" dirty="0">
                <a:solidFill>
                  <a:srgbClr val="231F20"/>
                </a:solidFill>
                <a:latin typeface="Times New Roman"/>
                <a:cs typeface="Times New Roman"/>
              </a:rPr>
              <a:t>axis</a:t>
            </a:r>
            <a:r>
              <a:rPr sz="1000" spc="-30" dirty="0">
                <a:solidFill>
                  <a:srgbClr val="231F20"/>
                </a:solidFill>
                <a:latin typeface="Times New Roman"/>
                <a:cs typeface="Times New Roman"/>
              </a:rPr>
              <a:t> </a:t>
            </a:r>
            <a:r>
              <a:rPr sz="1000" dirty="0">
                <a:solidFill>
                  <a:srgbClr val="231F20"/>
                </a:solidFill>
                <a:latin typeface="Times New Roman"/>
                <a:cs typeface="Times New Roman"/>
              </a:rPr>
              <a:t>takes</a:t>
            </a:r>
            <a:r>
              <a:rPr sz="1000" spc="-30" dirty="0">
                <a:solidFill>
                  <a:srgbClr val="231F20"/>
                </a:solidFill>
                <a:latin typeface="Times New Roman"/>
                <a:cs typeface="Times New Roman"/>
              </a:rPr>
              <a:t> </a:t>
            </a:r>
            <a:r>
              <a:rPr sz="1000" dirty="0">
                <a:solidFill>
                  <a:srgbClr val="231F20"/>
                </a:solidFill>
                <a:latin typeface="Times New Roman"/>
                <a:cs typeface="Times New Roman"/>
              </a:rPr>
              <a:t>place.</a:t>
            </a:r>
            <a:r>
              <a:rPr sz="1000" spc="-30" dirty="0">
                <a:solidFill>
                  <a:srgbClr val="231F20"/>
                </a:solidFill>
                <a:latin typeface="Times New Roman"/>
                <a:cs typeface="Times New Roman"/>
              </a:rPr>
              <a:t> </a:t>
            </a:r>
            <a:r>
              <a:rPr sz="1000" dirty="0">
                <a:solidFill>
                  <a:srgbClr val="231F20"/>
                </a:solidFill>
                <a:latin typeface="Times New Roman"/>
                <a:cs typeface="Times New Roman"/>
              </a:rPr>
              <a:t>It</a:t>
            </a:r>
            <a:r>
              <a:rPr sz="1000" spc="-30" dirty="0">
                <a:solidFill>
                  <a:srgbClr val="231F20"/>
                </a:solidFill>
                <a:latin typeface="Times New Roman"/>
                <a:cs typeface="Times New Roman"/>
              </a:rPr>
              <a:t> </a:t>
            </a:r>
            <a:r>
              <a:rPr sz="1000" dirty="0">
                <a:solidFill>
                  <a:srgbClr val="231F20"/>
                </a:solidFill>
                <a:latin typeface="Times New Roman"/>
                <a:cs typeface="Times New Roman"/>
              </a:rPr>
              <a:t>is</a:t>
            </a:r>
            <a:r>
              <a:rPr sz="1000" spc="-30" dirty="0">
                <a:solidFill>
                  <a:srgbClr val="231F20"/>
                </a:solidFill>
                <a:latin typeface="Times New Roman"/>
                <a:cs typeface="Times New Roman"/>
              </a:rPr>
              <a:t> </a:t>
            </a:r>
            <a:r>
              <a:rPr sz="1000" dirty="0">
                <a:solidFill>
                  <a:srgbClr val="231F20"/>
                </a:solidFill>
                <a:latin typeface="Times New Roman"/>
                <a:cs typeface="Times New Roman"/>
              </a:rPr>
              <a:t>helpful</a:t>
            </a:r>
            <a:r>
              <a:rPr sz="1000" spc="-30" dirty="0">
                <a:solidFill>
                  <a:srgbClr val="231F20"/>
                </a:solidFill>
                <a:latin typeface="Times New Roman"/>
                <a:cs typeface="Times New Roman"/>
              </a:rPr>
              <a:t> </a:t>
            </a:r>
            <a:r>
              <a:rPr sz="1000" dirty="0">
                <a:solidFill>
                  <a:srgbClr val="231F20"/>
                </a:solidFill>
                <a:latin typeface="Times New Roman"/>
                <a:cs typeface="Times New Roman"/>
              </a:rPr>
              <a:t>to</a:t>
            </a:r>
            <a:r>
              <a:rPr sz="1000" spc="-30" dirty="0">
                <a:solidFill>
                  <a:srgbClr val="231F20"/>
                </a:solidFill>
                <a:latin typeface="Times New Roman"/>
                <a:cs typeface="Times New Roman"/>
              </a:rPr>
              <a:t> </a:t>
            </a:r>
            <a:r>
              <a:rPr sz="1000" dirty="0">
                <a:solidFill>
                  <a:srgbClr val="231F20"/>
                </a:solidFill>
                <a:latin typeface="Times New Roman"/>
                <a:cs typeface="Times New Roman"/>
              </a:rPr>
              <a:t>remember</a:t>
            </a:r>
            <a:r>
              <a:rPr sz="1000" spc="-30" dirty="0">
                <a:solidFill>
                  <a:srgbClr val="231F20"/>
                </a:solidFill>
                <a:latin typeface="Times New Roman"/>
                <a:cs typeface="Times New Roman"/>
              </a:rPr>
              <a:t> </a:t>
            </a:r>
            <a:r>
              <a:rPr sz="1000" dirty="0">
                <a:solidFill>
                  <a:srgbClr val="231F20"/>
                </a:solidFill>
                <a:latin typeface="Times New Roman"/>
                <a:cs typeface="Times New Roman"/>
              </a:rPr>
              <a:t>that  the shading coil is highly inductive. When the alternating current through exciting coil tends to  increase,</a:t>
            </a:r>
            <a:r>
              <a:rPr sz="1000" spc="-75" dirty="0">
                <a:solidFill>
                  <a:srgbClr val="231F20"/>
                </a:solidFill>
                <a:latin typeface="Times New Roman"/>
                <a:cs typeface="Times New Roman"/>
              </a:rPr>
              <a:t> </a:t>
            </a:r>
            <a:r>
              <a:rPr sz="1000" dirty="0">
                <a:solidFill>
                  <a:srgbClr val="231F20"/>
                </a:solidFill>
                <a:latin typeface="Times New Roman"/>
                <a:cs typeface="Times New Roman"/>
              </a:rPr>
              <a:t>it</a:t>
            </a:r>
            <a:r>
              <a:rPr sz="1000" spc="-75" dirty="0">
                <a:solidFill>
                  <a:srgbClr val="231F20"/>
                </a:solidFill>
                <a:latin typeface="Times New Roman"/>
                <a:cs typeface="Times New Roman"/>
              </a:rPr>
              <a:t> </a:t>
            </a:r>
            <a:r>
              <a:rPr sz="1000" dirty="0">
                <a:solidFill>
                  <a:srgbClr val="231F20"/>
                </a:solidFill>
                <a:latin typeface="Times New Roman"/>
                <a:cs typeface="Times New Roman"/>
              </a:rPr>
              <a:t>induces</a:t>
            </a:r>
            <a:r>
              <a:rPr sz="1000" spc="-75" dirty="0">
                <a:solidFill>
                  <a:srgbClr val="231F20"/>
                </a:solidFill>
                <a:latin typeface="Times New Roman"/>
                <a:cs typeface="Times New Roman"/>
              </a:rPr>
              <a:t> </a:t>
            </a:r>
            <a:r>
              <a:rPr sz="1000" dirty="0">
                <a:solidFill>
                  <a:srgbClr val="231F20"/>
                </a:solidFill>
                <a:latin typeface="Times New Roman"/>
                <a:cs typeface="Times New Roman"/>
              </a:rPr>
              <a:t>a</a:t>
            </a:r>
            <a:r>
              <a:rPr sz="1000" spc="-75"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75" dirty="0">
                <a:solidFill>
                  <a:srgbClr val="231F20"/>
                </a:solidFill>
                <a:latin typeface="Times New Roman"/>
                <a:cs typeface="Times New Roman"/>
              </a:rPr>
              <a:t> </a:t>
            </a:r>
            <a:r>
              <a:rPr sz="1000" dirty="0">
                <a:solidFill>
                  <a:srgbClr val="231F20"/>
                </a:solidFill>
                <a:latin typeface="Times New Roman"/>
                <a:cs typeface="Times New Roman"/>
              </a:rPr>
              <a:t>in</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dirty="0">
                <a:solidFill>
                  <a:srgbClr val="231F20"/>
                </a:solidFill>
                <a:latin typeface="Times New Roman"/>
                <a:cs typeface="Times New Roman"/>
              </a:rPr>
              <a:t>shading</a:t>
            </a:r>
            <a:r>
              <a:rPr sz="1000" spc="-75" dirty="0">
                <a:solidFill>
                  <a:srgbClr val="231F20"/>
                </a:solidFill>
                <a:latin typeface="Times New Roman"/>
                <a:cs typeface="Times New Roman"/>
              </a:rPr>
              <a:t> </a:t>
            </a:r>
            <a:r>
              <a:rPr sz="1000" dirty="0">
                <a:solidFill>
                  <a:srgbClr val="231F20"/>
                </a:solidFill>
                <a:latin typeface="Times New Roman"/>
                <a:cs typeface="Times New Roman"/>
              </a:rPr>
              <a:t>coil</a:t>
            </a:r>
            <a:r>
              <a:rPr sz="1000" spc="-75" dirty="0">
                <a:solidFill>
                  <a:srgbClr val="231F20"/>
                </a:solidFill>
                <a:latin typeface="Times New Roman"/>
                <a:cs typeface="Times New Roman"/>
              </a:rPr>
              <a:t> </a:t>
            </a:r>
            <a:r>
              <a:rPr sz="1000" dirty="0">
                <a:solidFill>
                  <a:srgbClr val="231F20"/>
                </a:solidFill>
                <a:latin typeface="Times New Roman"/>
                <a:cs typeface="Times New Roman"/>
              </a:rPr>
              <a:t>by</a:t>
            </a:r>
            <a:r>
              <a:rPr sz="1000" spc="-75" dirty="0">
                <a:solidFill>
                  <a:srgbClr val="231F20"/>
                </a:solidFill>
                <a:latin typeface="Times New Roman"/>
                <a:cs typeface="Times New Roman"/>
              </a:rPr>
              <a:t> </a:t>
            </a:r>
            <a:r>
              <a:rPr sz="1000" dirty="0">
                <a:solidFill>
                  <a:srgbClr val="231F20"/>
                </a:solidFill>
                <a:latin typeface="Times New Roman"/>
                <a:cs typeface="Times New Roman"/>
              </a:rPr>
              <a:t>transformer</a:t>
            </a:r>
            <a:r>
              <a:rPr sz="1000" spc="-75" dirty="0">
                <a:solidFill>
                  <a:srgbClr val="231F20"/>
                </a:solidFill>
                <a:latin typeface="Times New Roman"/>
                <a:cs typeface="Times New Roman"/>
              </a:rPr>
              <a:t> </a:t>
            </a:r>
            <a:r>
              <a:rPr sz="1000" dirty="0">
                <a:solidFill>
                  <a:srgbClr val="231F20"/>
                </a:solidFill>
                <a:latin typeface="Times New Roman"/>
                <a:cs typeface="Times New Roman"/>
              </a:rPr>
              <a:t>action</a:t>
            </a:r>
            <a:r>
              <a:rPr sz="1000" spc="-75" dirty="0">
                <a:solidFill>
                  <a:srgbClr val="231F20"/>
                </a:solidFill>
                <a:latin typeface="Times New Roman"/>
                <a:cs typeface="Times New Roman"/>
              </a:rPr>
              <a:t> </a:t>
            </a:r>
            <a:r>
              <a:rPr sz="1000" dirty="0">
                <a:solidFill>
                  <a:srgbClr val="231F20"/>
                </a:solidFill>
                <a:latin typeface="Times New Roman"/>
                <a:cs typeface="Times New Roman"/>
              </a:rPr>
              <a:t>in</a:t>
            </a:r>
            <a:r>
              <a:rPr sz="1000" spc="-75" dirty="0">
                <a:solidFill>
                  <a:srgbClr val="231F20"/>
                </a:solidFill>
                <a:latin typeface="Times New Roman"/>
                <a:cs typeface="Times New Roman"/>
              </a:rPr>
              <a:t> </a:t>
            </a:r>
            <a:r>
              <a:rPr sz="1000" dirty="0">
                <a:solidFill>
                  <a:srgbClr val="231F20"/>
                </a:solidFill>
                <a:latin typeface="Times New Roman"/>
                <a:cs typeface="Times New Roman"/>
              </a:rPr>
              <a:t>such</a:t>
            </a:r>
            <a:r>
              <a:rPr sz="1000" spc="-75" dirty="0">
                <a:solidFill>
                  <a:srgbClr val="231F20"/>
                </a:solidFill>
                <a:latin typeface="Times New Roman"/>
                <a:cs typeface="Times New Roman"/>
              </a:rPr>
              <a:t> </a:t>
            </a:r>
            <a:r>
              <a:rPr sz="1000" dirty="0">
                <a:solidFill>
                  <a:srgbClr val="231F20"/>
                </a:solidFill>
                <a:latin typeface="Times New Roman"/>
                <a:cs typeface="Times New Roman"/>
              </a:rPr>
              <a:t>a</a:t>
            </a:r>
            <a:r>
              <a:rPr sz="1000" spc="-75" dirty="0">
                <a:solidFill>
                  <a:srgbClr val="231F20"/>
                </a:solidFill>
                <a:latin typeface="Times New Roman"/>
                <a:cs typeface="Times New Roman"/>
              </a:rPr>
              <a:t> </a:t>
            </a:r>
            <a:r>
              <a:rPr sz="1000" dirty="0">
                <a:solidFill>
                  <a:srgbClr val="231F20"/>
                </a:solidFill>
                <a:latin typeface="Times New Roman"/>
                <a:cs typeface="Times New Roman"/>
              </a:rPr>
              <a:t>direction</a:t>
            </a:r>
            <a:r>
              <a:rPr sz="1000" spc="-75" dirty="0">
                <a:solidFill>
                  <a:srgbClr val="231F20"/>
                </a:solidFill>
                <a:latin typeface="Times New Roman"/>
                <a:cs typeface="Times New Roman"/>
              </a:rPr>
              <a:t> </a:t>
            </a:r>
            <a:r>
              <a:rPr sz="1000" dirty="0">
                <a:solidFill>
                  <a:srgbClr val="231F20"/>
                </a:solidFill>
                <a:latin typeface="Times New Roman"/>
                <a:cs typeface="Times New Roman"/>
              </a:rPr>
              <a:t>as</a:t>
            </a:r>
            <a:r>
              <a:rPr sz="1000" spc="-75" dirty="0">
                <a:solidFill>
                  <a:srgbClr val="231F20"/>
                </a:solidFill>
                <a:latin typeface="Times New Roman"/>
                <a:cs typeface="Times New Roman"/>
              </a:rPr>
              <a:t> </a:t>
            </a:r>
            <a:r>
              <a:rPr sz="1000" dirty="0">
                <a:solidFill>
                  <a:srgbClr val="231F20"/>
                </a:solidFill>
                <a:latin typeface="Times New Roman"/>
                <a:cs typeface="Times New Roman"/>
              </a:rPr>
              <a:t>to</a:t>
            </a:r>
            <a:r>
              <a:rPr sz="1000" spc="-75" dirty="0">
                <a:solidFill>
                  <a:srgbClr val="231F20"/>
                </a:solidFill>
                <a:latin typeface="Times New Roman"/>
                <a:cs typeface="Times New Roman"/>
              </a:rPr>
              <a:t> </a:t>
            </a:r>
            <a:r>
              <a:rPr sz="1000" dirty="0">
                <a:solidFill>
                  <a:srgbClr val="231F20"/>
                </a:solidFill>
                <a:latin typeface="Times New Roman"/>
                <a:cs typeface="Times New Roman"/>
              </a:rPr>
              <a:t>oppose  </a:t>
            </a:r>
            <a:r>
              <a:rPr sz="1000" spc="-10" dirty="0">
                <a:solidFill>
                  <a:srgbClr val="231F20"/>
                </a:solidFill>
                <a:latin typeface="Times New Roman"/>
                <a:cs typeface="Times New Roman"/>
              </a:rPr>
              <a:t>its</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growth.</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Hence,</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flux</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density</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decreases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shaded</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part</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when</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exciting</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current</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increases.</a:t>
            </a:r>
            <a:r>
              <a:rPr sz="1000" spc="100" dirty="0">
                <a:solidFill>
                  <a:srgbClr val="231F20"/>
                </a:solidFill>
                <a:latin typeface="Times New Roman"/>
                <a:cs typeface="Times New Roman"/>
              </a:rPr>
              <a:t> </a:t>
            </a:r>
            <a:r>
              <a:rPr sz="1000" spc="-15" dirty="0">
                <a:solidFill>
                  <a:srgbClr val="231F20"/>
                </a:solidFill>
                <a:latin typeface="Times New Roman"/>
                <a:cs typeface="Times New Roman"/>
              </a:rPr>
              <a:t>However,  </a:t>
            </a:r>
            <a:r>
              <a:rPr sz="1000" dirty="0">
                <a:solidFill>
                  <a:srgbClr val="231F20"/>
                </a:solidFill>
                <a:latin typeface="Times New Roman"/>
                <a:cs typeface="Times New Roman"/>
              </a:rPr>
              <a:t>flux density increases in the shaded part when exciting current starts decreasing (it being assumed  that</a:t>
            </a:r>
            <a:r>
              <a:rPr sz="1000" spc="-60" dirty="0">
                <a:solidFill>
                  <a:srgbClr val="231F20"/>
                </a:solidFill>
                <a:latin typeface="Times New Roman"/>
                <a:cs typeface="Times New Roman"/>
              </a:rPr>
              <a:t> </a:t>
            </a:r>
            <a:r>
              <a:rPr sz="1000" dirty="0">
                <a:solidFill>
                  <a:srgbClr val="231F20"/>
                </a:solidFill>
                <a:latin typeface="Times New Roman"/>
                <a:cs typeface="Times New Roman"/>
              </a:rPr>
              <a:t>exciting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60" dirty="0">
                <a:solidFill>
                  <a:srgbClr val="231F20"/>
                </a:solidFill>
                <a:latin typeface="Times New Roman"/>
                <a:cs typeface="Times New Roman"/>
              </a:rPr>
              <a:t> </a:t>
            </a:r>
            <a:r>
              <a:rPr sz="1000" dirty="0">
                <a:solidFill>
                  <a:srgbClr val="231F20"/>
                </a:solidFill>
                <a:latin typeface="Times New Roman"/>
                <a:cs typeface="Times New Roman"/>
              </a:rPr>
              <a:t>is</a:t>
            </a:r>
            <a:r>
              <a:rPr sz="1000" spc="-60" dirty="0">
                <a:solidFill>
                  <a:srgbClr val="231F20"/>
                </a:solidFill>
                <a:latin typeface="Times New Roman"/>
                <a:cs typeface="Times New Roman"/>
              </a:rPr>
              <a:t> </a:t>
            </a:r>
            <a:r>
              <a:rPr sz="1000" dirty="0">
                <a:solidFill>
                  <a:srgbClr val="231F20"/>
                </a:solidFill>
                <a:latin typeface="Times New Roman"/>
                <a:cs typeface="Times New Roman"/>
              </a:rPr>
              <a:t>sinusoidal).</a:t>
            </a:r>
            <a:endParaRPr sz="1000">
              <a:latin typeface="Times New Roman"/>
              <a:cs typeface="Times New Roman"/>
            </a:endParaRPr>
          </a:p>
          <a:p>
            <a:pPr marL="12700" indent="228600" algn="just">
              <a:lnSpc>
                <a:spcPts val="1075"/>
              </a:lnSpc>
            </a:pPr>
            <a:r>
              <a:rPr sz="1000" spc="-5" dirty="0">
                <a:solidFill>
                  <a:srgbClr val="231F20"/>
                </a:solidFill>
                <a:latin typeface="Times New Roman"/>
                <a:cs typeface="Times New Roman"/>
              </a:rPr>
              <a:t>In Fig. 36.35 </a:t>
            </a:r>
            <a:r>
              <a:rPr sz="1000" spc="-20" dirty="0">
                <a:solidFill>
                  <a:srgbClr val="231F20"/>
                </a:solidFill>
                <a:latin typeface="Times New Roman"/>
                <a:cs typeface="Times New Roman"/>
              </a:rPr>
              <a:t>(</a:t>
            </a:r>
            <a:r>
              <a:rPr sz="1000" i="1" spc="-20" dirty="0">
                <a:solidFill>
                  <a:srgbClr val="231F20"/>
                </a:solidFill>
                <a:latin typeface="Times New Roman"/>
                <a:cs typeface="Times New Roman"/>
              </a:rPr>
              <a:t>a</a:t>
            </a:r>
            <a:r>
              <a:rPr sz="1000" spc="-20" dirty="0">
                <a:solidFill>
                  <a:srgbClr val="231F20"/>
                </a:solidFill>
                <a:latin typeface="Times New Roman"/>
                <a:cs typeface="Times New Roman"/>
              </a:rPr>
              <a:t>) </a:t>
            </a:r>
            <a:r>
              <a:rPr sz="1000" dirty="0">
                <a:solidFill>
                  <a:srgbClr val="231F20"/>
                </a:solidFill>
                <a:latin typeface="Times New Roman"/>
                <a:cs typeface="Times New Roman"/>
              </a:rPr>
              <a:t>exciting current is rapidly increasing along </a:t>
            </a:r>
            <a:r>
              <a:rPr sz="1000" i="1" spc="50" dirty="0">
                <a:solidFill>
                  <a:srgbClr val="231F20"/>
                </a:solidFill>
                <a:latin typeface="Times New Roman"/>
                <a:cs typeface="Times New Roman"/>
              </a:rPr>
              <a:t>OA </a:t>
            </a:r>
            <a:r>
              <a:rPr sz="1000" dirty="0">
                <a:solidFill>
                  <a:srgbClr val="231F20"/>
                </a:solidFill>
                <a:latin typeface="Times New Roman"/>
                <a:cs typeface="Times New Roman"/>
              </a:rPr>
              <a:t>(shown by dots).   This  </a:t>
            </a:r>
            <a:r>
              <a:rPr sz="1000" spc="235" dirty="0">
                <a:solidFill>
                  <a:srgbClr val="231F20"/>
                </a:solidFill>
                <a:latin typeface="Times New Roman"/>
                <a:cs typeface="Times New Roman"/>
              </a:rPr>
              <a:t> </a:t>
            </a:r>
            <a:r>
              <a:rPr sz="1000" dirty="0">
                <a:solidFill>
                  <a:srgbClr val="231F20"/>
                </a:solidFill>
                <a:latin typeface="Times New Roman"/>
                <a:cs typeface="Times New Roman"/>
              </a:rPr>
              <a:t>will</a:t>
            </a:r>
            <a:endParaRPr sz="1000">
              <a:latin typeface="Times New Roman"/>
              <a:cs typeface="Times New Roman"/>
            </a:endParaRPr>
          </a:p>
          <a:p>
            <a:pPr marL="12700" marR="6985" algn="just">
              <a:lnSpc>
                <a:spcPts val="1150"/>
              </a:lnSpc>
              <a:spcBef>
                <a:spcPts val="55"/>
              </a:spcBef>
            </a:pPr>
            <a:r>
              <a:rPr sz="1000" dirty="0">
                <a:solidFill>
                  <a:srgbClr val="231F20"/>
                </a:solidFill>
                <a:latin typeface="Times New Roman"/>
                <a:cs typeface="Times New Roman"/>
              </a:rPr>
              <a:t>produce</a:t>
            </a:r>
            <a:r>
              <a:rPr sz="1000" spc="-35" dirty="0">
                <a:solidFill>
                  <a:srgbClr val="231F20"/>
                </a:solidFill>
                <a:latin typeface="Times New Roman"/>
                <a:cs typeface="Times New Roman"/>
              </a:rPr>
              <a:t> </a:t>
            </a:r>
            <a:r>
              <a:rPr sz="1000" dirty="0">
                <a:solidFill>
                  <a:srgbClr val="231F20"/>
                </a:solidFill>
                <a:latin typeface="Times New Roman"/>
                <a:cs typeface="Times New Roman"/>
              </a:rPr>
              <a:t>an</a:t>
            </a:r>
            <a:r>
              <a:rPr sz="1000" spc="-35" dirty="0">
                <a:solidFill>
                  <a:srgbClr val="231F20"/>
                </a:solidFill>
                <a:latin typeface="Times New Roman"/>
                <a:cs typeface="Times New Roman"/>
              </a:rPr>
              <a:t> </a:t>
            </a:r>
            <a:r>
              <a:rPr sz="1000" dirty="0">
                <a:solidFill>
                  <a:srgbClr val="231F20"/>
                </a:solidFill>
                <a:latin typeface="Times New Roman"/>
                <a:cs typeface="Times New Roman"/>
              </a:rPr>
              <a:t>e.m.f.</a:t>
            </a:r>
            <a:r>
              <a:rPr sz="1000" spc="-35" dirty="0">
                <a:solidFill>
                  <a:srgbClr val="231F20"/>
                </a:solidFill>
                <a:latin typeface="Times New Roman"/>
                <a:cs typeface="Times New Roman"/>
              </a:rPr>
              <a:t> </a:t>
            </a:r>
            <a:r>
              <a:rPr sz="1000" dirty="0">
                <a:solidFill>
                  <a:srgbClr val="231F20"/>
                </a:solidFill>
                <a:latin typeface="Times New Roman"/>
                <a:cs typeface="Times New Roman"/>
              </a:rPr>
              <a:t>in</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shading</a:t>
            </a:r>
            <a:r>
              <a:rPr sz="1000" spc="-35" dirty="0">
                <a:solidFill>
                  <a:srgbClr val="231F20"/>
                </a:solidFill>
                <a:latin typeface="Times New Roman"/>
                <a:cs typeface="Times New Roman"/>
              </a:rPr>
              <a:t> </a:t>
            </a:r>
            <a:r>
              <a:rPr sz="1000" dirty="0">
                <a:solidFill>
                  <a:srgbClr val="231F20"/>
                </a:solidFill>
                <a:latin typeface="Times New Roman"/>
                <a:cs typeface="Times New Roman"/>
              </a:rPr>
              <a:t>coil.</a:t>
            </a:r>
            <a:r>
              <a:rPr sz="1000" spc="180" dirty="0">
                <a:solidFill>
                  <a:srgbClr val="231F20"/>
                </a:solidFill>
                <a:latin typeface="Times New Roman"/>
                <a:cs typeface="Times New Roman"/>
              </a:rPr>
              <a:t> </a:t>
            </a:r>
            <a:r>
              <a:rPr sz="1000" dirty="0">
                <a:solidFill>
                  <a:srgbClr val="231F20"/>
                </a:solidFill>
                <a:latin typeface="Times New Roman"/>
                <a:cs typeface="Times New Roman"/>
              </a:rPr>
              <a:t>As</a:t>
            </a:r>
            <a:r>
              <a:rPr sz="1000" spc="-35" dirty="0">
                <a:solidFill>
                  <a:srgbClr val="231F20"/>
                </a:solidFill>
                <a:latin typeface="Times New Roman"/>
                <a:cs typeface="Times New Roman"/>
              </a:rPr>
              <a:t> </a:t>
            </a:r>
            <a:r>
              <a:rPr sz="1000" dirty="0">
                <a:solidFill>
                  <a:srgbClr val="231F20"/>
                </a:solidFill>
                <a:latin typeface="Times New Roman"/>
                <a:cs typeface="Times New Roman"/>
              </a:rPr>
              <a:t>shading</a:t>
            </a:r>
            <a:r>
              <a:rPr sz="1000" spc="-35" dirty="0">
                <a:solidFill>
                  <a:srgbClr val="231F20"/>
                </a:solidFill>
                <a:latin typeface="Times New Roman"/>
                <a:cs typeface="Times New Roman"/>
              </a:rPr>
              <a:t> </a:t>
            </a:r>
            <a:r>
              <a:rPr sz="1000" dirty="0">
                <a:solidFill>
                  <a:srgbClr val="231F20"/>
                </a:solidFill>
                <a:latin typeface="Times New Roman"/>
                <a:cs typeface="Times New Roman"/>
              </a:rPr>
              <a:t>coil</a:t>
            </a:r>
            <a:r>
              <a:rPr sz="1000" spc="-35" dirty="0">
                <a:solidFill>
                  <a:srgbClr val="231F20"/>
                </a:solidFill>
                <a:latin typeface="Times New Roman"/>
                <a:cs typeface="Times New Roman"/>
              </a:rPr>
              <a:t> </a:t>
            </a:r>
            <a:r>
              <a:rPr sz="1000" dirty="0">
                <a:solidFill>
                  <a:srgbClr val="231F20"/>
                </a:solidFill>
                <a:latin typeface="Times New Roman"/>
                <a:cs typeface="Times New Roman"/>
              </a:rPr>
              <a:t>is</a:t>
            </a:r>
            <a:r>
              <a:rPr sz="1000" spc="-35" dirty="0">
                <a:solidFill>
                  <a:srgbClr val="231F20"/>
                </a:solidFill>
                <a:latin typeface="Times New Roman"/>
                <a:cs typeface="Times New Roman"/>
              </a:rPr>
              <a:t> </a:t>
            </a:r>
            <a:r>
              <a:rPr sz="1000" dirty="0">
                <a:solidFill>
                  <a:srgbClr val="231F20"/>
                </a:solidFill>
                <a:latin typeface="Times New Roman"/>
                <a:cs typeface="Times New Roman"/>
              </a:rPr>
              <a:t>of</a:t>
            </a:r>
            <a:r>
              <a:rPr sz="1000" spc="-35" dirty="0">
                <a:solidFill>
                  <a:srgbClr val="231F20"/>
                </a:solidFill>
                <a:latin typeface="Times New Roman"/>
                <a:cs typeface="Times New Roman"/>
              </a:rPr>
              <a:t> </a:t>
            </a:r>
            <a:r>
              <a:rPr sz="1000" dirty="0">
                <a:solidFill>
                  <a:srgbClr val="231F20"/>
                </a:solidFill>
                <a:latin typeface="Times New Roman"/>
                <a:cs typeface="Times New Roman"/>
              </a:rPr>
              <a:t>low</a:t>
            </a:r>
            <a:r>
              <a:rPr sz="1000" spc="-35" dirty="0">
                <a:solidFill>
                  <a:srgbClr val="231F20"/>
                </a:solidFill>
                <a:latin typeface="Times New Roman"/>
                <a:cs typeface="Times New Roman"/>
              </a:rPr>
              <a:t> </a:t>
            </a:r>
            <a:r>
              <a:rPr sz="1000" dirty="0">
                <a:solidFill>
                  <a:srgbClr val="231F20"/>
                </a:solidFill>
                <a:latin typeface="Times New Roman"/>
                <a:cs typeface="Times New Roman"/>
              </a:rPr>
              <a:t>resistance,</a:t>
            </a:r>
            <a:r>
              <a:rPr sz="1000" spc="-35" dirty="0">
                <a:solidFill>
                  <a:srgbClr val="231F20"/>
                </a:solidFill>
                <a:latin typeface="Times New Roman"/>
                <a:cs typeface="Times New Roman"/>
              </a:rPr>
              <a:t> </a:t>
            </a:r>
            <a:r>
              <a:rPr sz="1000" dirty="0">
                <a:solidFill>
                  <a:srgbClr val="231F20"/>
                </a:solidFill>
                <a:latin typeface="Times New Roman"/>
                <a:cs typeface="Times New Roman"/>
              </a:rPr>
              <a:t>a</a:t>
            </a:r>
            <a:r>
              <a:rPr sz="1000" spc="-35" dirty="0">
                <a:solidFill>
                  <a:srgbClr val="231F20"/>
                </a:solidFill>
                <a:latin typeface="Times New Roman"/>
                <a:cs typeface="Times New Roman"/>
              </a:rPr>
              <a:t> </a:t>
            </a:r>
            <a:r>
              <a:rPr sz="1000" dirty="0">
                <a:solidFill>
                  <a:srgbClr val="231F20"/>
                </a:solidFill>
                <a:latin typeface="Times New Roman"/>
                <a:cs typeface="Times New Roman"/>
              </a:rPr>
              <a:t>large</a:t>
            </a:r>
            <a:r>
              <a:rPr sz="1000" spc="-35"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35" dirty="0">
                <a:solidFill>
                  <a:srgbClr val="231F20"/>
                </a:solidFill>
                <a:latin typeface="Times New Roman"/>
                <a:cs typeface="Times New Roman"/>
              </a:rPr>
              <a:t> </a:t>
            </a:r>
            <a:r>
              <a:rPr sz="1000" dirty="0">
                <a:solidFill>
                  <a:srgbClr val="231F20"/>
                </a:solidFill>
                <a:latin typeface="Times New Roman"/>
                <a:cs typeface="Times New Roman"/>
              </a:rPr>
              <a:t>will</a:t>
            </a:r>
            <a:r>
              <a:rPr sz="1000" spc="-35" dirty="0">
                <a:solidFill>
                  <a:srgbClr val="231F20"/>
                </a:solidFill>
                <a:latin typeface="Times New Roman"/>
                <a:cs typeface="Times New Roman"/>
              </a:rPr>
              <a:t> </a:t>
            </a:r>
            <a:r>
              <a:rPr sz="1000" dirty="0">
                <a:solidFill>
                  <a:srgbClr val="231F20"/>
                </a:solidFill>
                <a:latin typeface="Times New Roman"/>
                <a:cs typeface="Times New Roman"/>
              </a:rPr>
              <a:t>be</a:t>
            </a:r>
            <a:r>
              <a:rPr sz="1000" spc="-35" dirty="0">
                <a:solidFill>
                  <a:srgbClr val="231F20"/>
                </a:solidFill>
                <a:latin typeface="Times New Roman"/>
                <a:cs typeface="Times New Roman"/>
              </a:rPr>
              <a:t> </a:t>
            </a:r>
            <a:r>
              <a:rPr sz="1000" dirty="0">
                <a:solidFill>
                  <a:srgbClr val="231F20"/>
                </a:solidFill>
                <a:latin typeface="Times New Roman"/>
                <a:cs typeface="Times New Roman"/>
              </a:rPr>
              <a:t>set  up in such a direction (according to </a:t>
            </a:r>
            <a:r>
              <a:rPr sz="1000" spc="-10" dirty="0">
                <a:solidFill>
                  <a:srgbClr val="231F20"/>
                </a:solidFill>
                <a:latin typeface="Times New Roman"/>
                <a:cs typeface="Times New Roman"/>
              </a:rPr>
              <a:t>Lenz’s </a:t>
            </a:r>
            <a:r>
              <a:rPr sz="1000" dirty="0">
                <a:solidFill>
                  <a:srgbClr val="231F20"/>
                </a:solidFill>
                <a:latin typeface="Times New Roman"/>
                <a:cs typeface="Times New Roman"/>
              </a:rPr>
              <a:t>law) as to oppose the rise of exciting current (which is  responsible for its production). Hence, the flux mostly shifts to the unshaded part and the</a:t>
            </a:r>
            <a:r>
              <a:rPr sz="1000" spc="-90" dirty="0">
                <a:solidFill>
                  <a:srgbClr val="231F20"/>
                </a:solidFill>
                <a:latin typeface="Times New Roman"/>
                <a:cs typeface="Times New Roman"/>
              </a:rPr>
              <a:t> </a:t>
            </a:r>
            <a:r>
              <a:rPr sz="1000" dirty="0">
                <a:solidFill>
                  <a:srgbClr val="231F20"/>
                </a:solidFill>
                <a:latin typeface="Times New Roman"/>
                <a:cs typeface="Times New Roman"/>
              </a:rPr>
              <a:t>magnetic  axis</a:t>
            </a:r>
            <a:r>
              <a:rPr sz="1000" spc="-30" dirty="0">
                <a:solidFill>
                  <a:srgbClr val="231F20"/>
                </a:solidFill>
                <a:latin typeface="Times New Roman"/>
                <a:cs typeface="Times New Roman"/>
              </a:rPr>
              <a:t> </a:t>
            </a:r>
            <a:r>
              <a:rPr sz="1000" dirty="0">
                <a:solidFill>
                  <a:srgbClr val="231F20"/>
                </a:solidFill>
                <a:latin typeface="Times New Roman"/>
                <a:cs typeface="Times New Roman"/>
              </a:rPr>
              <a:t>lies</a:t>
            </a:r>
            <a:r>
              <a:rPr sz="1000" spc="-30" dirty="0">
                <a:solidFill>
                  <a:srgbClr val="231F20"/>
                </a:solidFill>
                <a:latin typeface="Times New Roman"/>
                <a:cs typeface="Times New Roman"/>
              </a:rPr>
              <a:t> </a:t>
            </a:r>
            <a:r>
              <a:rPr sz="1000" dirty="0">
                <a:solidFill>
                  <a:srgbClr val="231F20"/>
                </a:solidFill>
                <a:latin typeface="Times New Roman"/>
                <a:cs typeface="Times New Roman"/>
              </a:rPr>
              <a:t>along</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a:t>
            </a:r>
            <a:r>
              <a:rPr sz="1000" spc="-30" dirty="0">
                <a:solidFill>
                  <a:srgbClr val="231F20"/>
                </a:solidFill>
                <a:latin typeface="Times New Roman"/>
                <a:cs typeface="Times New Roman"/>
              </a:rPr>
              <a:t> </a:t>
            </a:r>
            <a:r>
              <a:rPr sz="1000" dirty="0">
                <a:solidFill>
                  <a:srgbClr val="231F20"/>
                </a:solidFill>
                <a:latin typeface="Times New Roman"/>
                <a:cs typeface="Times New Roman"/>
              </a:rPr>
              <a:t>middle</a:t>
            </a:r>
            <a:r>
              <a:rPr sz="1000" spc="-30" dirty="0">
                <a:solidFill>
                  <a:srgbClr val="231F20"/>
                </a:solidFill>
                <a:latin typeface="Times New Roman"/>
                <a:cs typeface="Times New Roman"/>
              </a:rPr>
              <a:t> </a:t>
            </a:r>
            <a:r>
              <a:rPr sz="1000" dirty="0">
                <a:solidFill>
                  <a:srgbClr val="231F20"/>
                </a:solidFill>
                <a:latin typeface="Times New Roman"/>
                <a:cs typeface="Times New Roman"/>
              </a:rPr>
              <a:t>of</a:t>
            </a:r>
            <a:r>
              <a:rPr sz="1000" spc="-30" dirty="0">
                <a:solidFill>
                  <a:srgbClr val="231F20"/>
                </a:solidFill>
                <a:latin typeface="Times New Roman"/>
                <a:cs typeface="Times New Roman"/>
              </a:rPr>
              <a:t> </a:t>
            </a:r>
            <a:r>
              <a:rPr sz="1000" dirty="0">
                <a:solidFill>
                  <a:srgbClr val="231F20"/>
                </a:solidFill>
                <a:latin typeface="Times New Roman"/>
                <a:cs typeface="Times New Roman"/>
              </a:rPr>
              <a:t>this</a:t>
            </a:r>
            <a:r>
              <a:rPr sz="1000" spc="-30" dirty="0">
                <a:solidFill>
                  <a:srgbClr val="231F20"/>
                </a:solidFill>
                <a:latin typeface="Times New Roman"/>
                <a:cs typeface="Times New Roman"/>
              </a:rPr>
              <a:t> </a:t>
            </a:r>
            <a:r>
              <a:rPr sz="1000" dirty="0">
                <a:solidFill>
                  <a:srgbClr val="231F20"/>
                </a:solidFill>
                <a:latin typeface="Times New Roman"/>
                <a:cs typeface="Times New Roman"/>
              </a:rPr>
              <a:t>part</a:t>
            </a:r>
            <a:r>
              <a:rPr sz="1000" spc="-30" dirty="0">
                <a:solidFill>
                  <a:srgbClr val="231F20"/>
                </a:solidFill>
                <a:latin typeface="Times New Roman"/>
                <a:cs typeface="Times New Roman"/>
              </a:rPr>
              <a:t> </a:t>
            </a:r>
            <a:r>
              <a:rPr sz="1000" i="1" dirty="0">
                <a:solidFill>
                  <a:srgbClr val="231F20"/>
                </a:solidFill>
                <a:latin typeface="Times New Roman"/>
                <a:cs typeface="Times New Roman"/>
              </a:rPr>
              <a:t>i</a:t>
            </a:r>
            <a:r>
              <a:rPr sz="1000" dirty="0">
                <a:solidFill>
                  <a:srgbClr val="231F20"/>
                </a:solidFill>
                <a:latin typeface="Times New Roman"/>
                <a:cs typeface="Times New Roman"/>
              </a:rPr>
              <a:t>.</a:t>
            </a:r>
            <a:r>
              <a:rPr sz="1000" i="1" dirty="0">
                <a:solidFill>
                  <a:srgbClr val="231F20"/>
                </a:solidFill>
                <a:latin typeface="Times New Roman"/>
                <a:cs typeface="Times New Roman"/>
              </a:rPr>
              <a:t>e</a:t>
            </a:r>
            <a:r>
              <a:rPr sz="1000" dirty="0">
                <a:solidFill>
                  <a:srgbClr val="231F20"/>
                </a:solidFill>
                <a:latin typeface="Times New Roman"/>
                <a:cs typeface="Times New Roman"/>
              </a:rPr>
              <a:t>.</a:t>
            </a:r>
            <a:r>
              <a:rPr sz="1000" spc="-35" dirty="0">
                <a:solidFill>
                  <a:srgbClr val="231F20"/>
                </a:solidFill>
                <a:latin typeface="Times New Roman"/>
                <a:cs typeface="Times New Roman"/>
              </a:rPr>
              <a:t> </a:t>
            </a:r>
            <a:r>
              <a:rPr sz="1000" spc="-5" dirty="0">
                <a:solidFill>
                  <a:srgbClr val="231F20"/>
                </a:solidFill>
                <a:latin typeface="Times New Roman"/>
                <a:cs typeface="Times New Roman"/>
              </a:rPr>
              <a:t>along</a:t>
            </a:r>
            <a:r>
              <a:rPr sz="1000" spc="-35" dirty="0">
                <a:solidFill>
                  <a:srgbClr val="231F20"/>
                </a:solidFill>
                <a:latin typeface="Times New Roman"/>
                <a:cs typeface="Times New Roman"/>
              </a:rPr>
              <a:t> </a:t>
            </a:r>
            <a:r>
              <a:rPr sz="1000" i="1" spc="15" dirty="0">
                <a:solidFill>
                  <a:srgbClr val="231F20"/>
                </a:solidFill>
                <a:latin typeface="Times New Roman"/>
                <a:cs typeface="Times New Roman"/>
              </a:rPr>
              <a:t>NC</a:t>
            </a:r>
            <a:r>
              <a:rPr sz="1000" spc="15" dirty="0">
                <a:solidFill>
                  <a:srgbClr val="231F20"/>
                </a:solidFill>
                <a:latin typeface="Times New Roman"/>
                <a:cs typeface="Times New Roman"/>
              </a:rPr>
              <a:t>.</a:t>
            </a:r>
            <a:endParaRPr sz="1000">
              <a:latin typeface="Times New Roman"/>
              <a:cs typeface="Times New Roman"/>
            </a:endParaRPr>
          </a:p>
          <a:p>
            <a:pPr marL="12700" marR="6350" indent="228600" algn="just">
              <a:lnSpc>
                <a:spcPts val="1150"/>
              </a:lnSpc>
            </a:pPr>
            <a:r>
              <a:rPr sz="1000" dirty="0">
                <a:solidFill>
                  <a:srgbClr val="231F20"/>
                </a:solidFill>
                <a:latin typeface="Times New Roman"/>
                <a:cs typeface="Times New Roman"/>
              </a:rPr>
              <a:t>Next, consider the moment when exciting current is near its peak value </a:t>
            </a:r>
            <a:r>
              <a:rPr sz="1000" i="1" spc="-5" dirty="0">
                <a:solidFill>
                  <a:srgbClr val="231F20"/>
                </a:solidFill>
                <a:latin typeface="Times New Roman"/>
                <a:cs typeface="Times New Roman"/>
              </a:rPr>
              <a:t>i</a:t>
            </a:r>
            <a:r>
              <a:rPr sz="1000" spc="-5" dirty="0">
                <a:solidFill>
                  <a:srgbClr val="231F20"/>
                </a:solidFill>
                <a:latin typeface="Times New Roman"/>
                <a:cs typeface="Times New Roman"/>
              </a:rPr>
              <a:t>.</a:t>
            </a:r>
            <a:r>
              <a:rPr sz="1000" i="1" spc="-5" dirty="0">
                <a:solidFill>
                  <a:srgbClr val="231F20"/>
                </a:solidFill>
                <a:latin typeface="Times New Roman"/>
                <a:cs typeface="Times New Roman"/>
              </a:rPr>
              <a:t>e</a:t>
            </a:r>
            <a:r>
              <a:rPr sz="1000" spc="-5" dirty="0">
                <a:solidFill>
                  <a:srgbClr val="231F20"/>
                </a:solidFill>
                <a:latin typeface="Times New Roman"/>
                <a:cs typeface="Times New Roman"/>
              </a:rPr>
              <a:t>. from point </a:t>
            </a:r>
            <a:r>
              <a:rPr sz="1000" i="1" dirty="0">
                <a:solidFill>
                  <a:srgbClr val="231F20"/>
                </a:solidFill>
                <a:latin typeface="Times New Roman"/>
                <a:cs typeface="Times New Roman"/>
              </a:rPr>
              <a:t>A </a:t>
            </a:r>
            <a:r>
              <a:rPr sz="1000" dirty="0">
                <a:solidFill>
                  <a:srgbClr val="231F20"/>
                </a:solidFill>
                <a:latin typeface="Times New Roman"/>
                <a:cs typeface="Times New Roman"/>
              </a:rPr>
              <a:t>to </a:t>
            </a:r>
            <a:r>
              <a:rPr sz="1000" i="1" dirty="0">
                <a:solidFill>
                  <a:srgbClr val="231F20"/>
                </a:solidFill>
                <a:latin typeface="Times New Roman"/>
                <a:cs typeface="Times New Roman"/>
              </a:rPr>
              <a:t>B  </a:t>
            </a:r>
            <a:r>
              <a:rPr sz="1000" spc="-5" dirty="0">
                <a:solidFill>
                  <a:srgbClr val="231F20"/>
                </a:solidFill>
                <a:latin typeface="Times New Roman"/>
                <a:cs typeface="Times New Roman"/>
              </a:rPr>
              <a:t>[Fig.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36.35</a:t>
            </a:r>
            <a:r>
              <a:rPr sz="1000" spc="-70" dirty="0">
                <a:solidFill>
                  <a:srgbClr val="231F20"/>
                </a:solidFill>
                <a:latin typeface="Times New Roman"/>
                <a:cs typeface="Times New Roman"/>
              </a:rPr>
              <a:t> </a:t>
            </a:r>
            <a:r>
              <a:rPr sz="1000" dirty="0">
                <a:solidFill>
                  <a:srgbClr val="231F20"/>
                </a:solidFill>
                <a:latin typeface="Times New Roman"/>
                <a:cs typeface="Times New Roman"/>
              </a:rPr>
              <a:t>(</a:t>
            </a:r>
            <a:r>
              <a:rPr sz="1000" i="1" dirty="0">
                <a:solidFill>
                  <a:srgbClr val="231F20"/>
                </a:solidFill>
                <a:latin typeface="Times New Roman"/>
                <a:cs typeface="Times New Roman"/>
              </a:rPr>
              <a:t>b</a:t>
            </a:r>
            <a:r>
              <a:rPr sz="1000" dirty="0">
                <a:solidFill>
                  <a:srgbClr val="231F20"/>
                </a:solidFill>
                <a:latin typeface="Times New Roman"/>
                <a:cs typeface="Times New Roman"/>
              </a:rPr>
              <a:t>)].</a:t>
            </a:r>
            <a:r>
              <a:rPr sz="1000" spc="114" dirty="0">
                <a:solidFill>
                  <a:srgbClr val="231F20"/>
                </a:solidFill>
                <a:latin typeface="Times New Roman"/>
                <a:cs typeface="Times New Roman"/>
              </a:rPr>
              <a:t> </a:t>
            </a:r>
            <a:r>
              <a:rPr sz="1000" dirty="0">
                <a:solidFill>
                  <a:srgbClr val="231F20"/>
                </a:solidFill>
                <a:latin typeface="Times New Roman"/>
                <a:cs typeface="Times New Roman"/>
              </a:rPr>
              <a:t>Here,</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change</a:t>
            </a:r>
            <a:r>
              <a:rPr sz="1000" spc="-70" dirty="0">
                <a:solidFill>
                  <a:srgbClr val="231F20"/>
                </a:solidFill>
                <a:latin typeface="Times New Roman"/>
                <a:cs typeface="Times New Roman"/>
              </a:rPr>
              <a:t> </a:t>
            </a:r>
            <a:r>
              <a:rPr sz="1000"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dirty="0">
                <a:solidFill>
                  <a:srgbClr val="231F20"/>
                </a:solidFill>
                <a:latin typeface="Times New Roman"/>
                <a:cs typeface="Times New Roman"/>
              </a:rPr>
              <a:t>exciting</a:t>
            </a:r>
            <a:r>
              <a:rPr sz="1000" spc="-70"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70" dirty="0">
                <a:solidFill>
                  <a:srgbClr val="231F20"/>
                </a:solidFill>
                <a:latin typeface="Times New Roman"/>
                <a:cs typeface="Times New Roman"/>
              </a:rPr>
              <a:t> </a:t>
            </a:r>
            <a:r>
              <a:rPr sz="1000"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dirty="0">
                <a:solidFill>
                  <a:srgbClr val="231F20"/>
                </a:solidFill>
                <a:latin typeface="Times New Roman"/>
                <a:cs typeface="Times New Roman"/>
              </a:rPr>
              <a:t>very</a:t>
            </a:r>
            <a:r>
              <a:rPr sz="1000" spc="-70" dirty="0">
                <a:solidFill>
                  <a:srgbClr val="231F20"/>
                </a:solidFill>
                <a:latin typeface="Times New Roman"/>
                <a:cs typeface="Times New Roman"/>
              </a:rPr>
              <a:t> </a:t>
            </a:r>
            <a:r>
              <a:rPr sz="1000" spc="-15" dirty="0">
                <a:solidFill>
                  <a:srgbClr val="231F20"/>
                </a:solidFill>
                <a:latin typeface="Times New Roman"/>
                <a:cs typeface="Times New Roman"/>
              </a:rPr>
              <a:t>slow.</a:t>
            </a:r>
            <a:r>
              <a:rPr sz="1000" spc="114" dirty="0">
                <a:solidFill>
                  <a:srgbClr val="231F20"/>
                </a:solidFill>
                <a:latin typeface="Times New Roman"/>
                <a:cs typeface="Times New Roman"/>
              </a:rPr>
              <a:t> </a:t>
            </a:r>
            <a:r>
              <a:rPr sz="1000" dirty="0">
                <a:solidFill>
                  <a:srgbClr val="231F20"/>
                </a:solidFill>
                <a:latin typeface="Times New Roman"/>
                <a:cs typeface="Times New Roman"/>
              </a:rPr>
              <a:t>Hence,</a:t>
            </a:r>
            <a:r>
              <a:rPr sz="1000" spc="-70" dirty="0">
                <a:solidFill>
                  <a:srgbClr val="231F20"/>
                </a:solidFill>
                <a:latin typeface="Times New Roman"/>
                <a:cs typeface="Times New Roman"/>
              </a:rPr>
              <a:t> </a:t>
            </a:r>
            <a:r>
              <a:rPr sz="1000" dirty="0">
                <a:solidFill>
                  <a:srgbClr val="231F20"/>
                </a:solidFill>
                <a:latin typeface="Times New Roman"/>
                <a:cs typeface="Times New Roman"/>
              </a:rPr>
              <a:t>practically</a:t>
            </a:r>
            <a:r>
              <a:rPr sz="1000" spc="-70" dirty="0">
                <a:solidFill>
                  <a:srgbClr val="231F20"/>
                </a:solidFill>
                <a:latin typeface="Times New Roman"/>
                <a:cs typeface="Times New Roman"/>
              </a:rPr>
              <a:t> </a:t>
            </a:r>
            <a:r>
              <a:rPr sz="1000" dirty="0">
                <a:solidFill>
                  <a:srgbClr val="231F20"/>
                </a:solidFill>
                <a:latin typeface="Times New Roman"/>
                <a:cs typeface="Times New Roman"/>
              </a:rPr>
              <a:t>no</a:t>
            </a:r>
            <a:r>
              <a:rPr sz="1000" spc="-70" dirty="0">
                <a:solidFill>
                  <a:srgbClr val="231F20"/>
                </a:solidFill>
                <a:latin typeface="Times New Roman"/>
                <a:cs typeface="Times New Roman"/>
              </a:rPr>
              <a:t> </a:t>
            </a:r>
            <a:r>
              <a:rPr sz="1000" dirty="0">
                <a:solidFill>
                  <a:srgbClr val="231F20"/>
                </a:solidFill>
                <a:latin typeface="Times New Roman"/>
                <a:cs typeface="Times New Roman"/>
              </a:rPr>
              <a:t>voltage</a:t>
            </a:r>
            <a:r>
              <a:rPr sz="1000" spc="-70" dirty="0">
                <a:solidFill>
                  <a:srgbClr val="231F20"/>
                </a:solidFill>
                <a:latin typeface="Times New Roman"/>
                <a:cs typeface="Times New Roman"/>
              </a:rPr>
              <a:t> </a:t>
            </a:r>
            <a:r>
              <a:rPr sz="1000" dirty="0">
                <a:solidFill>
                  <a:srgbClr val="231F20"/>
                </a:solidFill>
                <a:latin typeface="Times New Roman"/>
                <a:cs typeface="Times New Roman"/>
              </a:rPr>
              <a:t>and,  therefore, no current is induced in the shading coil. The flux produced by exciting current is at its  maximum value and is uniformly distributed over the pole face. So the magnetic axis shifts to the  centre</a:t>
            </a:r>
            <a:r>
              <a:rPr sz="1000" spc="-35" dirty="0">
                <a:solidFill>
                  <a:srgbClr val="231F20"/>
                </a:solidFill>
                <a:latin typeface="Times New Roman"/>
                <a:cs typeface="Times New Roman"/>
              </a:rPr>
              <a:t> </a:t>
            </a:r>
            <a:r>
              <a:rPr sz="1000" dirty="0">
                <a:solidFill>
                  <a:srgbClr val="231F20"/>
                </a:solidFill>
                <a:latin typeface="Times New Roman"/>
                <a:cs typeface="Times New Roman"/>
              </a:rPr>
              <a:t>of</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pole</a:t>
            </a:r>
            <a:r>
              <a:rPr sz="1000" spc="-35" dirty="0">
                <a:solidFill>
                  <a:srgbClr val="231F20"/>
                </a:solidFill>
                <a:latin typeface="Times New Roman"/>
                <a:cs typeface="Times New Roman"/>
              </a:rPr>
              <a:t> </a:t>
            </a:r>
            <a:r>
              <a:rPr sz="1000" i="1" dirty="0">
                <a:solidFill>
                  <a:srgbClr val="231F20"/>
                </a:solidFill>
                <a:latin typeface="Times New Roman"/>
                <a:cs typeface="Times New Roman"/>
              </a:rPr>
              <a:t>i</a:t>
            </a:r>
            <a:r>
              <a:rPr sz="1000" dirty="0">
                <a:solidFill>
                  <a:srgbClr val="231F20"/>
                </a:solidFill>
                <a:latin typeface="Times New Roman"/>
                <a:cs typeface="Times New Roman"/>
              </a:rPr>
              <a:t>.</a:t>
            </a:r>
            <a:r>
              <a:rPr sz="1000" i="1" dirty="0">
                <a:solidFill>
                  <a:srgbClr val="231F20"/>
                </a:solidFill>
                <a:latin typeface="Times New Roman"/>
                <a:cs typeface="Times New Roman"/>
              </a:rPr>
              <a:t>e</a:t>
            </a:r>
            <a:r>
              <a:rPr sz="1000" dirty="0">
                <a:solidFill>
                  <a:srgbClr val="231F20"/>
                </a:solidFill>
                <a:latin typeface="Times New Roman"/>
                <a:cs typeface="Times New Roman"/>
              </a:rPr>
              <a:t>.</a:t>
            </a:r>
            <a:r>
              <a:rPr sz="1000" spc="-35" dirty="0">
                <a:solidFill>
                  <a:srgbClr val="231F20"/>
                </a:solidFill>
                <a:latin typeface="Times New Roman"/>
                <a:cs typeface="Times New Roman"/>
              </a:rPr>
              <a:t> </a:t>
            </a:r>
            <a:r>
              <a:rPr sz="1000" dirty="0">
                <a:solidFill>
                  <a:srgbClr val="231F20"/>
                </a:solidFill>
                <a:latin typeface="Times New Roman"/>
                <a:cs typeface="Times New Roman"/>
              </a:rPr>
              <a:t>along</a:t>
            </a:r>
            <a:r>
              <a:rPr sz="1000" spc="-35" dirty="0">
                <a:solidFill>
                  <a:srgbClr val="231F20"/>
                </a:solidFill>
                <a:latin typeface="Times New Roman"/>
                <a:cs typeface="Times New Roman"/>
              </a:rPr>
              <a:t> </a:t>
            </a:r>
            <a:r>
              <a:rPr sz="1000" dirty="0">
                <a:solidFill>
                  <a:srgbClr val="231F20"/>
                </a:solidFill>
                <a:latin typeface="Times New Roman"/>
                <a:cs typeface="Times New Roman"/>
              </a:rPr>
              <a:t>positions</a:t>
            </a:r>
            <a:r>
              <a:rPr sz="1000" spc="-35" dirty="0">
                <a:solidFill>
                  <a:srgbClr val="231F20"/>
                </a:solidFill>
                <a:latin typeface="Times New Roman"/>
                <a:cs typeface="Times New Roman"/>
              </a:rPr>
              <a:t> </a:t>
            </a:r>
            <a:r>
              <a:rPr sz="1000" i="1" spc="15" dirty="0">
                <a:solidFill>
                  <a:srgbClr val="231F20"/>
                </a:solidFill>
                <a:latin typeface="Times New Roman"/>
                <a:cs typeface="Times New Roman"/>
              </a:rPr>
              <a:t>ND</a:t>
            </a:r>
            <a:r>
              <a:rPr sz="1000" spc="15" dirty="0">
                <a:solidFill>
                  <a:srgbClr val="231F20"/>
                </a:solidFill>
                <a:latin typeface="Times New Roman"/>
                <a:cs typeface="Times New Roman"/>
              </a:rPr>
              <a:t>.</a:t>
            </a:r>
            <a:endParaRPr sz="1000">
              <a:latin typeface="Times New Roman"/>
              <a:cs typeface="Times New Roman"/>
            </a:endParaRPr>
          </a:p>
        </p:txBody>
      </p:sp>
      <p:sp>
        <p:nvSpPr>
          <p:cNvPr id="13" name="object 13"/>
          <p:cNvSpPr/>
          <p:nvPr/>
        </p:nvSpPr>
        <p:spPr>
          <a:xfrm>
            <a:off x="4900876" y="1784546"/>
            <a:ext cx="2656980" cy="875169"/>
          </a:xfrm>
          <a:prstGeom prst="rect">
            <a:avLst/>
          </a:prstGeom>
          <a:blipFill>
            <a:blip r:embed="rId4" cstate="print"/>
            <a:stretch>
              <a:fillRect/>
            </a:stretch>
          </a:blipFill>
        </p:spPr>
        <p:txBody>
          <a:bodyPr wrap="square" lIns="0" tIns="0" rIns="0" bIns="0" rtlCol="0"/>
          <a:lstStyle/>
          <a:p>
            <a:endParaRPr/>
          </a:p>
        </p:txBody>
      </p:sp>
      <p:sp>
        <p:nvSpPr>
          <p:cNvPr id="14" name="object 14"/>
          <p:cNvSpPr txBox="1"/>
          <p:nvPr/>
        </p:nvSpPr>
        <p:spPr>
          <a:xfrm>
            <a:off x="4812970" y="1737957"/>
            <a:ext cx="2803135" cy="1654299"/>
          </a:xfrm>
          <a:prstGeom prst="rect">
            <a:avLst/>
          </a:prstGeom>
        </p:spPr>
        <p:txBody>
          <a:bodyPr vert="horz" wrap="square" lIns="0" tIns="0" rIns="0" bIns="0" rtlCol="0">
            <a:spAutoFit/>
          </a:bodyPr>
          <a:lstStyle/>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50">
              <a:latin typeface="Times New Roman"/>
              <a:cs typeface="Times New Roman"/>
            </a:endParaRPr>
          </a:p>
          <a:p>
            <a:pPr marL="443865">
              <a:lnSpc>
                <a:spcPct val="100000"/>
              </a:lnSpc>
            </a:pPr>
            <a:r>
              <a:rPr sz="800" spc="-5" dirty="0">
                <a:solidFill>
                  <a:srgbClr val="231F20"/>
                </a:solidFill>
                <a:latin typeface="Arial"/>
                <a:cs typeface="Arial"/>
              </a:rPr>
              <a:t>Shaded pole single phase motor</a:t>
            </a:r>
            <a:endParaRPr sz="800">
              <a:latin typeface="Arial"/>
              <a:cs typeface="Arial"/>
            </a:endParaRPr>
          </a:p>
        </p:txBody>
      </p:sp>
      <p:sp>
        <p:nvSpPr>
          <p:cNvPr id="15" name="object 15"/>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16" name="object 16"/>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17" name="object 17"/>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18" name="object 18"/>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19" name="object 19"/>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0" name="object 20"/>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1" name="object 21"/>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2" name="object 22"/>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896880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498804" y="5627307"/>
            <a:ext cx="404180" cy="91223"/>
          </a:xfrm>
          <a:custGeom>
            <a:avLst/>
            <a:gdLst/>
            <a:ahLst/>
            <a:cxnLst/>
            <a:rect l="l" t="t" r="r" b="b"/>
            <a:pathLst>
              <a:path w="334009" h="142240">
                <a:moveTo>
                  <a:pt x="308516" y="0"/>
                </a:moveTo>
                <a:lnTo>
                  <a:pt x="25054" y="0"/>
                </a:lnTo>
                <a:lnTo>
                  <a:pt x="6263" y="31540"/>
                </a:lnTo>
                <a:lnTo>
                  <a:pt x="0" y="70864"/>
                </a:lnTo>
                <a:lnTo>
                  <a:pt x="6263" y="110188"/>
                </a:lnTo>
                <a:lnTo>
                  <a:pt x="25054" y="141729"/>
                </a:lnTo>
                <a:lnTo>
                  <a:pt x="308516" y="141729"/>
                </a:lnTo>
                <a:lnTo>
                  <a:pt x="327306" y="110188"/>
                </a:lnTo>
                <a:lnTo>
                  <a:pt x="333570" y="70864"/>
                </a:lnTo>
                <a:lnTo>
                  <a:pt x="327306" y="31540"/>
                </a:lnTo>
                <a:lnTo>
                  <a:pt x="308516" y="0"/>
                </a:lnTo>
                <a:close/>
              </a:path>
            </a:pathLst>
          </a:custGeom>
          <a:solidFill>
            <a:srgbClr val="FFD100"/>
          </a:solidFill>
        </p:spPr>
        <p:txBody>
          <a:bodyPr wrap="square" lIns="0" tIns="0" rIns="0" bIns="0" rtlCol="0"/>
          <a:lstStyle/>
          <a:p>
            <a:endParaRPr/>
          </a:p>
        </p:txBody>
      </p:sp>
      <p:sp>
        <p:nvSpPr>
          <p:cNvPr id="3" name="object 3"/>
          <p:cNvSpPr/>
          <p:nvPr/>
        </p:nvSpPr>
        <p:spPr>
          <a:xfrm>
            <a:off x="1498805" y="5529568"/>
            <a:ext cx="6146458" cy="91223"/>
          </a:xfrm>
          <a:custGeom>
            <a:avLst/>
            <a:gdLst/>
            <a:ahLst/>
            <a:cxnLst/>
            <a:rect l="l" t="t" r="r" b="b"/>
            <a:pathLst>
              <a:path w="5079365" h="142240">
                <a:moveTo>
                  <a:pt x="5053688" y="0"/>
                </a:moveTo>
                <a:lnTo>
                  <a:pt x="25054" y="0"/>
                </a:lnTo>
                <a:lnTo>
                  <a:pt x="6263" y="31540"/>
                </a:lnTo>
                <a:lnTo>
                  <a:pt x="0" y="70864"/>
                </a:lnTo>
                <a:lnTo>
                  <a:pt x="6263" y="110188"/>
                </a:lnTo>
                <a:lnTo>
                  <a:pt x="25054" y="141729"/>
                </a:lnTo>
                <a:lnTo>
                  <a:pt x="5053688" y="141729"/>
                </a:lnTo>
                <a:lnTo>
                  <a:pt x="5072479" y="110188"/>
                </a:lnTo>
                <a:lnTo>
                  <a:pt x="5078742" y="70864"/>
                </a:lnTo>
                <a:lnTo>
                  <a:pt x="5072479" y="31540"/>
                </a:lnTo>
                <a:lnTo>
                  <a:pt x="5053688" y="0"/>
                </a:lnTo>
                <a:close/>
              </a:path>
            </a:pathLst>
          </a:custGeom>
          <a:solidFill>
            <a:srgbClr val="FFD100"/>
          </a:solidFill>
        </p:spPr>
        <p:txBody>
          <a:bodyPr wrap="square" lIns="0" tIns="0" rIns="0" bIns="0" rtlCol="0"/>
          <a:lstStyle/>
          <a:p>
            <a:endParaRPr/>
          </a:p>
        </p:txBody>
      </p:sp>
      <p:sp>
        <p:nvSpPr>
          <p:cNvPr id="4" name="object 4"/>
          <p:cNvSpPr/>
          <p:nvPr/>
        </p:nvSpPr>
        <p:spPr>
          <a:xfrm>
            <a:off x="3420901" y="5431830"/>
            <a:ext cx="300446" cy="91223"/>
          </a:xfrm>
          <a:custGeom>
            <a:avLst/>
            <a:gdLst/>
            <a:ahLst/>
            <a:cxnLst/>
            <a:rect l="l" t="t" r="r" b="b"/>
            <a:pathLst>
              <a:path w="248285" h="142240">
                <a:moveTo>
                  <a:pt x="222943" y="0"/>
                </a:moveTo>
                <a:lnTo>
                  <a:pt x="25054" y="0"/>
                </a:lnTo>
                <a:lnTo>
                  <a:pt x="6263" y="31540"/>
                </a:lnTo>
                <a:lnTo>
                  <a:pt x="0" y="70864"/>
                </a:lnTo>
                <a:lnTo>
                  <a:pt x="6263" y="110188"/>
                </a:lnTo>
                <a:lnTo>
                  <a:pt x="25054" y="141729"/>
                </a:lnTo>
                <a:lnTo>
                  <a:pt x="222943" y="141729"/>
                </a:lnTo>
                <a:lnTo>
                  <a:pt x="241734" y="110188"/>
                </a:lnTo>
                <a:lnTo>
                  <a:pt x="247997" y="70864"/>
                </a:lnTo>
                <a:lnTo>
                  <a:pt x="241734" y="31540"/>
                </a:lnTo>
                <a:lnTo>
                  <a:pt x="222943" y="0"/>
                </a:lnTo>
                <a:close/>
              </a:path>
            </a:pathLst>
          </a:custGeom>
          <a:solidFill>
            <a:srgbClr val="FFD100"/>
          </a:solidFill>
        </p:spPr>
        <p:txBody>
          <a:bodyPr wrap="square" lIns="0" tIns="0" rIns="0" bIns="0" rtlCol="0"/>
          <a:lstStyle/>
          <a:p>
            <a:endParaRPr/>
          </a:p>
        </p:txBody>
      </p:sp>
      <p:sp>
        <p:nvSpPr>
          <p:cNvPr id="5" name="object 5"/>
          <p:cNvSpPr/>
          <p:nvPr/>
        </p:nvSpPr>
        <p:spPr>
          <a:xfrm>
            <a:off x="1498804" y="3868010"/>
            <a:ext cx="2222223" cy="91223"/>
          </a:xfrm>
          <a:custGeom>
            <a:avLst/>
            <a:gdLst/>
            <a:ahLst/>
            <a:cxnLst/>
            <a:rect l="l" t="t" r="r" b="b"/>
            <a:pathLst>
              <a:path w="1836420" h="142239">
                <a:moveTo>
                  <a:pt x="1811216" y="0"/>
                </a:moveTo>
                <a:lnTo>
                  <a:pt x="25054" y="0"/>
                </a:lnTo>
                <a:lnTo>
                  <a:pt x="6263" y="31540"/>
                </a:lnTo>
                <a:lnTo>
                  <a:pt x="0" y="70864"/>
                </a:lnTo>
                <a:lnTo>
                  <a:pt x="6263" y="110188"/>
                </a:lnTo>
                <a:lnTo>
                  <a:pt x="25054" y="141729"/>
                </a:lnTo>
                <a:lnTo>
                  <a:pt x="1811216" y="141729"/>
                </a:lnTo>
                <a:lnTo>
                  <a:pt x="1830007" y="110188"/>
                </a:lnTo>
                <a:lnTo>
                  <a:pt x="1836271" y="70864"/>
                </a:lnTo>
                <a:lnTo>
                  <a:pt x="1830007" y="31540"/>
                </a:lnTo>
                <a:lnTo>
                  <a:pt x="1811216" y="0"/>
                </a:lnTo>
                <a:close/>
              </a:path>
            </a:pathLst>
          </a:custGeom>
          <a:solidFill>
            <a:srgbClr val="FFD100"/>
          </a:solidFill>
        </p:spPr>
        <p:txBody>
          <a:bodyPr wrap="square" lIns="0" tIns="0" rIns="0" bIns="0" rtlCol="0"/>
          <a:lstStyle/>
          <a:p>
            <a:endParaRPr/>
          </a:p>
        </p:txBody>
      </p:sp>
      <p:sp>
        <p:nvSpPr>
          <p:cNvPr id="6" name="object 6"/>
          <p:cNvSpPr/>
          <p:nvPr/>
        </p:nvSpPr>
        <p:spPr>
          <a:xfrm>
            <a:off x="3310136" y="3770272"/>
            <a:ext cx="411096" cy="91223"/>
          </a:xfrm>
          <a:custGeom>
            <a:avLst/>
            <a:gdLst/>
            <a:ahLst/>
            <a:cxnLst/>
            <a:rect l="l" t="t" r="r" b="b"/>
            <a:pathLst>
              <a:path w="339725" h="142239">
                <a:moveTo>
                  <a:pt x="314360" y="0"/>
                </a:moveTo>
                <a:lnTo>
                  <a:pt x="25054" y="0"/>
                </a:lnTo>
                <a:lnTo>
                  <a:pt x="6263" y="31540"/>
                </a:lnTo>
                <a:lnTo>
                  <a:pt x="0" y="70864"/>
                </a:lnTo>
                <a:lnTo>
                  <a:pt x="6263" y="110188"/>
                </a:lnTo>
                <a:lnTo>
                  <a:pt x="25054" y="141729"/>
                </a:lnTo>
                <a:lnTo>
                  <a:pt x="314360" y="141729"/>
                </a:lnTo>
                <a:lnTo>
                  <a:pt x="333151" y="110188"/>
                </a:lnTo>
                <a:lnTo>
                  <a:pt x="339415" y="70864"/>
                </a:lnTo>
                <a:lnTo>
                  <a:pt x="333151" y="31540"/>
                </a:lnTo>
                <a:lnTo>
                  <a:pt x="314360" y="0"/>
                </a:lnTo>
                <a:close/>
              </a:path>
            </a:pathLst>
          </a:custGeom>
          <a:solidFill>
            <a:srgbClr val="FFD100"/>
          </a:solidFill>
        </p:spPr>
        <p:txBody>
          <a:bodyPr wrap="square" lIns="0" tIns="0" rIns="0" bIns="0" rtlCol="0"/>
          <a:lstStyle/>
          <a:p>
            <a:endParaRPr/>
          </a:p>
        </p:txBody>
      </p:sp>
      <p:sp>
        <p:nvSpPr>
          <p:cNvPr id="7" name="object 7"/>
          <p:cNvSpPr txBox="1"/>
          <p:nvPr/>
        </p:nvSpPr>
        <p:spPr>
          <a:xfrm>
            <a:off x="701090" y="840716"/>
            <a:ext cx="1310896" cy="179536"/>
          </a:xfrm>
          <a:prstGeom prst="rect">
            <a:avLst/>
          </a:prstGeom>
          <a:solidFill>
            <a:srgbClr val="FEE2C8"/>
          </a:solidFill>
        </p:spPr>
        <p:txBody>
          <a:bodyPr vert="horz" wrap="square" lIns="0" tIns="0" rIns="0" bIns="0" rtlCol="0">
            <a:spAutoFit/>
          </a:bodyPr>
          <a:lstStyle/>
          <a:p>
            <a:pPr marL="683895">
              <a:lnSpc>
                <a:spcPts val="1370"/>
              </a:lnSpc>
            </a:pPr>
            <a:r>
              <a:rPr sz="1200" b="1" spc="5" dirty="0">
                <a:solidFill>
                  <a:srgbClr val="231F20"/>
                </a:solidFill>
                <a:latin typeface="Arial"/>
                <a:cs typeface="Arial"/>
              </a:rPr>
              <a:t>1384</a:t>
            </a:r>
            <a:endParaRPr sz="1200">
              <a:latin typeface="Arial"/>
              <a:cs typeface="Arial"/>
            </a:endParaRPr>
          </a:p>
        </p:txBody>
      </p:sp>
      <p:sp>
        <p:nvSpPr>
          <p:cNvPr id="8" name="object 8"/>
          <p:cNvSpPr txBox="1"/>
          <p:nvPr/>
        </p:nvSpPr>
        <p:spPr>
          <a:xfrm>
            <a:off x="2203474" y="845440"/>
            <a:ext cx="1595205"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Electrical</a:t>
            </a:r>
            <a:r>
              <a:rPr sz="1000" b="1" spc="-235" dirty="0">
                <a:solidFill>
                  <a:srgbClr val="005AAA"/>
                </a:solidFill>
                <a:latin typeface="Arial"/>
                <a:cs typeface="Arial"/>
              </a:rPr>
              <a:t> </a:t>
            </a:r>
            <a:r>
              <a:rPr sz="1000" b="1" spc="-10" dirty="0">
                <a:solidFill>
                  <a:srgbClr val="005AAA"/>
                </a:solidFill>
                <a:latin typeface="Arial"/>
                <a:cs typeface="Arial"/>
              </a:rPr>
              <a:t>Technology</a:t>
            </a:r>
            <a:endParaRPr sz="1000">
              <a:latin typeface="Arial"/>
              <a:cs typeface="Arial"/>
            </a:endParaRPr>
          </a:p>
        </p:txBody>
      </p:sp>
      <p:sp>
        <p:nvSpPr>
          <p:cNvPr id="9" name="object 9"/>
          <p:cNvSpPr/>
          <p:nvPr/>
        </p:nvSpPr>
        <p:spPr>
          <a:xfrm>
            <a:off x="699247" y="977713"/>
            <a:ext cx="3095129" cy="0"/>
          </a:xfrm>
          <a:custGeom>
            <a:avLst/>
            <a:gdLst/>
            <a:ahLst/>
            <a:cxnLst/>
            <a:rect l="l" t="t" r="r" b="b"/>
            <a:pathLst>
              <a:path w="2557780">
                <a:moveTo>
                  <a:pt x="0" y="0"/>
                </a:moveTo>
                <a:lnTo>
                  <a:pt x="2557272" y="0"/>
                </a:lnTo>
              </a:path>
            </a:pathLst>
          </a:custGeom>
          <a:ln w="12192">
            <a:solidFill>
              <a:srgbClr val="F7931D"/>
            </a:solidFill>
          </a:ln>
        </p:spPr>
        <p:txBody>
          <a:bodyPr wrap="square" lIns="0" tIns="0" rIns="0" bIns="0" rtlCol="0"/>
          <a:lstStyle/>
          <a:p>
            <a:endParaRPr/>
          </a:p>
        </p:txBody>
      </p:sp>
      <p:sp>
        <p:nvSpPr>
          <p:cNvPr id="10" name="object 10"/>
          <p:cNvSpPr txBox="1"/>
          <p:nvPr/>
        </p:nvSpPr>
        <p:spPr>
          <a:xfrm>
            <a:off x="1546950" y="1017460"/>
            <a:ext cx="6119564" cy="615553"/>
          </a:xfrm>
          <a:prstGeom prst="rect">
            <a:avLst/>
          </a:prstGeom>
        </p:spPr>
        <p:txBody>
          <a:bodyPr vert="horz" wrap="square" lIns="0" tIns="0" rIns="0" bIns="0" rtlCol="0">
            <a:spAutoFit/>
          </a:bodyPr>
          <a:lstStyle/>
          <a:p>
            <a:pPr marL="240665">
              <a:lnSpc>
                <a:spcPct val="100000"/>
              </a:lnSpc>
            </a:pPr>
            <a:r>
              <a:rPr sz="1000" spc="-5" dirty="0">
                <a:solidFill>
                  <a:srgbClr val="231F20"/>
                </a:solidFill>
                <a:latin typeface="Times New Roman"/>
                <a:cs typeface="Times New Roman"/>
              </a:rPr>
              <a:t>Fig.</a:t>
            </a:r>
            <a:r>
              <a:rPr sz="1000" spc="-55" dirty="0">
                <a:solidFill>
                  <a:srgbClr val="231F20"/>
                </a:solidFill>
                <a:latin typeface="Times New Roman"/>
                <a:cs typeface="Times New Roman"/>
              </a:rPr>
              <a:t> </a:t>
            </a:r>
            <a:r>
              <a:rPr sz="1000" spc="-5" dirty="0">
                <a:solidFill>
                  <a:srgbClr val="231F20"/>
                </a:solidFill>
                <a:latin typeface="Times New Roman"/>
                <a:cs typeface="Times New Roman"/>
              </a:rPr>
              <a:t>36.35</a:t>
            </a:r>
            <a:r>
              <a:rPr sz="1000" spc="-55" dirty="0">
                <a:solidFill>
                  <a:srgbClr val="231F20"/>
                </a:solidFill>
                <a:latin typeface="Times New Roman"/>
                <a:cs typeface="Times New Roman"/>
              </a:rPr>
              <a:t> </a:t>
            </a:r>
            <a:r>
              <a:rPr sz="1000" dirty="0">
                <a:solidFill>
                  <a:srgbClr val="231F20"/>
                </a:solidFill>
                <a:latin typeface="Times New Roman"/>
                <a:cs typeface="Times New Roman"/>
              </a:rPr>
              <a:t>(</a:t>
            </a:r>
            <a:r>
              <a:rPr sz="1000" i="1" dirty="0">
                <a:solidFill>
                  <a:srgbClr val="231F20"/>
                </a:solidFill>
                <a:latin typeface="Times New Roman"/>
                <a:cs typeface="Times New Roman"/>
              </a:rPr>
              <a:t>c</a:t>
            </a:r>
            <a:r>
              <a:rPr sz="1000" dirty="0">
                <a:solidFill>
                  <a:srgbClr val="231F20"/>
                </a:solidFill>
                <a:latin typeface="Times New Roman"/>
                <a:cs typeface="Times New Roman"/>
              </a:rPr>
              <a:t>)</a:t>
            </a:r>
            <a:r>
              <a:rPr sz="1000" spc="-50" dirty="0">
                <a:solidFill>
                  <a:srgbClr val="231F20"/>
                </a:solidFill>
                <a:latin typeface="Times New Roman"/>
                <a:cs typeface="Times New Roman"/>
              </a:rPr>
              <a:t> </a:t>
            </a:r>
            <a:r>
              <a:rPr sz="1000" dirty="0">
                <a:solidFill>
                  <a:srgbClr val="231F20"/>
                </a:solidFill>
                <a:latin typeface="Times New Roman"/>
                <a:cs typeface="Times New Roman"/>
              </a:rPr>
              <a:t>represents</a:t>
            </a:r>
            <a:r>
              <a:rPr sz="1000" spc="-50" dirty="0">
                <a:solidFill>
                  <a:srgbClr val="231F20"/>
                </a:solidFill>
                <a:latin typeface="Times New Roman"/>
                <a:cs typeface="Times New Roman"/>
              </a:rPr>
              <a:t> </a:t>
            </a:r>
            <a:r>
              <a:rPr sz="1000" dirty="0">
                <a:solidFill>
                  <a:srgbClr val="231F20"/>
                </a:solidFill>
                <a:latin typeface="Times New Roman"/>
                <a:cs typeface="Times New Roman"/>
              </a:rPr>
              <a:t>the</a:t>
            </a:r>
            <a:r>
              <a:rPr sz="1000" spc="-50" dirty="0">
                <a:solidFill>
                  <a:srgbClr val="231F20"/>
                </a:solidFill>
                <a:latin typeface="Times New Roman"/>
                <a:cs typeface="Times New Roman"/>
              </a:rPr>
              <a:t> </a:t>
            </a:r>
            <a:r>
              <a:rPr sz="1000" dirty="0">
                <a:solidFill>
                  <a:srgbClr val="231F20"/>
                </a:solidFill>
                <a:latin typeface="Times New Roman"/>
                <a:cs typeface="Times New Roman"/>
              </a:rPr>
              <a:t>condition</a:t>
            </a:r>
            <a:r>
              <a:rPr sz="1000" spc="-50" dirty="0">
                <a:solidFill>
                  <a:srgbClr val="231F20"/>
                </a:solidFill>
                <a:latin typeface="Times New Roman"/>
                <a:cs typeface="Times New Roman"/>
              </a:rPr>
              <a:t> </a:t>
            </a:r>
            <a:r>
              <a:rPr sz="1000" dirty="0">
                <a:solidFill>
                  <a:srgbClr val="231F20"/>
                </a:solidFill>
                <a:latin typeface="Times New Roman"/>
                <a:cs typeface="Times New Roman"/>
              </a:rPr>
              <a:t>when</a:t>
            </a:r>
            <a:r>
              <a:rPr sz="1000" spc="-50" dirty="0">
                <a:solidFill>
                  <a:srgbClr val="231F20"/>
                </a:solidFill>
                <a:latin typeface="Times New Roman"/>
                <a:cs typeface="Times New Roman"/>
              </a:rPr>
              <a:t> </a:t>
            </a:r>
            <a:r>
              <a:rPr sz="1000" dirty="0">
                <a:solidFill>
                  <a:srgbClr val="231F20"/>
                </a:solidFill>
                <a:latin typeface="Times New Roman"/>
                <a:cs typeface="Times New Roman"/>
              </a:rPr>
              <a:t>the</a:t>
            </a:r>
            <a:r>
              <a:rPr sz="1000" spc="-50" dirty="0">
                <a:solidFill>
                  <a:srgbClr val="231F20"/>
                </a:solidFill>
                <a:latin typeface="Times New Roman"/>
                <a:cs typeface="Times New Roman"/>
              </a:rPr>
              <a:t> </a:t>
            </a:r>
            <a:r>
              <a:rPr sz="1000" dirty="0">
                <a:solidFill>
                  <a:srgbClr val="231F20"/>
                </a:solidFill>
                <a:latin typeface="Times New Roman"/>
                <a:cs typeface="Times New Roman"/>
              </a:rPr>
              <a:t>exciting</a:t>
            </a:r>
            <a:r>
              <a:rPr sz="1000" spc="-50"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50" dirty="0">
                <a:solidFill>
                  <a:srgbClr val="231F20"/>
                </a:solidFill>
                <a:latin typeface="Times New Roman"/>
                <a:cs typeface="Times New Roman"/>
              </a:rPr>
              <a:t> </a:t>
            </a:r>
            <a:r>
              <a:rPr sz="1000" dirty="0">
                <a:solidFill>
                  <a:srgbClr val="231F20"/>
                </a:solidFill>
                <a:latin typeface="Times New Roman"/>
                <a:cs typeface="Times New Roman"/>
              </a:rPr>
              <a:t>is</a:t>
            </a:r>
            <a:r>
              <a:rPr sz="1000" spc="-50" dirty="0">
                <a:solidFill>
                  <a:srgbClr val="231F20"/>
                </a:solidFill>
                <a:latin typeface="Times New Roman"/>
                <a:cs typeface="Times New Roman"/>
              </a:rPr>
              <a:t> </a:t>
            </a:r>
            <a:r>
              <a:rPr sz="1000" dirty="0">
                <a:solidFill>
                  <a:srgbClr val="231F20"/>
                </a:solidFill>
                <a:latin typeface="Times New Roman"/>
                <a:cs typeface="Times New Roman"/>
              </a:rPr>
              <a:t>rapidly</a:t>
            </a:r>
            <a:r>
              <a:rPr sz="1000" spc="-50" dirty="0">
                <a:solidFill>
                  <a:srgbClr val="231F20"/>
                </a:solidFill>
                <a:latin typeface="Times New Roman"/>
                <a:cs typeface="Times New Roman"/>
              </a:rPr>
              <a:t> </a:t>
            </a:r>
            <a:r>
              <a:rPr sz="1000" dirty="0">
                <a:solidFill>
                  <a:srgbClr val="231F20"/>
                </a:solidFill>
                <a:latin typeface="Times New Roman"/>
                <a:cs typeface="Times New Roman"/>
              </a:rPr>
              <a:t>decreasing</a:t>
            </a:r>
            <a:r>
              <a:rPr sz="1000" spc="-50" dirty="0">
                <a:solidFill>
                  <a:srgbClr val="231F20"/>
                </a:solidFill>
                <a:latin typeface="Times New Roman"/>
                <a:cs typeface="Times New Roman"/>
              </a:rPr>
              <a:t> </a:t>
            </a:r>
            <a:r>
              <a:rPr sz="1000" dirty="0">
                <a:solidFill>
                  <a:srgbClr val="231F20"/>
                </a:solidFill>
                <a:latin typeface="Times New Roman"/>
                <a:cs typeface="Times New Roman"/>
              </a:rPr>
              <a:t>from</a:t>
            </a:r>
            <a:r>
              <a:rPr sz="1000" spc="-25" dirty="0">
                <a:solidFill>
                  <a:srgbClr val="231F20"/>
                </a:solidFill>
                <a:latin typeface="Times New Roman"/>
                <a:cs typeface="Times New Roman"/>
              </a:rPr>
              <a:t> </a:t>
            </a:r>
            <a:r>
              <a:rPr sz="1000" i="1" dirty="0">
                <a:solidFill>
                  <a:srgbClr val="231F20"/>
                </a:solidFill>
                <a:latin typeface="Times New Roman"/>
                <a:cs typeface="Times New Roman"/>
              </a:rPr>
              <a:t>B</a:t>
            </a:r>
            <a:r>
              <a:rPr sz="1000" i="1" spc="-20" dirty="0">
                <a:solidFill>
                  <a:srgbClr val="231F20"/>
                </a:solidFill>
                <a:latin typeface="Times New Roman"/>
                <a:cs typeface="Times New Roman"/>
              </a:rPr>
              <a:t> </a:t>
            </a:r>
            <a:r>
              <a:rPr sz="1000" dirty="0">
                <a:solidFill>
                  <a:srgbClr val="231F20"/>
                </a:solidFill>
                <a:latin typeface="Times New Roman"/>
                <a:cs typeface="Times New Roman"/>
              </a:rPr>
              <a:t>to</a:t>
            </a:r>
            <a:endParaRPr sz="1000">
              <a:latin typeface="Times New Roman"/>
              <a:cs typeface="Times New Roman"/>
            </a:endParaRPr>
          </a:p>
          <a:p>
            <a:pPr marL="12700" marR="5080" algn="just">
              <a:lnSpc>
                <a:spcPct val="100000"/>
              </a:lnSpc>
            </a:pPr>
            <a:r>
              <a:rPr sz="1000" i="1" dirty="0">
                <a:solidFill>
                  <a:srgbClr val="231F20"/>
                </a:solidFill>
                <a:latin typeface="Times New Roman"/>
                <a:cs typeface="Times New Roman"/>
              </a:rPr>
              <a:t>C</a:t>
            </a:r>
            <a:r>
              <a:rPr sz="1000" dirty="0">
                <a:solidFill>
                  <a:srgbClr val="231F20"/>
                </a:solidFill>
                <a:latin typeface="Times New Roman"/>
                <a:cs typeface="Times New Roman"/>
              </a:rPr>
              <a:t>.</a:t>
            </a:r>
            <a:r>
              <a:rPr sz="1000" spc="110" dirty="0">
                <a:solidFill>
                  <a:srgbClr val="231F20"/>
                </a:solidFill>
                <a:latin typeface="Times New Roman"/>
                <a:cs typeface="Times New Roman"/>
              </a:rPr>
              <a:t> </a:t>
            </a:r>
            <a:r>
              <a:rPr sz="1000" spc="-5" dirty="0">
                <a:solidFill>
                  <a:srgbClr val="231F20"/>
                </a:solidFill>
                <a:latin typeface="Times New Roman"/>
                <a:cs typeface="Times New Roman"/>
              </a:rPr>
              <a:t>This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again</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sets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up</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induced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current</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shading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coil</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by</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transformer</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action.</a:t>
            </a:r>
            <a:r>
              <a:rPr sz="1000" spc="110" dirty="0">
                <a:solidFill>
                  <a:srgbClr val="231F20"/>
                </a:solidFill>
                <a:latin typeface="Times New Roman"/>
                <a:cs typeface="Times New Roman"/>
              </a:rPr>
              <a:t> </a:t>
            </a:r>
            <a:r>
              <a:rPr sz="1000" spc="-5" dirty="0">
                <a:solidFill>
                  <a:srgbClr val="231F20"/>
                </a:solidFill>
                <a:latin typeface="Times New Roman"/>
                <a:cs typeface="Times New Roman"/>
              </a:rPr>
              <a:t>This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current</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will</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flow  </a:t>
            </a:r>
            <a:r>
              <a:rPr sz="1000" dirty="0">
                <a:solidFill>
                  <a:srgbClr val="231F20"/>
                </a:solidFill>
                <a:latin typeface="Times New Roman"/>
                <a:cs typeface="Times New Roman"/>
              </a:rPr>
              <a:t>in such a direction as to oppose this decrease in exciting current, with the result that the flux is  strengthened</a:t>
            </a:r>
            <a:r>
              <a:rPr sz="1000" spc="-55" dirty="0">
                <a:solidFill>
                  <a:srgbClr val="231F20"/>
                </a:solidFill>
                <a:latin typeface="Times New Roman"/>
                <a:cs typeface="Times New Roman"/>
              </a:rPr>
              <a:t> </a:t>
            </a:r>
            <a:r>
              <a:rPr sz="1000" dirty="0">
                <a:solidFill>
                  <a:srgbClr val="231F20"/>
                </a:solidFill>
                <a:latin typeface="Times New Roman"/>
                <a:cs typeface="Times New Roman"/>
              </a:rPr>
              <a:t>in</a:t>
            </a:r>
            <a:r>
              <a:rPr sz="1000" spc="-55" dirty="0">
                <a:solidFill>
                  <a:srgbClr val="231F20"/>
                </a:solidFill>
                <a:latin typeface="Times New Roman"/>
                <a:cs typeface="Times New Roman"/>
              </a:rPr>
              <a:t>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shaded</a:t>
            </a:r>
            <a:r>
              <a:rPr sz="1000" spc="-55" dirty="0">
                <a:solidFill>
                  <a:srgbClr val="231F20"/>
                </a:solidFill>
                <a:latin typeface="Times New Roman"/>
                <a:cs typeface="Times New Roman"/>
              </a:rPr>
              <a:t> </a:t>
            </a:r>
            <a:r>
              <a:rPr sz="1000" dirty="0">
                <a:solidFill>
                  <a:srgbClr val="231F20"/>
                </a:solidFill>
                <a:latin typeface="Times New Roman"/>
                <a:cs typeface="Times New Roman"/>
              </a:rPr>
              <a:t>part</a:t>
            </a:r>
            <a:r>
              <a:rPr sz="1000" spc="-55" dirty="0">
                <a:solidFill>
                  <a:srgbClr val="231F20"/>
                </a:solidFill>
                <a:latin typeface="Times New Roman"/>
                <a:cs typeface="Times New Roman"/>
              </a:rPr>
              <a:t> </a:t>
            </a:r>
            <a:r>
              <a:rPr sz="1000" dirty="0">
                <a:solidFill>
                  <a:srgbClr val="231F20"/>
                </a:solidFill>
                <a:latin typeface="Times New Roman"/>
                <a:cs typeface="Times New Roman"/>
              </a:rPr>
              <a:t>of</a:t>
            </a:r>
            <a:r>
              <a:rPr sz="1000" spc="-55" dirty="0">
                <a:solidFill>
                  <a:srgbClr val="231F20"/>
                </a:solidFill>
                <a:latin typeface="Times New Roman"/>
                <a:cs typeface="Times New Roman"/>
              </a:rPr>
              <a:t>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pole.</a:t>
            </a:r>
            <a:r>
              <a:rPr sz="1000" spc="140" dirty="0">
                <a:solidFill>
                  <a:srgbClr val="231F20"/>
                </a:solidFill>
                <a:latin typeface="Times New Roman"/>
                <a:cs typeface="Times New Roman"/>
              </a:rPr>
              <a:t> </a:t>
            </a:r>
            <a:r>
              <a:rPr sz="1000" spc="-5" dirty="0">
                <a:solidFill>
                  <a:srgbClr val="231F20"/>
                </a:solidFill>
                <a:latin typeface="Times New Roman"/>
                <a:cs typeface="Times New Roman"/>
              </a:rPr>
              <a:t>Consequently,</a:t>
            </a:r>
            <a:r>
              <a:rPr sz="1000" spc="-55" dirty="0">
                <a:solidFill>
                  <a:srgbClr val="231F20"/>
                </a:solidFill>
                <a:latin typeface="Times New Roman"/>
                <a:cs typeface="Times New Roman"/>
              </a:rPr>
              <a:t>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magnetic</a:t>
            </a:r>
            <a:r>
              <a:rPr sz="1000" spc="-55" dirty="0">
                <a:solidFill>
                  <a:srgbClr val="231F20"/>
                </a:solidFill>
                <a:latin typeface="Times New Roman"/>
                <a:cs typeface="Times New Roman"/>
              </a:rPr>
              <a:t> </a:t>
            </a:r>
            <a:r>
              <a:rPr sz="1000" dirty="0">
                <a:solidFill>
                  <a:srgbClr val="231F20"/>
                </a:solidFill>
                <a:latin typeface="Times New Roman"/>
                <a:cs typeface="Times New Roman"/>
              </a:rPr>
              <a:t>axis</a:t>
            </a:r>
            <a:r>
              <a:rPr sz="1000" spc="-55" dirty="0">
                <a:solidFill>
                  <a:srgbClr val="231F20"/>
                </a:solidFill>
                <a:latin typeface="Times New Roman"/>
                <a:cs typeface="Times New Roman"/>
              </a:rPr>
              <a:t> </a:t>
            </a:r>
            <a:r>
              <a:rPr sz="1000" dirty="0">
                <a:solidFill>
                  <a:srgbClr val="231F20"/>
                </a:solidFill>
                <a:latin typeface="Times New Roman"/>
                <a:cs typeface="Times New Roman"/>
              </a:rPr>
              <a:t>shifts</a:t>
            </a:r>
            <a:r>
              <a:rPr sz="1000" spc="-55" dirty="0">
                <a:solidFill>
                  <a:srgbClr val="231F20"/>
                </a:solidFill>
                <a:latin typeface="Times New Roman"/>
                <a:cs typeface="Times New Roman"/>
              </a:rPr>
              <a:t> </a:t>
            </a:r>
            <a:r>
              <a:rPr sz="1000" dirty="0">
                <a:solidFill>
                  <a:srgbClr val="231F20"/>
                </a:solidFill>
                <a:latin typeface="Times New Roman"/>
                <a:cs typeface="Times New Roman"/>
              </a:rPr>
              <a:t>to</a:t>
            </a:r>
            <a:r>
              <a:rPr sz="1000" spc="-55" dirty="0">
                <a:solidFill>
                  <a:srgbClr val="231F20"/>
                </a:solidFill>
                <a:latin typeface="Times New Roman"/>
                <a:cs typeface="Times New Roman"/>
              </a:rPr>
              <a:t>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middle</a:t>
            </a:r>
            <a:r>
              <a:rPr sz="1000" spc="-55" dirty="0">
                <a:solidFill>
                  <a:srgbClr val="231F20"/>
                </a:solidFill>
                <a:latin typeface="Times New Roman"/>
                <a:cs typeface="Times New Roman"/>
              </a:rPr>
              <a:t> </a:t>
            </a:r>
            <a:r>
              <a:rPr sz="1000" dirty="0">
                <a:solidFill>
                  <a:srgbClr val="231F20"/>
                </a:solidFill>
                <a:latin typeface="Times New Roman"/>
                <a:cs typeface="Times New Roman"/>
              </a:rPr>
              <a:t>part  of the shaded pole </a:t>
            </a:r>
            <a:r>
              <a:rPr sz="1000" i="1" spc="-5" dirty="0">
                <a:solidFill>
                  <a:srgbClr val="231F20"/>
                </a:solidFill>
                <a:latin typeface="Times New Roman"/>
                <a:cs typeface="Times New Roman"/>
              </a:rPr>
              <a:t>i</a:t>
            </a:r>
            <a:r>
              <a:rPr sz="1000" spc="-5" dirty="0">
                <a:solidFill>
                  <a:srgbClr val="231F20"/>
                </a:solidFill>
                <a:latin typeface="Times New Roman"/>
                <a:cs typeface="Times New Roman"/>
              </a:rPr>
              <a:t>.</a:t>
            </a:r>
            <a:r>
              <a:rPr sz="1000" i="1" spc="-5" dirty="0">
                <a:solidFill>
                  <a:srgbClr val="231F20"/>
                </a:solidFill>
                <a:latin typeface="Times New Roman"/>
                <a:cs typeface="Times New Roman"/>
              </a:rPr>
              <a:t>e</a:t>
            </a:r>
            <a:r>
              <a:rPr sz="1000" spc="-5" dirty="0">
                <a:solidFill>
                  <a:srgbClr val="231F20"/>
                </a:solidFill>
                <a:latin typeface="Times New Roman"/>
                <a:cs typeface="Times New Roman"/>
              </a:rPr>
              <a:t>. along</a:t>
            </a:r>
            <a:r>
              <a:rPr sz="1000" spc="-155" dirty="0">
                <a:solidFill>
                  <a:srgbClr val="231F20"/>
                </a:solidFill>
                <a:latin typeface="Times New Roman"/>
                <a:cs typeface="Times New Roman"/>
              </a:rPr>
              <a:t> </a:t>
            </a:r>
            <a:r>
              <a:rPr sz="1000" i="1" spc="10" dirty="0">
                <a:solidFill>
                  <a:srgbClr val="231F20"/>
                </a:solidFill>
                <a:latin typeface="Times New Roman"/>
                <a:cs typeface="Times New Roman"/>
              </a:rPr>
              <a:t>NE</a:t>
            </a:r>
            <a:r>
              <a:rPr sz="1000" spc="10" dirty="0">
                <a:solidFill>
                  <a:srgbClr val="231F20"/>
                </a:solidFill>
                <a:latin typeface="Times New Roman"/>
                <a:cs typeface="Times New Roman"/>
              </a:rPr>
              <a:t>.</a:t>
            </a:r>
            <a:endParaRPr sz="1000">
              <a:latin typeface="Times New Roman"/>
              <a:cs typeface="Times New Roman"/>
            </a:endParaRPr>
          </a:p>
        </p:txBody>
      </p:sp>
      <p:sp>
        <p:nvSpPr>
          <p:cNvPr id="11" name="object 11"/>
          <p:cNvSpPr/>
          <p:nvPr/>
        </p:nvSpPr>
        <p:spPr>
          <a:xfrm>
            <a:off x="3905487" y="3666667"/>
            <a:ext cx="3719841" cy="1696581"/>
          </a:xfrm>
          <a:custGeom>
            <a:avLst/>
            <a:gdLst/>
            <a:ahLst/>
            <a:cxnLst/>
            <a:rect l="l" t="t" r="r" b="b"/>
            <a:pathLst>
              <a:path w="3074035" h="2645409">
                <a:moveTo>
                  <a:pt x="0" y="0"/>
                </a:moveTo>
                <a:lnTo>
                  <a:pt x="3073907" y="0"/>
                </a:lnTo>
                <a:lnTo>
                  <a:pt x="3073907" y="2645283"/>
                </a:lnTo>
                <a:lnTo>
                  <a:pt x="0" y="2645283"/>
                </a:lnTo>
                <a:lnTo>
                  <a:pt x="0" y="0"/>
                </a:lnTo>
                <a:close/>
              </a:path>
            </a:pathLst>
          </a:custGeom>
          <a:solidFill>
            <a:srgbClr val="E3F2E7"/>
          </a:solidFill>
        </p:spPr>
        <p:txBody>
          <a:bodyPr wrap="square" lIns="0" tIns="0" rIns="0" bIns="0" rtlCol="0"/>
          <a:lstStyle/>
          <a:p>
            <a:endParaRPr/>
          </a:p>
        </p:txBody>
      </p:sp>
      <p:sp>
        <p:nvSpPr>
          <p:cNvPr id="12" name="object 12"/>
          <p:cNvSpPr txBox="1"/>
          <p:nvPr/>
        </p:nvSpPr>
        <p:spPr>
          <a:xfrm>
            <a:off x="5633625" y="5377259"/>
            <a:ext cx="591671" cy="123111"/>
          </a:xfrm>
          <a:prstGeom prst="rect">
            <a:avLst/>
          </a:prstGeom>
        </p:spPr>
        <p:txBody>
          <a:bodyPr vert="horz" wrap="square" lIns="0" tIns="0" rIns="0" bIns="0" rtlCol="0">
            <a:spAutoFit/>
          </a:bodyPr>
          <a:lstStyle/>
          <a:p>
            <a:pPr marL="12700">
              <a:lnSpc>
                <a:spcPct val="100000"/>
              </a:lnSpc>
            </a:pPr>
            <a:r>
              <a:rPr sz="800" b="1" spc="-5" dirty="0">
                <a:solidFill>
                  <a:srgbClr val="231F20"/>
                </a:solidFill>
                <a:latin typeface="Arial"/>
                <a:cs typeface="Arial"/>
              </a:rPr>
              <a:t>Fig.</a:t>
            </a:r>
            <a:r>
              <a:rPr sz="800" b="1" spc="-90" dirty="0">
                <a:solidFill>
                  <a:srgbClr val="231F20"/>
                </a:solidFill>
                <a:latin typeface="Arial"/>
                <a:cs typeface="Arial"/>
              </a:rPr>
              <a:t> </a:t>
            </a:r>
            <a:r>
              <a:rPr sz="800" b="1" spc="-5" dirty="0">
                <a:solidFill>
                  <a:srgbClr val="231F20"/>
                </a:solidFill>
                <a:latin typeface="Arial"/>
                <a:cs typeface="Arial"/>
              </a:rPr>
              <a:t>36.36</a:t>
            </a:r>
            <a:endParaRPr sz="800">
              <a:latin typeface="Arial"/>
              <a:cs typeface="Arial"/>
            </a:endParaRPr>
          </a:p>
        </p:txBody>
      </p:sp>
      <p:graphicFrame>
        <p:nvGraphicFramePr>
          <p:cNvPr id="13" name="object 13"/>
          <p:cNvGraphicFramePr>
            <a:graphicFrameLocks noGrp="1"/>
          </p:cNvGraphicFramePr>
          <p:nvPr/>
        </p:nvGraphicFramePr>
        <p:xfrm>
          <a:off x="4591082" y="3801231"/>
          <a:ext cx="2534574" cy="1314393"/>
        </p:xfrm>
        <a:graphic>
          <a:graphicData uri="http://schemas.openxmlformats.org/drawingml/2006/table">
            <a:tbl>
              <a:tblPr firstRow="1" bandRow="1">
                <a:tableStyleId>{2D5ABB26-0587-4C30-8999-92F81FD0307C}</a:tableStyleId>
              </a:tblPr>
              <a:tblGrid>
                <a:gridCol w="534328"/>
                <a:gridCol w="526309"/>
                <a:gridCol w="497371"/>
                <a:gridCol w="498493"/>
                <a:gridCol w="478073"/>
              </a:tblGrid>
              <a:tr h="338683">
                <a:tc>
                  <a:txBody>
                    <a:bodyPr/>
                    <a:lstStyle/>
                    <a:p>
                      <a:endParaRPr sz="500">
                        <a:latin typeface="Arial"/>
                        <a:cs typeface="Arial"/>
                      </a:endParaRPr>
                    </a:p>
                  </a:txBody>
                  <a:tcPr marL="0" marR="0" marT="0" marB="0">
                    <a:lnL w="7354">
                      <a:solidFill>
                        <a:srgbClr val="00AEEF"/>
                      </a:solidFill>
                      <a:prstDash val="solid"/>
                    </a:lnL>
                    <a:lnR w="7307">
                      <a:solidFill>
                        <a:srgbClr val="00AEEF"/>
                      </a:solidFill>
                      <a:prstDash val="solid"/>
                    </a:lnR>
                    <a:lnT w="7354">
                      <a:solidFill>
                        <a:srgbClr val="00AEEF"/>
                      </a:solidFill>
                      <a:prstDash val="solid"/>
                    </a:lnT>
                    <a:lnB w="7398">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07">
                      <a:solidFill>
                        <a:srgbClr val="00AEEF"/>
                      </a:solidFill>
                      <a:prstDash val="solid"/>
                    </a:lnR>
                    <a:lnT w="7354">
                      <a:solidFill>
                        <a:srgbClr val="00AEEF"/>
                      </a:solidFill>
                      <a:prstDash val="solid"/>
                    </a:lnT>
                    <a:lnB w="7398">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07">
                      <a:solidFill>
                        <a:srgbClr val="00AEEF"/>
                      </a:solidFill>
                      <a:prstDash val="solid"/>
                    </a:lnR>
                    <a:lnT w="7354">
                      <a:solidFill>
                        <a:srgbClr val="00AEEF"/>
                      </a:solidFill>
                      <a:prstDash val="solid"/>
                    </a:lnT>
                    <a:lnB w="7398">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07">
                      <a:solidFill>
                        <a:srgbClr val="00AEEF"/>
                      </a:solidFill>
                      <a:prstDash val="solid"/>
                    </a:lnR>
                    <a:lnT w="7354">
                      <a:solidFill>
                        <a:srgbClr val="00AEEF"/>
                      </a:solidFill>
                      <a:prstDash val="solid"/>
                    </a:lnT>
                    <a:lnB w="7398">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54">
                      <a:solidFill>
                        <a:srgbClr val="00AEEF"/>
                      </a:solidFill>
                      <a:prstDash val="solid"/>
                    </a:lnR>
                    <a:lnT w="7354">
                      <a:solidFill>
                        <a:srgbClr val="00AEEF"/>
                      </a:solidFill>
                      <a:prstDash val="solid"/>
                    </a:lnT>
                    <a:lnB w="7398">
                      <a:solidFill>
                        <a:srgbClr val="00AEEF"/>
                      </a:solidFill>
                      <a:prstDash val="solid"/>
                    </a:lnB>
                    <a:solidFill>
                      <a:srgbClr val="FFFCD5"/>
                    </a:solidFill>
                  </a:tcPr>
                </a:tc>
              </a:tr>
              <a:tr h="340855">
                <a:tc>
                  <a:txBody>
                    <a:bodyPr/>
                    <a:lstStyle/>
                    <a:p>
                      <a:endParaRPr sz="500">
                        <a:latin typeface="Arial"/>
                        <a:cs typeface="Arial"/>
                      </a:endParaRPr>
                    </a:p>
                  </a:txBody>
                  <a:tcPr marL="0" marR="0" marT="0" marB="0">
                    <a:lnL w="7354">
                      <a:solidFill>
                        <a:srgbClr val="00AEEF"/>
                      </a:solidFill>
                      <a:prstDash val="solid"/>
                    </a:lnL>
                    <a:lnR w="7307">
                      <a:solidFill>
                        <a:srgbClr val="00AEEF"/>
                      </a:solidFill>
                      <a:prstDash val="solid"/>
                    </a:lnR>
                    <a:lnT w="7398">
                      <a:solidFill>
                        <a:srgbClr val="00AEEF"/>
                      </a:solidFill>
                      <a:prstDash val="solid"/>
                    </a:lnT>
                    <a:lnB w="7398">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07">
                      <a:solidFill>
                        <a:srgbClr val="00AEEF"/>
                      </a:solidFill>
                      <a:prstDash val="solid"/>
                    </a:lnR>
                    <a:lnT w="7398">
                      <a:solidFill>
                        <a:srgbClr val="00AEEF"/>
                      </a:solidFill>
                      <a:prstDash val="solid"/>
                    </a:lnT>
                    <a:lnB w="7398">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07">
                      <a:solidFill>
                        <a:srgbClr val="00AEEF"/>
                      </a:solidFill>
                      <a:prstDash val="solid"/>
                    </a:lnR>
                    <a:lnT w="7398">
                      <a:solidFill>
                        <a:srgbClr val="00AEEF"/>
                      </a:solidFill>
                      <a:prstDash val="solid"/>
                    </a:lnT>
                    <a:lnB w="7398">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07">
                      <a:solidFill>
                        <a:srgbClr val="00AEEF"/>
                      </a:solidFill>
                      <a:prstDash val="solid"/>
                    </a:lnR>
                    <a:lnT w="7398">
                      <a:solidFill>
                        <a:srgbClr val="00AEEF"/>
                      </a:solidFill>
                      <a:prstDash val="solid"/>
                    </a:lnT>
                    <a:lnB w="7398">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54">
                      <a:solidFill>
                        <a:srgbClr val="00AEEF"/>
                      </a:solidFill>
                      <a:prstDash val="solid"/>
                    </a:lnR>
                    <a:lnT w="7398">
                      <a:solidFill>
                        <a:srgbClr val="00AEEF"/>
                      </a:solidFill>
                      <a:prstDash val="solid"/>
                    </a:lnT>
                    <a:lnB w="7398">
                      <a:solidFill>
                        <a:srgbClr val="00AEEF"/>
                      </a:solidFill>
                      <a:prstDash val="solid"/>
                    </a:lnB>
                    <a:solidFill>
                      <a:srgbClr val="FFFCD5"/>
                    </a:solidFill>
                  </a:tcPr>
                </a:tc>
              </a:tr>
              <a:tr h="329648">
                <a:tc>
                  <a:txBody>
                    <a:bodyPr/>
                    <a:lstStyle/>
                    <a:p>
                      <a:endParaRPr sz="500">
                        <a:latin typeface="Arial"/>
                        <a:cs typeface="Arial"/>
                      </a:endParaRPr>
                    </a:p>
                  </a:txBody>
                  <a:tcPr marL="0" marR="0" marT="0" marB="0">
                    <a:lnL w="7354">
                      <a:solidFill>
                        <a:srgbClr val="00AEEF"/>
                      </a:solidFill>
                      <a:prstDash val="solid"/>
                    </a:lnL>
                    <a:lnR w="7307">
                      <a:solidFill>
                        <a:srgbClr val="00AEEF"/>
                      </a:solidFill>
                      <a:prstDash val="solid"/>
                    </a:lnR>
                    <a:lnT w="7398">
                      <a:solidFill>
                        <a:srgbClr val="00AEEF"/>
                      </a:solidFill>
                      <a:prstDash val="solid"/>
                    </a:lnT>
                    <a:lnB w="7398">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07">
                      <a:solidFill>
                        <a:srgbClr val="00AEEF"/>
                      </a:solidFill>
                      <a:prstDash val="solid"/>
                    </a:lnR>
                    <a:lnT w="7398">
                      <a:solidFill>
                        <a:srgbClr val="00AEEF"/>
                      </a:solidFill>
                      <a:prstDash val="solid"/>
                    </a:lnT>
                    <a:lnB w="7398">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07">
                      <a:solidFill>
                        <a:srgbClr val="00AEEF"/>
                      </a:solidFill>
                      <a:prstDash val="solid"/>
                    </a:lnR>
                    <a:lnT w="7398">
                      <a:solidFill>
                        <a:srgbClr val="00AEEF"/>
                      </a:solidFill>
                      <a:prstDash val="solid"/>
                    </a:lnT>
                    <a:lnB w="7398">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07">
                      <a:solidFill>
                        <a:srgbClr val="00AEEF"/>
                      </a:solidFill>
                      <a:prstDash val="solid"/>
                    </a:lnR>
                    <a:lnT w="7398">
                      <a:solidFill>
                        <a:srgbClr val="00AEEF"/>
                      </a:solidFill>
                      <a:prstDash val="solid"/>
                    </a:lnT>
                    <a:lnB w="7398">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54">
                      <a:solidFill>
                        <a:srgbClr val="00AEEF"/>
                      </a:solidFill>
                      <a:prstDash val="solid"/>
                    </a:lnR>
                    <a:lnT w="7398">
                      <a:solidFill>
                        <a:srgbClr val="00AEEF"/>
                      </a:solidFill>
                      <a:prstDash val="solid"/>
                    </a:lnT>
                    <a:lnB w="7398">
                      <a:solidFill>
                        <a:srgbClr val="00AEEF"/>
                      </a:solidFill>
                      <a:prstDash val="solid"/>
                    </a:lnB>
                    <a:solidFill>
                      <a:srgbClr val="FFFCD5"/>
                    </a:solidFill>
                  </a:tcPr>
                </a:tc>
              </a:tr>
              <a:tr h="305207">
                <a:tc>
                  <a:txBody>
                    <a:bodyPr/>
                    <a:lstStyle/>
                    <a:p>
                      <a:endParaRPr sz="500">
                        <a:latin typeface="Arial"/>
                        <a:cs typeface="Arial"/>
                      </a:endParaRPr>
                    </a:p>
                  </a:txBody>
                  <a:tcPr marL="0" marR="0" marT="0" marB="0">
                    <a:lnL w="7354">
                      <a:solidFill>
                        <a:srgbClr val="00AEEF"/>
                      </a:solidFill>
                      <a:prstDash val="solid"/>
                    </a:lnL>
                    <a:lnR w="7307">
                      <a:solidFill>
                        <a:srgbClr val="00AEEF"/>
                      </a:solidFill>
                      <a:prstDash val="solid"/>
                    </a:lnR>
                    <a:lnT w="7398">
                      <a:solidFill>
                        <a:srgbClr val="00AEEF"/>
                      </a:solidFill>
                      <a:prstDash val="solid"/>
                    </a:lnT>
                    <a:lnB w="7354">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07">
                      <a:solidFill>
                        <a:srgbClr val="00AEEF"/>
                      </a:solidFill>
                      <a:prstDash val="solid"/>
                    </a:lnR>
                    <a:lnT w="7398">
                      <a:solidFill>
                        <a:srgbClr val="00AEEF"/>
                      </a:solidFill>
                      <a:prstDash val="solid"/>
                    </a:lnT>
                    <a:lnB w="7354">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07">
                      <a:solidFill>
                        <a:srgbClr val="00AEEF"/>
                      </a:solidFill>
                      <a:prstDash val="solid"/>
                    </a:lnR>
                    <a:lnT w="7398">
                      <a:solidFill>
                        <a:srgbClr val="00AEEF"/>
                      </a:solidFill>
                      <a:prstDash val="solid"/>
                    </a:lnT>
                    <a:lnB w="7354">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07">
                      <a:solidFill>
                        <a:srgbClr val="00AEEF"/>
                      </a:solidFill>
                      <a:prstDash val="solid"/>
                    </a:lnR>
                    <a:lnT w="7398">
                      <a:solidFill>
                        <a:srgbClr val="00AEEF"/>
                      </a:solidFill>
                      <a:prstDash val="solid"/>
                    </a:lnT>
                    <a:lnB w="7354">
                      <a:solidFill>
                        <a:srgbClr val="00AEEF"/>
                      </a:solidFill>
                      <a:prstDash val="solid"/>
                    </a:lnB>
                    <a:solidFill>
                      <a:srgbClr val="FFFCD5"/>
                    </a:solidFill>
                  </a:tcPr>
                </a:tc>
                <a:tc>
                  <a:txBody>
                    <a:bodyPr/>
                    <a:lstStyle/>
                    <a:p>
                      <a:endParaRPr sz="500">
                        <a:latin typeface="Arial"/>
                        <a:cs typeface="Arial"/>
                      </a:endParaRPr>
                    </a:p>
                  </a:txBody>
                  <a:tcPr marL="0" marR="0" marT="0" marB="0">
                    <a:lnL w="7307">
                      <a:solidFill>
                        <a:srgbClr val="00AEEF"/>
                      </a:solidFill>
                      <a:prstDash val="solid"/>
                    </a:lnL>
                    <a:lnR w="7354">
                      <a:solidFill>
                        <a:srgbClr val="00AEEF"/>
                      </a:solidFill>
                      <a:prstDash val="solid"/>
                    </a:lnR>
                    <a:lnT w="7398">
                      <a:solidFill>
                        <a:srgbClr val="00AEEF"/>
                      </a:solidFill>
                      <a:prstDash val="solid"/>
                    </a:lnT>
                    <a:lnB w="7354">
                      <a:solidFill>
                        <a:srgbClr val="00AEEF"/>
                      </a:solidFill>
                      <a:prstDash val="solid"/>
                    </a:lnB>
                    <a:solidFill>
                      <a:srgbClr val="FFFCD5"/>
                    </a:solidFill>
                  </a:tcPr>
                </a:tc>
              </a:tr>
            </a:tbl>
          </a:graphicData>
        </a:graphic>
      </p:graphicFrame>
      <p:sp>
        <p:nvSpPr>
          <p:cNvPr id="14" name="object 14"/>
          <p:cNvSpPr/>
          <p:nvPr/>
        </p:nvSpPr>
        <p:spPr>
          <a:xfrm>
            <a:off x="4361288" y="3759919"/>
            <a:ext cx="55325" cy="44797"/>
          </a:xfrm>
          <a:custGeom>
            <a:avLst/>
            <a:gdLst/>
            <a:ahLst/>
            <a:cxnLst/>
            <a:rect l="l" t="t" r="r" b="b"/>
            <a:pathLst>
              <a:path w="45720" h="69850">
                <a:moveTo>
                  <a:pt x="36178" y="7607"/>
                </a:moveTo>
                <a:lnTo>
                  <a:pt x="28727" y="7607"/>
                </a:lnTo>
                <a:lnTo>
                  <a:pt x="31267" y="17068"/>
                </a:lnTo>
                <a:lnTo>
                  <a:pt x="31267" y="22301"/>
                </a:lnTo>
                <a:lnTo>
                  <a:pt x="0" y="68262"/>
                </a:lnTo>
                <a:lnTo>
                  <a:pt x="0" y="69494"/>
                </a:lnTo>
                <a:lnTo>
                  <a:pt x="39598" y="69494"/>
                </a:lnTo>
                <a:lnTo>
                  <a:pt x="42690" y="61683"/>
                </a:lnTo>
                <a:lnTo>
                  <a:pt x="9944" y="61683"/>
                </a:lnTo>
                <a:lnTo>
                  <a:pt x="27000" y="43586"/>
                </a:lnTo>
                <a:lnTo>
                  <a:pt x="30916" y="39163"/>
                </a:lnTo>
                <a:lnTo>
                  <a:pt x="35172" y="33321"/>
                </a:lnTo>
                <a:lnTo>
                  <a:pt x="38590" y="26341"/>
                </a:lnTo>
                <a:lnTo>
                  <a:pt x="39992" y="18503"/>
                </a:lnTo>
                <a:lnTo>
                  <a:pt x="38421" y="10753"/>
                </a:lnTo>
                <a:lnTo>
                  <a:pt x="36178" y="7607"/>
                </a:lnTo>
                <a:close/>
              </a:path>
              <a:path w="45720" h="69850">
                <a:moveTo>
                  <a:pt x="43865" y="54889"/>
                </a:moveTo>
                <a:lnTo>
                  <a:pt x="39903" y="61366"/>
                </a:lnTo>
                <a:lnTo>
                  <a:pt x="37973" y="61671"/>
                </a:lnTo>
                <a:lnTo>
                  <a:pt x="9944" y="61683"/>
                </a:lnTo>
                <a:lnTo>
                  <a:pt x="42690" y="61683"/>
                </a:lnTo>
                <a:lnTo>
                  <a:pt x="45173" y="55410"/>
                </a:lnTo>
                <a:lnTo>
                  <a:pt x="43865" y="54889"/>
                </a:lnTo>
                <a:close/>
              </a:path>
              <a:path w="45720" h="69850">
                <a:moveTo>
                  <a:pt x="21615" y="0"/>
                </a:moveTo>
                <a:lnTo>
                  <a:pt x="14908" y="1014"/>
                </a:lnTo>
                <a:lnTo>
                  <a:pt x="8642" y="4410"/>
                </a:lnTo>
                <a:lnTo>
                  <a:pt x="3480" y="10715"/>
                </a:lnTo>
                <a:lnTo>
                  <a:pt x="88" y="20459"/>
                </a:lnTo>
                <a:lnTo>
                  <a:pt x="2222" y="20980"/>
                </a:lnTo>
                <a:lnTo>
                  <a:pt x="4457" y="15417"/>
                </a:lnTo>
                <a:lnTo>
                  <a:pt x="7505" y="7607"/>
                </a:lnTo>
                <a:lnTo>
                  <a:pt x="36178" y="7607"/>
                </a:lnTo>
                <a:lnTo>
                  <a:pt x="34270" y="4932"/>
                </a:lnTo>
                <a:lnTo>
                  <a:pt x="28387" y="1271"/>
                </a:lnTo>
                <a:lnTo>
                  <a:pt x="21615" y="0"/>
                </a:lnTo>
                <a:close/>
              </a:path>
            </a:pathLst>
          </a:custGeom>
          <a:solidFill>
            <a:srgbClr val="231F20"/>
          </a:solidFill>
        </p:spPr>
        <p:txBody>
          <a:bodyPr wrap="square" lIns="0" tIns="0" rIns="0" bIns="0" rtlCol="0"/>
          <a:lstStyle/>
          <a:p>
            <a:endParaRPr/>
          </a:p>
        </p:txBody>
      </p:sp>
      <p:sp>
        <p:nvSpPr>
          <p:cNvPr id="15" name="object 15"/>
          <p:cNvSpPr/>
          <p:nvPr/>
        </p:nvSpPr>
        <p:spPr>
          <a:xfrm>
            <a:off x="4421977" y="3759911"/>
            <a:ext cx="56093" cy="45611"/>
          </a:xfrm>
          <a:custGeom>
            <a:avLst/>
            <a:gdLst/>
            <a:ahLst/>
            <a:cxnLst/>
            <a:rect l="l" t="t" r="r" b="b"/>
            <a:pathLst>
              <a:path w="46354" h="71120">
                <a:moveTo>
                  <a:pt x="22948" y="0"/>
                </a:moveTo>
                <a:lnTo>
                  <a:pt x="11476" y="3836"/>
                </a:lnTo>
                <a:lnTo>
                  <a:pt x="4464" y="13187"/>
                </a:lnTo>
                <a:lnTo>
                  <a:pt x="956" y="24812"/>
                </a:lnTo>
                <a:lnTo>
                  <a:pt x="0" y="35471"/>
                </a:lnTo>
                <a:lnTo>
                  <a:pt x="958" y="46266"/>
                </a:lnTo>
                <a:lnTo>
                  <a:pt x="4468" y="57880"/>
                </a:lnTo>
                <a:lnTo>
                  <a:pt x="11481" y="67160"/>
                </a:lnTo>
                <a:lnTo>
                  <a:pt x="22948" y="70954"/>
                </a:lnTo>
                <a:lnTo>
                  <a:pt x="31082" y="68262"/>
                </a:lnTo>
                <a:lnTo>
                  <a:pt x="22948" y="68262"/>
                </a:lnTo>
                <a:lnTo>
                  <a:pt x="15406" y="64315"/>
                </a:lnTo>
                <a:lnTo>
                  <a:pt x="11479" y="54995"/>
                </a:lnTo>
                <a:lnTo>
                  <a:pt x="9985" y="44018"/>
                </a:lnTo>
                <a:lnTo>
                  <a:pt x="9753" y="35471"/>
                </a:lnTo>
                <a:lnTo>
                  <a:pt x="9981" y="27400"/>
                </a:lnTo>
                <a:lnTo>
                  <a:pt x="11469" y="16456"/>
                </a:lnTo>
                <a:lnTo>
                  <a:pt x="15398" y="6821"/>
                </a:lnTo>
                <a:lnTo>
                  <a:pt x="22948" y="2679"/>
                </a:lnTo>
                <a:lnTo>
                  <a:pt x="30954" y="2679"/>
                </a:lnTo>
                <a:lnTo>
                  <a:pt x="22948" y="0"/>
                </a:lnTo>
                <a:close/>
              </a:path>
              <a:path w="46354" h="71120">
                <a:moveTo>
                  <a:pt x="30954" y="2679"/>
                </a:moveTo>
                <a:lnTo>
                  <a:pt x="22948" y="2679"/>
                </a:lnTo>
                <a:lnTo>
                  <a:pt x="30491" y="6821"/>
                </a:lnTo>
                <a:lnTo>
                  <a:pt x="34418" y="16456"/>
                </a:lnTo>
                <a:lnTo>
                  <a:pt x="35909" y="27400"/>
                </a:lnTo>
                <a:lnTo>
                  <a:pt x="36144" y="35471"/>
                </a:lnTo>
                <a:lnTo>
                  <a:pt x="35896" y="44111"/>
                </a:lnTo>
                <a:lnTo>
                  <a:pt x="34418" y="54910"/>
                </a:lnTo>
                <a:lnTo>
                  <a:pt x="30491" y="64280"/>
                </a:lnTo>
                <a:lnTo>
                  <a:pt x="22948" y="68262"/>
                </a:lnTo>
                <a:lnTo>
                  <a:pt x="31082" y="68262"/>
                </a:lnTo>
                <a:lnTo>
                  <a:pt x="34416" y="67158"/>
                </a:lnTo>
                <a:lnTo>
                  <a:pt x="41428" y="57875"/>
                </a:lnTo>
                <a:lnTo>
                  <a:pt x="44939" y="46260"/>
                </a:lnTo>
                <a:lnTo>
                  <a:pt x="45897" y="35471"/>
                </a:lnTo>
                <a:lnTo>
                  <a:pt x="44937" y="24812"/>
                </a:lnTo>
                <a:lnTo>
                  <a:pt x="41424" y="13187"/>
                </a:lnTo>
                <a:lnTo>
                  <a:pt x="34410" y="3836"/>
                </a:lnTo>
                <a:lnTo>
                  <a:pt x="30954" y="2679"/>
                </a:lnTo>
                <a:close/>
              </a:path>
            </a:pathLst>
          </a:custGeom>
          <a:solidFill>
            <a:srgbClr val="231F20"/>
          </a:solidFill>
        </p:spPr>
        <p:txBody>
          <a:bodyPr wrap="square" lIns="0" tIns="0" rIns="0" bIns="0" rtlCol="0"/>
          <a:lstStyle/>
          <a:p>
            <a:endParaRPr/>
          </a:p>
        </p:txBody>
      </p:sp>
      <p:sp>
        <p:nvSpPr>
          <p:cNvPr id="16" name="object 16"/>
          <p:cNvSpPr/>
          <p:nvPr/>
        </p:nvSpPr>
        <p:spPr>
          <a:xfrm>
            <a:off x="4483403" y="3759911"/>
            <a:ext cx="56093" cy="45611"/>
          </a:xfrm>
          <a:custGeom>
            <a:avLst/>
            <a:gdLst/>
            <a:ahLst/>
            <a:cxnLst/>
            <a:rect l="l" t="t" r="r" b="b"/>
            <a:pathLst>
              <a:path w="46354" h="71120">
                <a:moveTo>
                  <a:pt x="22948" y="0"/>
                </a:moveTo>
                <a:lnTo>
                  <a:pt x="11481" y="3836"/>
                </a:lnTo>
                <a:lnTo>
                  <a:pt x="4468" y="13187"/>
                </a:lnTo>
                <a:lnTo>
                  <a:pt x="958" y="24812"/>
                </a:lnTo>
                <a:lnTo>
                  <a:pt x="0" y="35471"/>
                </a:lnTo>
                <a:lnTo>
                  <a:pt x="960" y="46260"/>
                </a:lnTo>
                <a:lnTo>
                  <a:pt x="4475" y="57875"/>
                </a:lnTo>
                <a:lnTo>
                  <a:pt x="11492" y="67158"/>
                </a:lnTo>
                <a:lnTo>
                  <a:pt x="22961" y="70954"/>
                </a:lnTo>
                <a:lnTo>
                  <a:pt x="31078" y="68262"/>
                </a:lnTo>
                <a:lnTo>
                  <a:pt x="22961" y="68262"/>
                </a:lnTo>
                <a:lnTo>
                  <a:pt x="15411" y="64308"/>
                </a:lnTo>
                <a:lnTo>
                  <a:pt x="11480" y="54986"/>
                </a:lnTo>
                <a:lnTo>
                  <a:pt x="9986" y="44013"/>
                </a:lnTo>
                <a:lnTo>
                  <a:pt x="9753" y="35458"/>
                </a:lnTo>
                <a:lnTo>
                  <a:pt x="9987" y="27387"/>
                </a:lnTo>
                <a:lnTo>
                  <a:pt x="11475" y="16443"/>
                </a:lnTo>
                <a:lnTo>
                  <a:pt x="15401" y="6808"/>
                </a:lnTo>
                <a:lnTo>
                  <a:pt x="22948" y="2666"/>
                </a:lnTo>
                <a:lnTo>
                  <a:pt x="30923" y="2666"/>
                </a:lnTo>
                <a:lnTo>
                  <a:pt x="22948" y="0"/>
                </a:lnTo>
                <a:close/>
              </a:path>
              <a:path w="46354" h="71120">
                <a:moveTo>
                  <a:pt x="30923" y="2666"/>
                </a:moveTo>
                <a:lnTo>
                  <a:pt x="22948" y="2666"/>
                </a:lnTo>
                <a:lnTo>
                  <a:pt x="30491" y="6808"/>
                </a:lnTo>
                <a:lnTo>
                  <a:pt x="34418" y="16444"/>
                </a:lnTo>
                <a:lnTo>
                  <a:pt x="35909" y="27393"/>
                </a:lnTo>
                <a:lnTo>
                  <a:pt x="36143" y="35471"/>
                </a:lnTo>
                <a:lnTo>
                  <a:pt x="35899" y="44104"/>
                </a:lnTo>
                <a:lnTo>
                  <a:pt x="34424" y="54908"/>
                </a:lnTo>
                <a:lnTo>
                  <a:pt x="30502" y="64279"/>
                </a:lnTo>
                <a:lnTo>
                  <a:pt x="22961" y="68262"/>
                </a:lnTo>
                <a:lnTo>
                  <a:pt x="31078" y="68262"/>
                </a:lnTo>
                <a:lnTo>
                  <a:pt x="34421" y="67153"/>
                </a:lnTo>
                <a:lnTo>
                  <a:pt x="41430" y="57869"/>
                </a:lnTo>
                <a:lnTo>
                  <a:pt x="44939" y="46253"/>
                </a:lnTo>
                <a:lnTo>
                  <a:pt x="45897" y="35458"/>
                </a:lnTo>
                <a:lnTo>
                  <a:pt x="44939" y="24801"/>
                </a:lnTo>
                <a:lnTo>
                  <a:pt x="41428" y="13181"/>
                </a:lnTo>
                <a:lnTo>
                  <a:pt x="34416" y="3834"/>
                </a:lnTo>
                <a:lnTo>
                  <a:pt x="30923" y="2666"/>
                </a:lnTo>
                <a:close/>
              </a:path>
            </a:pathLst>
          </a:custGeom>
          <a:solidFill>
            <a:srgbClr val="231F20"/>
          </a:solidFill>
        </p:spPr>
        <p:txBody>
          <a:bodyPr wrap="square" lIns="0" tIns="0" rIns="0" bIns="0" rtlCol="0"/>
          <a:lstStyle/>
          <a:p>
            <a:endParaRPr/>
          </a:p>
        </p:txBody>
      </p:sp>
      <p:sp>
        <p:nvSpPr>
          <p:cNvPr id="17" name="object 17"/>
          <p:cNvSpPr/>
          <p:nvPr/>
        </p:nvSpPr>
        <p:spPr>
          <a:xfrm>
            <a:off x="4371324" y="4070726"/>
            <a:ext cx="2804211" cy="1207726"/>
          </a:xfrm>
          <a:prstGeom prst="rect">
            <a:avLst/>
          </a:prstGeom>
          <a:blipFill>
            <a:blip r:embed="rId2" cstate="print"/>
            <a:stretch>
              <a:fillRect/>
            </a:stretch>
          </a:blipFill>
        </p:spPr>
        <p:txBody>
          <a:bodyPr wrap="square" lIns="0" tIns="0" rIns="0" bIns="0" rtlCol="0"/>
          <a:lstStyle/>
          <a:p>
            <a:endParaRPr/>
          </a:p>
        </p:txBody>
      </p:sp>
      <p:sp>
        <p:nvSpPr>
          <p:cNvPr id="18" name="object 18"/>
          <p:cNvSpPr/>
          <p:nvPr/>
        </p:nvSpPr>
        <p:spPr>
          <a:xfrm>
            <a:off x="4392516" y="4765894"/>
            <a:ext cx="49946" cy="46426"/>
          </a:xfrm>
          <a:custGeom>
            <a:avLst/>
            <a:gdLst/>
            <a:ahLst/>
            <a:cxnLst/>
            <a:rect l="l" t="t" r="r" b="b"/>
            <a:pathLst>
              <a:path w="41275" h="72390">
                <a:moveTo>
                  <a:pt x="10553" y="62001"/>
                </a:moveTo>
                <a:lnTo>
                  <a:pt x="0" y="62001"/>
                </a:lnTo>
                <a:lnTo>
                  <a:pt x="0" y="69710"/>
                </a:lnTo>
                <a:lnTo>
                  <a:pt x="4775" y="72186"/>
                </a:lnTo>
                <a:lnTo>
                  <a:pt x="12788" y="72186"/>
                </a:lnTo>
                <a:lnTo>
                  <a:pt x="23808" y="70268"/>
                </a:lnTo>
                <a:lnTo>
                  <a:pt x="26930" y="68364"/>
                </a:lnTo>
                <a:lnTo>
                  <a:pt x="13296" y="68364"/>
                </a:lnTo>
                <a:lnTo>
                  <a:pt x="10553" y="62001"/>
                </a:lnTo>
                <a:close/>
              </a:path>
              <a:path w="41275" h="72390">
                <a:moveTo>
                  <a:pt x="40297" y="0"/>
                </a:moveTo>
                <a:lnTo>
                  <a:pt x="39179" y="1549"/>
                </a:lnTo>
                <a:lnTo>
                  <a:pt x="38265" y="2679"/>
                </a:lnTo>
                <a:lnTo>
                  <a:pt x="14401" y="2679"/>
                </a:lnTo>
                <a:lnTo>
                  <a:pt x="3340" y="27051"/>
                </a:lnTo>
                <a:lnTo>
                  <a:pt x="3035" y="27762"/>
                </a:lnTo>
                <a:lnTo>
                  <a:pt x="3340" y="28384"/>
                </a:lnTo>
                <a:lnTo>
                  <a:pt x="3949" y="28384"/>
                </a:lnTo>
                <a:lnTo>
                  <a:pt x="13101" y="29630"/>
                </a:lnTo>
                <a:lnTo>
                  <a:pt x="22536" y="33210"/>
                </a:lnTo>
                <a:lnTo>
                  <a:pt x="29913" y="39800"/>
                </a:lnTo>
                <a:lnTo>
                  <a:pt x="32892" y="50076"/>
                </a:lnTo>
                <a:lnTo>
                  <a:pt x="32892" y="62611"/>
                </a:lnTo>
                <a:lnTo>
                  <a:pt x="25374" y="68364"/>
                </a:lnTo>
                <a:lnTo>
                  <a:pt x="26930" y="68364"/>
                </a:lnTo>
                <a:lnTo>
                  <a:pt x="32410" y="65022"/>
                </a:lnTo>
                <a:lnTo>
                  <a:pt x="38002" y="57211"/>
                </a:lnTo>
                <a:lnTo>
                  <a:pt x="39992" y="47599"/>
                </a:lnTo>
                <a:lnTo>
                  <a:pt x="39992" y="38455"/>
                </a:lnTo>
                <a:lnTo>
                  <a:pt x="10858" y="19545"/>
                </a:lnTo>
                <a:lnTo>
                  <a:pt x="15112" y="10795"/>
                </a:lnTo>
                <a:lnTo>
                  <a:pt x="37045" y="10795"/>
                </a:lnTo>
                <a:lnTo>
                  <a:pt x="37350" y="9867"/>
                </a:lnTo>
                <a:lnTo>
                  <a:pt x="41211" y="723"/>
                </a:lnTo>
                <a:lnTo>
                  <a:pt x="40297" y="0"/>
                </a:lnTo>
                <a:close/>
              </a:path>
            </a:pathLst>
          </a:custGeom>
          <a:solidFill>
            <a:srgbClr val="231F20"/>
          </a:solidFill>
        </p:spPr>
        <p:txBody>
          <a:bodyPr wrap="square" lIns="0" tIns="0" rIns="0" bIns="0" rtlCol="0"/>
          <a:lstStyle/>
          <a:p>
            <a:endParaRPr/>
          </a:p>
        </p:txBody>
      </p:sp>
      <p:sp>
        <p:nvSpPr>
          <p:cNvPr id="19" name="object 19"/>
          <p:cNvSpPr/>
          <p:nvPr/>
        </p:nvSpPr>
        <p:spPr>
          <a:xfrm>
            <a:off x="4452959" y="4766685"/>
            <a:ext cx="56093" cy="45611"/>
          </a:xfrm>
          <a:custGeom>
            <a:avLst/>
            <a:gdLst/>
            <a:ahLst/>
            <a:cxnLst/>
            <a:rect l="l" t="t" r="r" b="b"/>
            <a:pathLst>
              <a:path w="46354" h="71120">
                <a:moveTo>
                  <a:pt x="22936" y="0"/>
                </a:moveTo>
                <a:lnTo>
                  <a:pt x="11471" y="3836"/>
                </a:lnTo>
                <a:lnTo>
                  <a:pt x="4462" y="13187"/>
                </a:lnTo>
                <a:lnTo>
                  <a:pt x="956" y="24812"/>
                </a:lnTo>
                <a:lnTo>
                  <a:pt x="0" y="35471"/>
                </a:lnTo>
                <a:lnTo>
                  <a:pt x="958" y="46260"/>
                </a:lnTo>
                <a:lnTo>
                  <a:pt x="4468" y="57875"/>
                </a:lnTo>
                <a:lnTo>
                  <a:pt x="11481" y="67158"/>
                </a:lnTo>
                <a:lnTo>
                  <a:pt x="22948" y="70954"/>
                </a:lnTo>
                <a:lnTo>
                  <a:pt x="31081" y="68262"/>
                </a:lnTo>
                <a:lnTo>
                  <a:pt x="22948" y="68262"/>
                </a:lnTo>
                <a:lnTo>
                  <a:pt x="15404" y="64310"/>
                </a:lnTo>
                <a:lnTo>
                  <a:pt x="11472" y="54990"/>
                </a:lnTo>
                <a:lnTo>
                  <a:pt x="9975" y="44018"/>
                </a:lnTo>
                <a:lnTo>
                  <a:pt x="9741" y="35458"/>
                </a:lnTo>
                <a:lnTo>
                  <a:pt x="9975" y="27393"/>
                </a:lnTo>
                <a:lnTo>
                  <a:pt x="11468" y="16444"/>
                </a:lnTo>
                <a:lnTo>
                  <a:pt x="15403" y="6808"/>
                </a:lnTo>
                <a:lnTo>
                  <a:pt x="22936" y="2666"/>
                </a:lnTo>
                <a:lnTo>
                  <a:pt x="30911" y="2666"/>
                </a:lnTo>
                <a:lnTo>
                  <a:pt x="22936" y="0"/>
                </a:lnTo>
                <a:close/>
              </a:path>
              <a:path w="46354" h="71120">
                <a:moveTo>
                  <a:pt x="30911" y="2666"/>
                </a:moveTo>
                <a:lnTo>
                  <a:pt x="22936" y="2666"/>
                </a:lnTo>
                <a:lnTo>
                  <a:pt x="30488" y="6813"/>
                </a:lnTo>
                <a:lnTo>
                  <a:pt x="34417" y="16449"/>
                </a:lnTo>
                <a:lnTo>
                  <a:pt x="35909" y="27395"/>
                </a:lnTo>
                <a:lnTo>
                  <a:pt x="36144" y="35471"/>
                </a:lnTo>
                <a:lnTo>
                  <a:pt x="35896" y="44109"/>
                </a:lnTo>
                <a:lnTo>
                  <a:pt x="34418" y="54910"/>
                </a:lnTo>
                <a:lnTo>
                  <a:pt x="30491" y="64280"/>
                </a:lnTo>
                <a:lnTo>
                  <a:pt x="22948" y="68262"/>
                </a:lnTo>
                <a:lnTo>
                  <a:pt x="31081" y="68262"/>
                </a:lnTo>
                <a:lnTo>
                  <a:pt x="34415" y="67158"/>
                </a:lnTo>
                <a:lnTo>
                  <a:pt x="41427" y="57873"/>
                </a:lnTo>
                <a:lnTo>
                  <a:pt x="44933" y="46255"/>
                </a:lnTo>
                <a:lnTo>
                  <a:pt x="45885" y="35458"/>
                </a:lnTo>
                <a:lnTo>
                  <a:pt x="44926" y="24801"/>
                </a:lnTo>
                <a:lnTo>
                  <a:pt x="41416" y="13181"/>
                </a:lnTo>
                <a:lnTo>
                  <a:pt x="34403" y="3834"/>
                </a:lnTo>
                <a:lnTo>
                  <a:pt x="30911" y="2666"/>
                </a:lnTo>
                <a:close/>
              </a:path>
            </a:pathLst>
          </a:custGeom>
          <a:solidFill>
            <a:srgbClr val="231F20"/>
          </a:solidFill>
        </p:spPr>
        <p:txBody>
          <a:bodyPr wrap="square" lIns="0" tIns="0" rIns="0" bIns="0" rtlCol="0"/>
          <a:lstStyle/>
          <a:p>
            <a:endParaRPr/>
          </a:p>
        </p:txBody>
      </p:sp>
      <p:sp>
        <p:nvSpPr>
          <p:cNvPr id="20" name="object 20"/>
          <p:cNvSpPr/>
          <p:nvPr/>
        </p:nvSpPr>
        <p:spPr>
          <a:xfrm>
            <a:off x="4422316" y="5102279"/>
            <a:ext cx="56093" cy="45611"/>
          </a:xfrm>
          <a:custGeom>
            <a:avLst/>
            <a:gdLst/>
            <a:ahLst/>
            <a:cxnLst/>
            <a:rect l="l" t="t" r="r" b="b"/>
            <a:pathLst>
              <a:path w="46354" h="71120">
                <a:moveTo>
                  <a:pt x="22948" y="0"/>
                </a:moveTo>
                <a:lnTo>
                  <a:pt x="11481" y="3836"/>
                </a:lnTo>
                <a:lnTo>
                  <a:pt x="4468" y="13187"/>
                </a:lnTo>
                <a:lnTo>
                  <a:pt x="958" y="24812"/>
                </a:lnTo>
                <a:lnTo>
                  <a:pt x="0" y="35471"/>
                </a:lnTo>
                <a:lnTo>
                  <a:pt x="965" y="46260"/>
                </a:lnTo>
                <a:lnTo>
                  <a:pt x="4479" y="57875"/>
                </a:lnTo>
                <a:lnTo>
                  <a:pt x="11494" y="67158"/>
                </a:lnTo>
                <a:lnTo>
                  <a:pt x="22961" y="70954"/>
                </a:lnTo>
                <a:lnTo>
                  <a:pt x="31081" y="68262"/>
                </a:lnTo>
                <a:lnTo>
                  <a:pt x="22961" y="68262"/>
                </a:lnTo>
                <a:lnTo>
                  <a:pt x="15411" y="64308"/>
                </a:lnTo>
                <a:lnTo>
                  <a:pt x="11480" y="54986"/>
                </a:lnTo>
                <a:lnTo>
                  <a:pt x="9986" y="44018"/>
                </a:lnTo>
                <a:lnTo>
                  <a:pt x="9753" y="35458"/>
                </a:lnTo>
                <a:lnTo>
                  <a:pt x="9988" y="27393"/>
                </a:lnTo>
                <a:lnTo>
                  <a:pt x="11479" y="16444"/>
                </a:lnTo>
                <a:lnTo>
                  <a:pt x="15406" y="6808"/>
                </a:lnTo>
                <a:lnTo>
                  <a:pt x="22948" y="2667"/>
                </a:lnTo>
                <a:lnTo>
                  <a:pt x="30923" y="2667"/>
                </a:lnTo>
                <a:lnTo>
                  <a:pt x="22948" y="0"/>
                </a:lnTo>
                <a:close/>
              </a:path>
              <a:path w="46354" h="71120">
                <a:moveTo>
                  <a:pt x="30923" y="2667"/>
                </a:moveTo>
                <a:lnTo>
                  <a:pt x="22948" y="2667"/>
                </a:lnTo>
                <a:lnTo>
                  <a:pt x="30493" y="6808"/>
                </a:lnTo>
                <a:lnTo>
                  <a:pt x="34424" y="16444"/>
                </a:lnTo>
                <a:lnTo>
                  <a:pt x="35920" y="27393"/>
                </a:lnTo>
                <a:lnTo>
                  <a:pt x="36156" y="35471"/>
                </a:lnTo>
                <a:lnTo>
                  <a:pt x="35910" y="44104"/>
                </a:lnTo>
                <a:lnTo>
                  <a:pt x="34431" y="54910"/>
                </a:lnTo>
                <a:lnTo>
                  <a:pt x="30504" y="64280"/>
                </a:lnTo>
                <a:lnTo>
                  <a:pt x="22961" y="68262"/>
                </a:lnTo>
                <a:lnTo>
                  <a:pt x="31081" y="68262"/>
                </a:lnTo>
                <a:lnTo>
                  <a:pt x="34426" y="67153"/>
                </a:lnTo>
                <a:lnTo>
                  <a:pt x="41435" y="57869"/>
                </a:lnTo>
                <a:lnTo>
                  <a:pt x="44941" y="46253"/>
                </a:lnTo>
                <a:lnTo>
                  <a:pt x="45897" y="35458"/>
                </a:lnTo>
                <a:lnTo>
                  <a:pt x="44939" y="24801"/>
                </a:lnTo>
                <a:lnTo>
                  <a:pt x="41428" y="13181"/>
                </a:lnTo>
                <a:lnTo>
                  <a:pt x="34416" y="3834"/>
                </a:lnTo>
                <a:lnTo>
                  <a:pt x="30923" y="2667"/>
                </a:lnTo>
                <a:close/>
              </a:path>
            </a:pathLst>
          </a:custGeom>
          <a:solidFill>
            <a:srgbClr val="231F20"/>
          </a:solidFill>
        </p:spPr>
        <p:txBody>
          <a:bodyPr wrap="square" lIns="0" tIns="0" rIns="0" bIns="0" rtlCol="0"/>
          <a:lstStyle/>
          <a:p>
            <a:endParaRPr/>
          </a:p>
        </p:txBody>
      </p:sp>
      <p:sp>
        <p:nvSpPr>
          <p:cNvPr id="21" name="object 21"/>
          <p:cNvSpPr/>
          <p:nvPr/>
        </p:nvSpPr>
        <p:spPr>
          <a:xfrm>
            <a:off x="5001660" y="5149609"/>
            <a:ext cx="55325" cy="44797"/>
          </a:xfrm>
          <a:custGeom>
            <a:avLst/>
            <a:gdLst/>
            <a:ahLst/>
            <a:cxnLst/>
            <a:rect l="l" t="t" r="r" b="b"/>
            <a:pathLst>
              <a:path w="45720" h="69850">
                <a:moveTo>
                  <a:pt x="36178" y="7607"/>
                </a:moveTo>
                <a:lnTo>
                  <a:pt x="28727" y="7607"/>
                </a:lnTo>
                <a:lnTo>
                  <a:pt x="31267" y="17056"/>
                </a:lnTo>
                <a:lnTo>
                  <a:pt x="31267" y="22301"/>
                </a:lnTo>
                <a:lnTo>
                  <a:pt x="0" y="68262"/>
                </a:lnTo>
                <a:lnTo>
                  <a:pt x="0" y="69494"/>
                </a:lnTo>
                <a:lnTo>
                  <a:pt x="39598" y="69494"/>
                </a:lnTo>
                <a:lnTo>
                  <a:pt x="42697" y="61683"/>
                </a:lnTo>
                <a:lnTo>
                  <a:pt x="9944" y="61683"/>
                </a:lnTo>
                <a:lnTo>
                  <a:pt x="27012" y="43586"/>
                </a:lnTo>
                <a:lnTo>
                  <a:pt x="30923" y="39163"/>
                </a:lnTo>
                <a:lnTo>
                  <a:pt x="35178" y="33321"/>
                </a:lnTo>
                <a:lnTo>
                  <a:pt x="38596" y="26341"/>
                </a:lnTo>
                <a:lnTo>
                  <a:pt x="39992" y="18503"/>
                </a:lnTo>
                <a:lnTo>
                  <a:pt x="38421" y="10753"/>
                </a:lnTo>
                <a:lnTo>
                  <a:pt x="36178" y="7607"/>
                </a:lnTo>
                <a:close/>
              </a:path>
              <a:path w="45720" h="69850">
                <a:moveTo>
                  <a:pt x="43865" y="54889"/>
                </a:moveTo>
                <a:lnTo>
                  <a:pt x="39903" y="61366"/>
                </a:lnTo>
                <a:lnTo>
                  <a:pt x="37972" y="61671"/>
                </a:lnTo>
                <a:lnTo>
                  <a:pt x="9944" y="61683"/>
                </a:lnTo>
                <a:lnTo>
                  <a:pt x="42697" y="61683"/>
                </a:lnTo>
                <a:lnTo>
                  <a:pt x="45186" y="55410"/>
                </a:lnTo>
                <a:lnTo>
                  <a:pt x="43865" y="54889"/>
                </a:lnTo>
                <a:close/>
              </a:path>
              <a:path w="45720" h="69850">
                <a:moveTo>
                  <a:pt x="21615" y="0"/>
                </a:moveTo>
                <a:lnTo>
                  <a:pt x="14914" y="1014"/>
                </a:lnTo>
                <a:lnTo>
                  <a:pt x="8648" y="4410"/>
                </a:lnTo>
                <a:lnTo>
                  <a:pt x="3488" y="10715"/>
                </a:lnTo>
                <a:lnTo>
                  <a:pt x="101" y="20459"/>
                </a:lnTo>
                <a:lnTo>
                  <a:pt x="2235" y="20980"/>
                </a:lnTo>
                <a:lnTo>
                  <a:pt x="4457" y="15417"/>
                </a:lnTo>
                <a:lnTo>
                  <a:pt x="7505" y="7607"/>
                </a:lnTo>
                <a:lnTo>
                  <a:pt x="36178" y="7607"/>
                </a:lnTo>
                <a:lnTo>
                  <a:pt x="34270" y="4932"/>
                </a:lnTo>
                <a:lnTo>
                  <a:pt x="28387" y="1271"/>
                </a:lnTo>
                <a:lnTo>
                  <a:pt x="21615" y="0"/>
                </a:lnTo>
                <a:close/>
              </a:path>
            </a:pathLst>
          </a:custGeom>
          <a:solidFill>
            <a:srgbClr val="231F20"/>
          </a:solidFill>
        </p:spPr>
        <p:txBody>
          <a:bodyPr wrap="square" lIns="0" tIns="0" rIns="0" bIns="0" rtlCol="0"/>
          <a:lstStyle/>
          <a:p>
            <a:endParaRPr/>
          </a:p>
        </p:txBody>
      </p:sp>
      <p:sp>
        <p:nvSpPr>
          <p:cNvPr id="22" name="object 22"/>
          <p:cNvSpPr/>
          <p:nvPr/>
        </p:nvSpPr>
        <p:spPr>
          <a:xfrm>
            <a:off x="5062350" y="5149601"/>
            <a:ext cx="56093" cy="45611"/>
          </a:xfrm>
          <a:custGeom>
            <a:avLst/>
            <a:gdLst/>
            <a:ahLst/>
            <a:cxnLst/>
            <a:rect l="l" t="t" r="r" b="b"/>
            <a:pathLst>
              <a:path w="46354" h="71120">
                <a:moveTo>
                  <a:pt x="22948" y="0"/>
                </a:moveTo>
                <a:lnTo>
                  <a:pt x="11481" y="3836"/>
                </a:lnTo>
                <a:lnTo>
                  <a:pt x="4468" y="13187"/>
                </a:lnTo>
                <a:lnTo>
                  <a:pt x="958" y="24812"/>
                </a:lnTo>
                <a:lnTo>
                  <a:pt x="0" y="35471"/>
                </a:lnTo>
                <a:lnTo>
                  <a:pt x="958" y="46266"/>
                </a:lnTo>
                <a:lnTo>
                  <a:pt x="4470" y="57880"/>
                </a:lnTo>
                <a:lnTo>
                  <a:pt x="11487" y="67160"/>
                </a:lnTo>
                <a:lnTo>
                  <a:pt x="22961" y="70954"/>
                </a:lnTo>
                <a:lnTo>
                  <a:pt x="31089" y="68262"/>
                </a:lnTo>
                <a:lnTo>
                  <a:pt x="22948" y="68262"/>
                </a:lnTo>
                <a:lnTo>
                  <a:pt x="15406" y="64315"/>
                </a:lnTo>
                <a:lnTo>
                  <a:pt x="11479" y="54995"/>
                </a:lnTo>
                <a:lnTo>
                  <a:pt x="9985" y="44018"/>
                </a:lnTo>
                <a:lnTo>
                  <a:pt x="9753" y="35471"/>
                </a:lnTo>
                <a:lnTo>
                  <a:pt x="9986" y="27400"/>
                </a:lnTo>
                <a:lnTo>
                  <a:pt x="11474" y="16456"/>
                </a:lnTo>
                <a:lnTo>
                  <a:pt x="15400" y="6821"/>
                </a:lnTo>
                <a:lnTo>
                  <a:pt x="22948" y="2679"/>
                </a:lnTo>
                <a:lnTo>
                  <a:pt x="30957" y="2679"/>
                </a:lnTo>
                <a:lnTo>
                  <a:pt x="22948" y="0"/>
                </a:lnTo>
                <a:close/>
              </a:path>
              <a:path w="46354" h="71120">
                <a:moveTo>
                  <a:pt x="30957" y="2679"/>
                </a:moveTo>
                <a:lnTo>
                  <a:pt x="22948" y="2679"/>
                </a:lnTo>
                <a:lnTo>
                  <a:pt x="30491" y="6821"/>
                </a:lnTo>
                <a:lnTo>
                  <a:pt x="34418" y="16456"/>
                </a:lnTo>
                <a:lnTo>
                  <a:pt x="35909" y="27400"/>
                </a:lnTo>
                <a:lnTo>
                  <a:pt x="36144" y="35471"/>
                </a:lnTo>
                <a:lnTo>
                  <a:pt x="35898" y="44111"/>
                </a:lnTo>
                <a:lnTo>
                  <a:pt x="34423" y="54910"/>
                </a:lnTo>
                <a:lnTo>
                  <a:pt x="30497" y="64280"/>
                </a:lnTo>
                <a:lnTo>
                  <a:pt x="22948" y="68262"/>
                </a:lnTo>
                <a:lnTo>
                  <a:pt x="31089" y="68262"/>
                </a:lnTo>
                <a:lnTo>
                  <a:pt x="34421" y="67158"/>
                </a:lnTo>
                <a:lnTo>
                  <a:pt x="41430" y="57875"/>
                </a:lnTo>
                <a:lnTo>
                  <a:pt x="44939" y="46260"/>
                </a:lnTo>
                <a:lnTo>
                  <a:pt x="45897" y="35471"/>
                </a:lnTo>
                <a:lnTo>
                  <a:pt x="44939" y="24812"/>
                </a:lnTo>
                <a:lnTo>
                  <a:pt x="41428" y="13187"/>
                </a:lnTo>
                <a:lnTo>
                  <a:pt x="34416" y="3836"/>
                </a:lnTo>
                <a:lnTo>
                  <a:pt x="30957" y="2679"/>
                </a:lnTo>
                <a:close/>
              </a:path>
            </a:pathLst>
          </a:custGeom>
          <a:solidFill>
            <a:srgbClr val="231F20"/>
          </a:solidFill>
        </p:spPr>
        <p:txBody>
          <a:bodyPr wrap="square" lIns="0" tIns="0" rIns="0" bIns="0" rtlCol="0"/>
          <a:lstStyle/>
          <a:p>
            <a:endParaRPr/>
          </a:p>
        </p:txBody>
      </p:sp>
      <p:sp>
        <p:nvSpPr>
          <p:cNvPr id="23" name="object 23"/>
          <p:cNvSpPr/>
          <p:nvPr/>
        </p:nvSpPr>
        <p:spPr>
          <a:xfrm>
            <a:off x="4205979" y="4158033"/>
            <a:ext cx="108006" cy="533392"/>
          </a:xfrm>
          <a:prstGeom prst="rect">
            <a:avLst/>
          </a:prstGeom>
          <a:blipFill>
            <a:blip r:embed="rId3" cstate="print"/>
            <a:stretch>
              <a:fillRect/>
            </a:stretch>
          </a:blipFill>
        </p:spPr>
        <p:txBody>
          <a:bodyPr wrap="square" lIns="0" tIns="0" rIns="0" bIns="0" rtlCol="0"/>
          <a:lstStyle/>
          <a:p>
            <a:endParaRPr/>
          </a:p>
        </p:txBody>
      </p:sp>
      <p:sp>
        <p:nvSpPr>
          <p:cNvPr id="24" name="object 24"/>
          <p:cNvSpPr/>
          <p:nvPr/>
        </p:nvSpPr>
        <p:spPr>
          <a:xfrm>
            <a:off x="1562625" y="1544109"/>
            <a:ext cx="6079607" cy="1494995"/>
          </a:xfrm>
          <a:custGeom>
            <a:avLst/>
            <a:gdLst/>
            <a:ahLst/>
            <a:cxnLst/>
            <a:rect l="l" t="t" r="r" b="b"/>
            <a:pathLst>
              <a:path w="5024120" h="2331085">
                <a:moveTo>
                  <a:pt x="0" y="0"/>
                </a:moveTo>
                <a:lnTo>
                  <a:pt x="5023993" y="0"/>
                </a:lnTo>
                <a:lnTo>
                  <a:pt x="5023993" y="2330957"/>
                </a:lnTo>
                <a:lnTo>
                  <a:pt x="0" y="2330957"/>
                </a:lnTo>
                <a:lnTo>
                  <a:pt x="0" y="0"/>
                </a:lnTo>
                <a:close/>
              </a:path>
            </a:pathLst>
          </a:custGeom>
          <a:solidFill>
            <a:srgbClr val="E3F2E7"/>
          </a:solidFill>
        </p:spPr>
        <p:txBody>
          <a:bodyPr wrap="square" lIns="0" tIns="0" rIns="0" bIns="0" rtlCol="0"/>
          <a:lstStyle/>
          <a:p>
            <a:endParaRPr/>
          </a:p>
        </p:txBody>
      </p:sp>
      <p:sp>
        <p:nvSpPr>
          <p:cNvPr id="25" name="object 25"/>
          <p:cNvSpPr/>
          <p:nvPr/>
        </p:nvSpPr>
        <p:spPr>
          <a:xfrm>
            <a:off x="2354095" y="1776961"/>
            <a:ext cx="980483" cy="525753"/>
          </a:xfrm>
          <a:custGeom>
            <a:avLst/>
            <a:gdLst/>
            <a:ahLst/>
            <a:cxnLst/>
            <a:rect l="l" t="t" r="r" b="b"/>
            <a:pathLst>
              <a:path w="810260" h="819785">
                <a:moveTo>
                  <a:pt x="0" y="0"/>
                </a:moveTo>
                <a:lnTo>
                  <a:pt x="81" y="819280"/>
                </a:lnTo>
                <a:lnTo>
                  <a:pt x="503910" y="819229"/>
                </a:lnTo>
                <a:lnTo>
                  <a:pt x="503885" y="564930"/>
                </a:lnTo>
                <a:lnTo>
                  <a:pt x="611786" y="564920"/>
                </a:lnTo>
                <a:lnTo>
                  <a:pt x="611811" y="819218"/>
                </a:lnTo>
                <a:lnTo>
                  <a:pt x="810236" y="819198"/>
                </a:lnTo>
                <a:lnTo>
                  <a:pt x="810157" y="18411"/>
                </a:lnTo>
              </a:path>
            </a:pathLst>
          </a:custGeom>
          <a:ln w="7352">
            <a:solidFill>
              <a:srgbClr val="00AEEF"/>
            </a:solidFill>
          </a:ln>
        </p:spPr>
        <p:txBody>
          <a:bodyPr wrap="square" lIns="0" tIns="0" rIns="0" bIns="0" rtlCol="0"/>
          <a:lstStyle/>
          <a:p>
            <a:endParaRPr/>
          </a:p>
        </p:txBody>
      </p:sp>
      <p:sp>
        <p:nvSpPr>
          <p:cNvPr id="26" name="object 26"/>
          <p:cNvSpPr/>
          <p:nvPr/>
        </p:nvSpPr>
        <p:spPr>
          <a:xfrm>
            <a:off x="4148843" y="1775079"/>
            <a:ext cx="980483" cy="525753"/>
          </a:xfrm>
          <a:custGeom>
            <a:avLst/>
            <a:gdLst/>
            <a:ahLst/>
            <a:cxnLst/>
            <a:rect l="l" t="t" r="r" b="b"/>
            <a:pathLst>
              <a:path w="810260" h="819785">
                <a:moveTo>
                  <a:pt x="0" y="0"/>
                </a:moveTo>
                <a:lnTo>
                  <a:pt x="81" y="819280"/>
                </a:lnTo>
                <a:lnTo>
                  <a:pt x="503910" y="819229"/>
                </a:lnTo>
                <a:lnTo>
                  <a:pt x="503885" y="564943"/>
                </a:lnTo>
                <a:lnTo>
                  <a:pt x="611786" y="564932"/>
                </a:lnTo>
                <a:lnTo>
                  <a:pt x="611811" y="819218"/>
                </a:lnTo>
                <a:lnTo>
                  <a:pt x="810236" y="819198"/>
                </a:lnTo>
                <a:lnTo>
                  <a:pt x="810157" y="18411"/>
                </a:lnTo>
              </a:path>
            </a:pathLst>
          </a:custGeom>
          <a:ln w="7352">
            <a:solidFill>
              <a:srgbClr val="00AEEF"/>
            </a:solidFill>
          </a:ln>
        </p:spPr>
        <p:txBody>
          <a:bodyPr wrap="square" lIns="0" tIns="0" rIns="0" bIns="0" rtlCol="0"/>
          <a:lstStyle/>
          <a:p>
            <a:endParaRPr/>
          </a:p>
        </p:txBody>
      </p:sp>
      <p:sp>
        <p:nvSpPr>
          <p:cNvPr id="27" name="object 27"/>
          <p:cNvSpPr/>
          <p:nvPr/>
        </p:nvSpPr>
        <p:spPr>
          <a:xfrm>
            <a:off x="5852451" y="1628172"/>
            <a:ext cx="1193223" cy="876464"/>
          </a:xfrm>
          <a:prstGeom prst="rect">
            <a:avLst/>
          </a:prstGeom>
          <a:blipFill>
            <a:blip r:embed="rId4" cstate="print"/>
            <a:stretch>
              <a:fillRect/>
            </a:stretch>
          </a:blipFill>
        </p:spPr>
        <p:txBody>
          <a:bodyPr wrap="square" lIns="0" tIns="0" rIns="0" bIns="0" rtlCol="0"/>
          <a:lstStyle/>
          <a:p>
            <a:endParaRPr/>
          </a:p>
        </p:txBody>
      </p:sp>
      <p:sp>
        <p:nvSpPr>
          <p:cNvPr id="28" name="object 28"/>
          <p:cNvSpPr/>
          <p:nvPr/>
        </p:nvSpPr>
        <p:spPr>
          <a:xfrm>
            <a:off x="2316492" y="1843967"/>
            <a:ext cx="1077300" cy="85114"/>
          </a:xfrm>
          <a:custGeom>
            <a:avLst/>
            <a:gdLst/>
            <a:ahLst/>
            <a:cxnLst/>
            <a:rect l="l" t="t" r="r" b="b"/>
            <a:pathLst>
              <a:path w="890269" h="132714">
                <a:moveTo>
                  <a:pt x="35657" y="0"/>
                </a:moveTo>
                <a:lnTo>
                  <a:pt x="8313" y="6939"/>
                </a:lnTo>
                <a:lnTo>
                  <a:pt x="0" y="22199"/>
                </a:lnTo>
                <a:lnTo>
                  <a:pt x="8146" y="37458"/>
                </a:lnTo>
                <a:lnTo>
                  <a:pt x="30180" y="44392"/>
                </a:lnTo>
                <a:lnTo>
                  <a:pt x="845820" y="77592"/>
                </a:lnTo>
                <a:lnTo>
                  <a:pt x="876168" y="88330"/>
                </a:lnTo>
                <a:lnTo>
                  <a:pt x="889714" y="103832"/>
                </a:lnTo>
                <a:lnTo>
                  <a:pt x="881314" y="119854"/>
                </a:lnTo>
                <a:lnTo>
                  <a:pt x="845825" y="132150"/>
                </a:lnTo>
              </a:path>
            </a:pathLst>
          </a:custGeom>
          <a:ln w="7392">
            <a:solidFill>
              <a:srgbClr val="00AEEF"/>
            </a:solidFill>
          </a:ln>
        </p:spPr>
        <p:txBody>
          <a:bodyPr wrap="square" lIns="0" tIns="0" rIns="0" bIns="0" rtlCol="0"/>
          <a:lstStyle/>
          <a:p>
            <a:endParaRPr/>
          </a:p>
        </p:txBody>
      </p:sp>
      <p:sp>
        <p:nvSpPr>
          <p:cNvPr id="29" name="object 29"/>
          <p:cNvSpPr/>
          <p:nvPr/>
        </p:nvSpPr>
        <p:spPr>
          <a:xfrm>
            <a:off x="4111233" y="1842094"/>
            <a:ext cx="1077300" cy="85114"/>
          </a:xfrm>
          <a:custGeom>
            <a:avLst/>
            <a:gdLst/>
            <a:ahLst/>
            <a:cxnLst/>
            <a:rect l="l" t="t" r="r" b="b"/>
            <a:pathLst>
              <a:path w="890270" h="132714">
                <a:moveTo>
                  <a:pt x="35663" y="0"/>
                </a:moveTo>
                <a:lnTo>
                  <a:pt x="8314" y="6939"/>
                </a:lnTo>
                <a:lnTo>
                  <a:pt x="0" y="22199"/>
                </a:lnTo>
                <a:lnTo>
                  <a:pt x="8145" y="37458"/>
                </a:lnTo>
                <a:lnTo>
                  <a:pt x="30174" y="44392"/>
                </a:lnTo>
                <a:lnTo>
                  <a:pt x="845826" y="77592"/>
                </a:lnTo>
                <a:lnTo>
                  <a:pt x="876174" y="88324"/>
                </a:lnTo>
                <a:lnTo>
                  <a:pt x="889720" y="103827"/>
                </a:lnTo>
                <a:lnTo>
                  <a:pt x="881320" y="119852"/>
                </a:lnTo>
                <a:lnTo>
                  <a:pt x="845831" y="132150"/>
                </a:lnTo>
              </a:path>
            </a:pathLst>
          </a:custGeom>
          <a:ln w="7392">
            <a:solidFill>
              <a:srgbClr val="00AEEF"/>
            </a:solidFill>
          </a:ln>
        </p:spPr>
        <p:txBody>
          <a:bodyPr wrap="square" lIns="0" tIns="0" rIns="0" bIns="0" rtlCol="0"/>
          <a:lstStyle/>
          <a:p>
            <a:endParaRPr/>
          </a:p>
        </p:txBody>
      </p:sp>
      <p:sp>
        <p:nvSpPr>
          <p:cNvPr id="30" name="object 30"/>
          <p:cNvSpPr/>
          <p:nvPr/>
        </p:nvSpPr>
        <p:spPr>
          <a:xfrm>
            <a:off x="2245658" y="1800686"/>
            <a:ext cx="1147995" cy="72896"/>
          </a:xfrm>
          <a:custGeom>
            <a:avLst/>
            <a:gdLst/>
            <a:ahLst/>
            <a:cxnLst/>
            <a:rect l="l" t="t" r="r" b="b"/>
            <a:pathLst>
              <a:path w="948689" h="113664">
                <a:moveTo>
                  <a:pt x="0" y="0"/>
                </a:moveTo>
                <a:lnTo>
                  <a:pt x="904347" y="59090"/>
                </a:lnTo>
                <a:lnTo>
                  <a:pt x="934695" y="69821"/>
                </a:lnTo>
                <a:lnTo>
                  <a:pt x="948241" y="85321"/>
                </a:lnTo>
                <a:lnTo>
                  <a:pt x="939841" y="101345"/>
                </a:lnTo>
                <a:lnTo>
                  <a:pt x="904352" y="113648"/>
                </a:lnTo>
              </a:path>
            </a:pathLst>
          </a:custGeom>
          <a:ln w="7393">
            <a:solidFill>
              <a:srgbClr val="00AEEF"/>
            </a:solidFill>
          </a:ln>
        </p:spPr>
        <p:txBody>
          <a:bodyPr wrap="square" lIns="0" tIns="0" rIns="0" bIns="0" rtlCol="0"/>
          <a:lstStyle/>
          <a:p>
            <a:endParaRPr/>
          </a:p>
        </p:txBody>
      </p:sp>
      <p:sp>
        <p:nvSpPr>
          <p:cNvPr id="31" name="object 31"/>
          <p:cNvSpPr/>
          <p:nvPr/>
        </p:nvSpPr>
        <p:spPr>
          <a:xfrm>
            <a:off x="4040407" y="1798813"/>
            <a:ext cx="1147995" cy="72896"/>
          </a:xfrm>
          <a:custGeom>
            <a:avLst/>
            <a:gdLst/>
            <a:ahLst/>
            <a:cxnLst/>
            <a:rect l="l" t="t" r="r" b="b"/>
            <a:pathLst>
              <a:path w="948689" h="113664">
                <a:moveTo>
                  <a:pt x="0" y="0"/>
                </a:moveTo>
                <a:lnTo>
                  <a:pt x="904347" y="59090"/>
                </a:lnTo>
                <a:lnTo>
                  <a:pt x="934695" y="69820"/>
                </a:lnTo>
                <a:lnTo>
                  <a:pt x="948241" y="85319"/>
                </a:lnTo>
                <a:lnTo>
                  <a:pt x="939841" y="101339"/>
                </a:lnTo>
                <a:lnTo>
                  <a:pt x="904352" y="113635"/>
                </a:lnTo>
              </a:path>
            </a:pathLst>
          </a:custGeom>
          <a:ln w="7393">
            <a:solidFill>
              <a:srgbClr val="00AEEF"/>
            </a:solidFill>
          </a:ln>
        </p:spPr>
        <p:txBody>
          <a:bodyPr wrap="square" lIns="0" tIns="0" rIns="0" bIns="0" rtlCol="0"/>
          <a:lstStyle/>
          <a:p>
            <a:endParaRPr/>
          </a:p>
        </p:txBody>
      </p:sp>
      <p:sp>
        <p:nvSpPr>
          <p:cNvPr id="32" name="object 32"/>
          <p:cNvSpPr/>
          <p:nvPr/>
        </p:nvSpPr>
        <p:spPr>
          <a:xfrm>
            <a:off x="2316503" y="1905649"/>
            <a:ext cx="1077300" cy="85114"/>
          </a:xfrm>
          <a:custGeom>
            <a:avLst/>
            <a:gdLst/>
            <a:ahLst/>
            <a:cxnLst/>
            <a:rect l="l" t="t" r="r" b="b"/>
            <a:pathLst>
              <a:path w="890269" h="132714">
                <a:moveTo>
                  <a:pt x="35657" y="0"/>
                </a:moveTo>
                <a:lnTo>
                  <a:pt x="8313" y="6937"/>
                </a:lnTo>
                <a:lnTo>
                  <a:pt x="0" y="22193"/>
                </a:lnTo>
                <a:lnTo>
                  <a:pt x="8146" y="37448"/>
                </a:lnTo>
                <a:lnTo>
                  <a:pt x="30180" y="44380"/>
                </a:lnTo>
                <a:lnTo>
                  <a:pt x="845820" y="77592"/>
                </a:lnTo>
                <a:lnTo>
                  <a:pt x="876168" y="88323"/>
                </a:lnTo>
                <a:lnTo>
                  <a:pt x="889714" y="103823"/>
                </a:lnTo>
                <a:lnTo>
                  <a:pt x="881314" y="119847"/>
                </a:lnTo>
                <a:lnTo>
                  <a:pt x="845825" y="132150"/>
                </a:lnTo>
              </a:path>
            </a:pathLst>
          </a:custGeom>
          <a:ln w="7392">
            <a:solidFill>
              <a:srgbClr val="00AEEF"/>
            </a:solidFill>
          </a:ln>
        </p:spPr>
        <p:txBody>
          <a:bodyPr wrap="square" lIns="0" tIns="0" rIns="0" bIns="0" rtlCol="0"/>
          <a:lstStyle/>
          <a:p>
            <a:endParaRPr/>
          </a:p>
        </p:txBody>
      </p:sp>
      <p:sp>
        <p:nvSpPr>
          <p:cNvPr id="33" name="object 33"/>
          <p:cNvSpPr/>
          <p:nvPr/>
        </p:nvSpPr>
        <p:spPr>
          <a:xfrm>
            <a:off x="4111246" y="1903768"/>
            <a:ext cx="1077300" cy="85114"/>
          </a:xfrm>
          <a:custGeom>
            <a:avLst/>
            <a:gdLst/>
            <a:ahLst/>
            <a:cxnLst/>
            <a:rect l="l" t="t" r="r" b="b"/>
            <a:pathLst>
              <a:path w="890270" h="132714">
                <a:moveTo>
                  <a:pt x="35663" y="0"/>
                </a:moveTo>
                <a:lnTo>
                  <a:pt x="8314" y="6939"/>
                </a:lnTo>
                <a:lnTo>
                  <a:pt x="0" y="22199"/>
                </a:lnTo>
                <a:lnTo>
                  <a:pt x="8145" y="37458"/>
                </a:lnTo>
                <a:lnTo>
                  <a:pt x="30174" y="44392"/>
                </a:lnTo>
                <a:lnTo>
                  <a:pt x="845826" y="77592"/>
                </a:lnTo>
                <a:lnTo>
                  <a:pt x="876174" y="88324"/>
                </a:lnTo>
                <a:lnTo>
                  <a:pt x="889720" y="103827"/>
                </a:lnTo>
                <a:lnTo>
                  <a:pt x="881320" y="119852"/>
                </a:lnTo>
                <a:lnTo>
                  <a:pt x="845831" y="132150"/>
                </a:lnTo>
              </a:path>
            </a:pathLst>
          </a:custGeom>
          <a:ln w="7392">
            <a:solidFill>
              <a:srgbClr val="00AEEF"/>
            </a:solidFill>
          </a:ln>
        </p:spPr>
        <p:txBody>
          <a:bodyPr wrap="square" lIns="0" tIns="0" rIns="0" bIns="0" rtlCol="0"/>
          <a:lstStyle/>
          <a:p>
            <a:endParaRPr/>
          </a:p>
        </p:txBody>
      </p:sp>
      <p:sp>
        <p:nvSpPr>
          <p:cNvPr id="34" name="object 34"/>
          <p:cNvSpPr/>
          <p:nvPr/>
        </p:nvSpPr>
        <p:spPr>
          <a:xfrm>
            <a:off x="2279965" y="1790004"/>
            <a:ext cx="43799" cy="23213"/>
          </a:xfrm>
          <a:custGeom>
            <a:avLst/>
            <a:gdLst/>
            <a:ahLst/>
            <a:cxnLst/>
            <a:rect l="l" t="t" r="r" b="b"/>
            <a:pathLst>
              <a:path w="36194" h="36194">
                <a:moveTo>
                  <a:pt x="0" y="0"/>
                </a:moveTo>
                <a:lnTo>
                  <a:pt x="3" y="36065"/>
                </a:lnTo>
                <a:lnTo>
                  <a:pt x="35665" y="18501"/>
                </a:lnTo>
                <a:lnTo>
                  <a:pt x="0" y="0"/>
                </a:lnTo>
                <a:close/>
              </a:path>
            </a:pathLst>
          </a:custGeom>
          <a:solidFill>
            <a:srgbClr val="EC008C"/>
          </a:solidFill>
        </p:spPr>
        <p:txBody>
          <a:bodyPr wrap="square" lIns="0" tIns="0" rIns="0" bIns="0" rtlCol="0"/>
          <a:lstStyle/>
          <a:p>
            <a:endParaRPr/>
          </a:p>
        </p:txBody>
      </p:sp>
      <p:sp>
        <p:nvSpPr>
          <p:cNvPr id="35" name="object 35"/>
          <p:cNvSpPr/>
          <p:nvPr/>
        </p:nvSpPr>
        <p:spPr>
          <a:xfrm>
            <a:off x="2279965" y="1790004"/>
            <a:ext cx="43799" cy="23213"/>
          </a:xfrm>
          <a:custGeom>
            <a:avLst/>
            <a:gdLst/>
            <a:ahLst/>
            <a:cxnLst/>
            <a:rect l="l" t="t" r="r" b="b"/>
            <a:pathLst>
              <a:path w="36194" h="36194">
                <a:moveTo>
                  <a:pt x="0" y="0"/>
                </a:moveTo>
                <a:lnTo>
                  <a:pt x="35665" y="18501"/>
                </a:lnTo>
                <a:lnTo>
                  <a:pt x="3" y="36065"/>
                </a:lnTo>
                <a:lnTo>
                  <a:pt x="0" y="0"/>
                </a:lnTo>
              </a:path>
            </a:pathLst>
          </a:custGeom>
          <a:ln w="7352">
            <a:solidFill>
              <a:srgbClr val="EC008C"/>
            </a:solidFill>
          </a:ln>
        </p:spPr>
        <p:txBody>
          <a:bodyPr wrap="square" lIns="0" tIns="0" rIns="0" bIns="0" rtlCol="0"/>
          <a:lstStyle/>
          <a:p>
            <a:endParaRPr/>
          </a:p>
        </p:txBody>
      </p:sp>
      <p:sp>
        <p:nvSpPr>
          <p:cNvPr id="36" name="object 36"/>
          <p:cNvSpPr/>
          <p:nvPr/>
        </p:nvSpPr>
        <p:spPr>
          <a:xfrm>
            <a:off x="4074698" y="1788131"/>
            <a:ext cx="43799" cy="23213"/>
          </a:xfrm>
          <a:custGeom>
            <a:avLst/>
            <a:gdLst/>
            <a:ahLst/>
            <a:cxnLst/>
            <a:rect l="l" t="t" r="r" b="b"/>
            <a:pathLst>
              <a:path w="36195" h="36194">
                <a:moveTo>
                  <a:pt x="0" y="0"/>
                </a:moveTo>
                <a:lnTo>
                  <a:pt x="3" y="36065"/>
                </a:lnTo>
                <a:lnTo>
                  <a:pt x="35665" y="18488"/>
                </a:lnTo>
                <a:lnTo>
                  <a:pt x="0" y="0"/>
                </a:lnTo>
                <a:close/>
              </a:path>
            </a:pathLst>
          </a:custGeom>
          <a:solidFill>
            <a:srgbClr val="EC008C"/>
          </a:solidFill>
        </p:spPr>
        <p:txBody>
          <a:bodyPr wrap="square" lIns="0" tIns="0" rIns="0" bIns="0" rtlCol="0"/>
          <a:lstStyle/>
          <a:p>
            <a:endParaRPr/>
          </a:p>
        </p:txBody>
      </p:sp>
      <p:sp>
        <p:nvSpPr>
          <p:cNvPr id="37" name="object 37"/>
          <p:cNvSpPr/>
          <p:nvPr/>
        </p:nvSpPr>
        <p:spPr>
          <a:xfrm>
            <a:off x="4074698" y="1788131"/>
            <a:ext cx="43799" cy="23213"/>
          </a:xfrm>
          <a:custGeom>
            <a:avLst/>
            <a:gdLst/>
            <a:ahLst/>
            <a:cxnLst/>
            <a:rect l="l" t="t" r="r" b="b"/>
            <a:pathLst>
              <a:path w="36195" h="36194">
                <a:moveTo>
                  <a:pt x="0" y="0"/>
                </a:moveTo>
                <a:lnTo>
                  <a:pt x="35665" y="18488"/>
                </a:lnTo>
                <a:lnTo>
                  <a:pt x="3" y="36065"/>
                </a:lnTo>
                <a:lnTo>
                  <a:pt x="0" y="0"/>
                </a:lnTo>
              </a:path>
            </a:pathLst>
          </a:custGeom>
          <a:ln w="7352">
            <a:solidFill>
              <a:srgbClr val="EC008C"/>
            </a:solidFill>
          </a:ln>
        </p:spPr>
        <p:txBody>
          <a:bodyPr wrap="square" lIns="0" tIns="0" rIns="0" bIns="0" rtlCol="0"/>
          <a:lstStyle/>
          <a:p>
            <a:endParaRPr/>
          </a:p>
        </p:txBody>
      </p:sp>
      <p:sp>
        <p:nvSpPr>
          <p:cNvPr id="38" name="object 38"/>
          <p:cNvSpPr/>
          <p:nvPr/>
        </p:nvSpPr>
        <p:spPr>
          <a:xfrm>
            <a:off x="2248746" y="1968507"/>
            <a:ext cx="103734" cy="0"/>
          </a:xfrm>
          <a:custGeom>
            <a:avLst/>
            <a:gdLst/>
            <a:ahLst/>
            <a:cxnLst/>
            <a:rect l="l" t="t" r="r" b="b"/>
            <a:pathLst>
              <a:path w="85725">
                <a:moveTo>
                  <a:pt x="0" y="0"/>
                </a:moveTo>
                <a:lnTo>
                  <a:pt x="85258" y="0"/>
                </a:lnTo>
              </a:path>
            </a:pathLst>
          </a:custGeom>
          <a:ln w="7403">
            <a:solidFill>
              <a:srgbClr val="EC008C"/>
            </a:solidFill>
          </a:ln>
        </p:spPr>
        <p:txBody>
          <a:bodyPr wrap="square" lIns="0" tIns="0" rIns="0" bIns="0" rtlCol="0"/>
          <a:lstStyle/>
          <a:p>
            <a:endParaRPr/>
          </a:p>
        </p:txBody>
      </p:sp>
      <p:sp>
        <p:nvSpPr>
          <p:cNvPr id="39" name="object 39"/>
          <p:cNvSpPr/>
          <p:nvPr/>
        </p:nvSpPr>
        <p:spPr>
          <a:xfrm>
            <a:off x="2236468" y="1956379"/>
            <a:ext cx="45336" cy="24027"/>
          </a:xfrm>
          <a:custGeom>
            <a:avLst/>
            <a:gdLst/>
            <a:ahLst/>
            <a:cxnLst/>
            <a:rect l="l" t="t" r="r" b="b"/>
            <a:pathLst>
              <a:path w="37464" h="37464">
                <a:moveTo>
                  <a:pt x="37350" y="0"/>
                </a:moveTo>
                <a:lnTo>
                  <a:pt x="0" y="18516"/>
                </a:lnTo>
                <a:lnTo>
                  <a:pt x="37350" y="36995"/>
                </a:lnTo>
                <a:lnTo>
                  <a:pt x="37350" y="0"/>
                </a:lnTo>
                <a:close/>
              </a:path>
            </a:pathLst>
          </a:custGeom>
          <a:solidFill>
            <a:srgbClr val="EC008C"/>
          </a:solidFill>
        </p:spPr>
        <p:txBody>
          <a:bodyPr wrap="square" lIns="0" tIns="0" rIns="0" bIns="0" rtlCol="0"/>
          <a:lstStyle/>
          <a:p>
            <a:endParaRPr/>
          </a:p>
        </p:txBody>
      </p:sp>
      <p:sp>
        <p:nvSpPr>
          <p:cNvPr id="40" name="object 40"/>
          <p:cNvSpPr/>
          <p:nvPr/>
        </p:nvSpPr>
        <p:spPr>
          <a:xfrm>
            <a:off x="4043481" y="1966633"/>
            <a:ext cx="103734" cy="0"/>
          </a:xfrm>
          <a:custGeom>
            <a:avLst/>
            <a:gdLst/>
            <a:ahLst/>
            <a:cxnLst/>
            <a:rect l="l" t="t" r="r" b="b"/>
            <a:pathLst>
              <a:path w="85725">
                <a:moveTo>
                  <a:pt x="0" y="0"/>
                </a:moveTo>
                <a:lnTo>
                  <a:pt x="85270" y="0"/>
                </a:lnTo>
              </a:path>
            </a:pathLst>
          </a:custGeom>
          <a:ln w="7403">
            <a:solidFill>
              <a:srgbClr val="EC008C"/>
            </a:solidFill>
          </a:ln>
        </p:spPr>
        <p:txBody>
          <a:bodyPr wrap="square" lIns="0" tIns="0" rIns="0" bIns="0" rtlCol="0"/>
          <a:lstStyle/>
          <a:p>
            <a:endParaRPr/>
          </a:p>
        </p:txBody>
      </p:sp>
      <p:sp>
        <p:nvSpPr>
          <p:cNvPr id="41" name="object 41"/>
          <p:cNvSpPr/>
          <p:nvPr/>
        </p:nvSpPr>
        <p:spPr>
          <a:xfrm>
            <a:off x="4031182" y="1954473"/>
            <a:ext cx="45336" cy="24027"/>
          </a:xfrm>
          <a:custGeom>
            <a:avLst/>
            <a:gdLst/>
            <a:ahLst/>
            <a:cxnLst/>
            <a:rect l="l" t="t" r="r" b="b"/>
            <a:pathLst>
              <a:path w="37464" h="37464">
                <a:moveTo>
                  <a:pt x="37350" y="0"/>
                </a:moveTo>
                <a:lnTo>
                  <a:pt x="0" y="18516"/>
                </a:lnTo>
                <a:lnTo>
                  <a:pt x="37363" y="36995"/>
                </a:lnTo>
                <a:lnTo>
                  <a:pt x="37350" y="0"/>
                </a:lnTo>
                <a:close/>
              </a:path>
            </a:pathLst>
          </a:custGeom>
          <a:solidFill>
            <a:srgbClr val="EC008C"/>
          </a:solidFill>
        </p:spPr>
        <p:txBody>
          <a:bodyPr wrap="square" lIns="0" tIns="0" rIns="0" bIns="0" rtlCol="0"/>
          <a:lstStyle/>
          <a:p>
            <a:endParaRPr/>
          </a:p>
        </p:txBody>
      </p:sp>
      <p:sp>
        <p:nvSpPr>
          <p:cNvPr id="42" name="object 42"/>
          <p:cNvSpPr/>
          <p:nvPr/>
        </p:nvSpPr>
        <p:spPr>
          <a:xfrm>
            <a:off x="3154161" y="2139254"/>
            <a:ext cx="103734" cy="0"/>
          </a:xfrm>
          <a:custGeom>
            <a:avLst/>
            <a:gdLst/>
            <a:ahLst/>
            <a:cxnLst/>
            <a:rect l="l" t="t" r="r" b="b"/>
            <a:pathLst>
              <a:path w="85725">
                <a:moveTo>
                  <a:pt x="0" y="0"/>
                </a:moveTo>
                <a:lnTo>
                  <a:pt x="85270" y="0"/>
                </a:lnTo>
              </a:path>
            </a:pathLst>
          </a:custGeom>
          <a:ln w="7403">
            <a:solidFill>
              <a:srgbClr val="EC008C"/>
            </a:solidFill>
          </a:ln>
        </p:spPr>
        <p:txBody>
          <a:bodyPr wrap="square" lIns="0" tIns="0" rIns="0" bIns="0" rtlCol="0"/>
          <a:lstStyle/>
          <a:p>
            <a:endParaRPr/>
          </a:p>
        </p:txBody>
      </p:sp>
      <p:sp>
        <p:nvSpPr>
          <p:cNvPr id="43" name="object 43"/>
          <p:cNvSpPr/>
          <p:nvPr/>
        </p:nvSpPr>
        <p:spPr>
          <a:xfrm>
            <a:off x="3223667" y="2127129"/>
            <a:ext cx="45336" cy="24027"/>
          </a:xfrm>
          <a:custGeom>
            <a:avLst/>
            <a:gdLst/>
            <a:ahLst/>
            <a:cxnLst/>
            <a:rect l="l" t="t" r="r" b="b"/>
            <a:pathLst>
              <a:path w="37464" h="37464">
                <a:moveTo>
                  <a:pt x="0" y="0"/>
                </a:moveTo>
                <a:lnTo>
                  <a:pt x="0" y="36995"/>
                </a:lnTo>
                <a:lnTo>
                  <a:pt x="37350" y="18478"/>
                </a:lnTo>
                <a:lnTo>
                  <a:pt x="0" y="0"/>
                </a:lnTo>
                <a:close/>
              </a:path>
            </a:pathLst>
          </a:custGeom>
          <a:solidFill>
            <a:srgbClr val="EC008C"/>
          </a:solidFill>
        </p:spPr>
        <p:txBody>
          <a:bodyPr wrap="square" lIns="0" tIns="0" rIns="0" bIns="0" rtlCol="0"/>
          <a:lstStyle/>
          <a:p>
            <a:endParaRPr/>
          </a:p>
        </p:txBody>
      </p:sp>
      <p:sp>
        <p:nvSpPr>
          <p:cNvPr id="44" name="object 44"/>
          <p:cNvSpPr/>
          <p:nvPr/>
        </p:nvSpPr>
        <p:spPr>
          <a:xfrm>
            <a:off x="2397346" y="2174287"/>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45" name="object 45"/>
          <p:cNvSpPr/>
          <p:nvPr/>
        </p:nvSpPr>
        <p:spPr>
          <a:xfrm>
            <a:off x="2374858" y="2371613"/>
            <a:ext cx="44567" cy="24435"/>
          </a:xfrm>
          <a:custGeom>
            <a:avLst/>
            <a:gdLst/>
            <a:ahLst/>
            <a:cxnLst/>
            <a:rect l="l" t="t" r="r" b="b"/>
            <a:pathLst>
              <a:path w="36830" h="38100">
                <a:moveTo>
                  <a:pt x="36588" y="0"/>
                </a:moveTo>
                <a:lnTo>
                  <a:pt x="0" y="0"/>
                </a:lnTo>
                <a:lnTo>
                  <a:pt x="18313" y="37782"/>
                </a:lnTo>
                <a:lnTo>
                  <a:pt x="36588" y="0"/>
                </a:lnTo>
                <a:close/>
              </a:path>
            </a:pathLst>
          </a:custGeom>
          <a:solidFill>
            <a:srgbClr val="EC008C"/>
          </a:solidFill>
        </p:spPr>
        <p:txBody>
          <a:bodyPr wrap="square" lIns="0" tIns="0" rIns="0" bIns="0" rtlCol="0"/>
          <a:lstStyle/>
          <a:p>
            <a:endParaRPr/>
          </a:p>
        </p:txBody>
      </p:sp>
      <p:sp>
        <p:nvSpPr>
          <p:cNvPr id="46" name="object 46"/>
          <p:cNvSpPr/>
          <p:nvPr/>
        </p:nvSpPr>
        <p:spPr>
          <a:xfrm>
            <a:off x="4193195" y="2172415"/>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47" name="object 47"/>
          <p:cNvSpPr/>
          <p:nvPr/>
        </p:nvSpPr>
        <p:spPr>
          <a:xfrm>
            <a:off x="4170693" y="2369699"/>
            <a:ext cx="44567" cy="24435"/>
          </a:xfrm>
          <a:custGeom>
            <a:avLst/>
            <a:gdLst/>
            <a:ahLst/>
            <a:cxnLst/>
            <a:rect l="l" t="t" r="r" b="b"/>
            <a:pathLst>
              <a:path w="36829" h="38100">
                <a:moveTo>
                  <a:pt x="36575" y="0"/>
                </a:moveTo>
                <a:lnTo>
                  <a:pt x="0" y="12"/>
                </a:lnTo>
                <a:lnTo>
                  <a:pt x="18300" y="37782"/>
                </a:lnTo>
                <a:lnTo>
                  <a:pt x="36575" y="0"/>
                </a:lnTo>
                <a:close/>
              </a:path>
            </a:pathLst>
          </a:custGeom>
          <a:solidFill>
            <a:srgbClr val="EC008C"/>
          </a:solidFill>
        </p:spPr>
        <p:txBody>
          <a:bodyPr wrap="square" lIns="0" tIns="0" rIns="0" bIns="0" rtlCol="0"/>
          <a:lstStyle/>
          <a:p>
            <a:endParaRPr/>
          </a:p>
        </p:txBody>
      </p:sp>
      <p:sp>
        <p:nvSpPr>
          <p:cNvPr id="48" name="object 48"/>
          <p:cNvSpPr/>
          <p:nvPr/>
        </p:nvSpPr>
        <p:spPr>
          <a:xfrm>
            <a:off x="2530131" y="2174281"/>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49" name="object 49"/>
          <p:cNvSpPr/>
          <p:nvPr/>
        </p:nvSpPr>
        <p:spPr>
          <a:xfrm>
            <a:off x="2507638" y="2371605"/>
            <a:ext cx="44567" cy="24435"/>
          </a:xfrm>
          <a:custGeom>
            <a:avLst/>
            <a:gdLst/>
            <a:ahLst/>
            <a:cxnLst/>
            <a:rect l="l" t="t" r="r" b="b"/>
            <a:pathLst>
              <a:path w="36830" h="38100">
                <a:moveTo>
                  <a:pt x="36588" y="0"/>
                </a:moveTo>
                <a:lnTo>
                  <a:pt x="0" y="0"/>
                </a:lnTo>
                <a:lnTo>
                  <a:pt x="18313" y="37769"/>
                </a:lnTo>
                <a:lnTo>
                  <a:pt x="36588" y="0"/>
                </a:lnTo>
                <a:close/>
              </a:path>
            </a:pathLst>
          </a:custGeom>
          <a:solidFill>
            <a:srgbClr val="EC008C"/>
          </a:solidFill>
        </p:spPr>
        <p:txBody>
          <a:bodyPr wrap="square" lIns="0" tIns="0" rIns="0" bIns="0" rtlCol="0"/>
          <a:lstStyle/>
          <a:p>
            <a:endParaRPr/>
          </a:p>
        </p:txBody>
      </p:sp>
      <p:sp>
        <p:nvSpPr>
          <p:cNvPr id="50" name="object 50"/>
          <p:cNvSpPr/>
          <p:nvPr/>
        </p:nvSpPr>
        <p:spPr>
          <a:xfrm>
            <a:off x="4404530" y="2172403"/>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51" name="object 51"/>
          <p:cNvSpPr/>
          <p:nvPr/>
        </p:nvSpPr>
        <p:spPr>
          <a:xfrm>
            <a:off x="4382019" y="2369691"/>
            <a:ext cx="44567" cy="24435"/>
          </a:xfrm>
          <a:custGeom>
            <a:avLst/>
            <a:gdLst/>
            <a:ahLst/>
            <a:cxnLst/>
            <a:rect l="l" t="t" r="r" b="b"/>
            <a:pathLst>
              <a:path w="36829" h="38100">
                <a:moveTo>
                  <a:pt x="36588" y="0"/>
                </a:moveTo>
                <a:lnTo>
                  <a:pt x="0" y="0"/>
                </a:lnTo>
                <a:lnTo>
                  <a:pt x="18313" y="37769"/>
                </a:lnTo>
                <a:lnTo>
                  <a:pt x="36588" y="0"/>
                </a:lnTo>
                <a:close/>
              </a:path>
            </a:pathLst>
          </a:custGeom>
          <a:solidFill>
            <a:srgbClr val="EC008C"/>
          </a:solidFill>
        </p:spPr>
        <p:txBody>
          <a:bodyPr wrap="square" lIns="0" tIns="0" rIns="0" bIns="0" rtlCol="0"/>
          <a:lstStyle/>
          <a:p>
            <a:endParaRPr/>
          </a:p>
        </p:txBody>
      </p:sp>
      <p:sp>
        <p:nvSpPr>
          <p:cNvPr id="52" name="object 52"/>
          <p:cNvSpPr/>
          <p:nvPr/>
        </p:nvSpPr>
        <p:spPr>
          <a:xfrm>
            <a:off x="2853223" y="2174263"/>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53" name="object 53"/>
          <p:cNvSpPr/>
          <p:nvPr/>
        </p:nvSpPr>
        <p:spPr>
          <a:xfrm>
            <a:off x="2830736" y="2371580"/>
            <a:ext cx="44567" cy="24435"/>
          </a:xfrm>
          <a:custGeom>
            <a:avLst/>
            <a:gdLst/>
            <a:ahLst/>
            <a:cxnLst/>
            <a:rect l="l" t="t" r="r" b="b"/>
            <a:pathLst>
              <a:path w="36830" h="38100">
                <a:moveTo>
                  <a:pt x="36588" y="0"/>
                </a:moveTo>
                <a:lnTo>
                  <a:pt x="0" y="0"/>
                </a:lnTo>
                <a:lnTo>
                  <a:pt x="18313" y="37769"/>
                </a:lnTo>
                <a:lnTo>
                  <a:pt x="36588" y="0"/>
                </a:lnTo>
                <a:close/>
              </a:path>
            </a:pathLst>
          </a:custGeom>
          <a:solidFill>
            <a:srgbClr val="EC008C"/>
          </a:solidFill>
        </p:spPr>
        <p:txBody>
          <a:bodyPr wrap="square" lIns="0" tIns="0" rIns="0" bIns="0" rtlCol="0"/>
          <a:lstStyle/>
          <a:p>
            <a:endParaRPr/>
          </a:p>
        </p:txBody>
      </p:sp>
      <p:sp>
        <p:nvSpPr>
          <p:cNvPr id="54" name="object 54"/>
          <p:cNvSpPr/>
          <p:nvPr/>
        </p:nvSpPr>
        <p:spPr>
          <a:xfrm>
            <a:off x="2462631" y="2174284"/>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55" name="object 55"/>
          <p:cNvSpPr/>
          <p:nvPr/>
        </p:nvSpPr>
        <p:spPr>
          <a:xfrm>
            <a:off x="2440141" y="2371605"/>
            <a:ext cx="44567" cy="24435"/>
          </a:xfrm>
          <a:custGeom>
            <a:avLst/>
            <a:gdLst/>
            <a:ahLst/>
            <a:cxnLst/>
            <a:rect l="l" t="t" r="r" b="b"/>
            <a:pathLst>
              <a:path w="36830" h="38100">
                <a:moveTo>
                  <a:pt x="36588" y="0"/>
                </a:moveTo>
                <a:lnTo>
                  <a:pt x="0" y="12"/>
                </a:lnTo>
                <a:lnTo>
                  <a:pt x="18313" y="37782"/>
                </a:lnTo>
                <a:lnTo>
                  <a:pt x="36588" y="0"/>
                </a:lnTo>
                <a:close/>
              </a:path>
            </a:pathLst>
          </a:custGeom>
          <a:solidFill>
            <a:srgbClr val="EC008C"/>
          </a:solidFill>
        </p:spPr>
        <p:txBody>
          <a:bodyPr wrap="square" lIns="0" tIns="0" rIns="0" bIns="0" rtlCol="0"/>
          <a:lstStyle/>
          <a:p>
            <a:endParaRPr/>
          </a:p>
        </p:txBody>
      </p:sp>
      <p:sp>
        <p:nvSpPr>
          <p:cNvPr id="56" name="object 56"/>
          <p:cNvSpPr/>
          <p:nvPr/>
        </p:nvSpPr>
        <p:spPr>
          <a:xfrm>
            <a:off x="4297204" y="2172409"/>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57" name="object 57"/>
          <p:cNvSpPr/>
          <p:nvPr/>
        </p:nvSpPr>
        <p:spPr>
          <a:xfrm>
            <a:off x="4274689" y="2369699"/>
            <a:ext cx="44567" cy="24435"/>
          </a:xfrm>
          <a:custGeom>
            <a:avLst/>
            <a:gdLst/>
            <a:ahLst/>
            <a:cxnLst/>
            <a:rect l="l" t="t" r="r" b="b"/>
            <a:pathLst>
              <a:path w="36829" h="38100">
                <a:moveTo>
                  <a:pt x="36588" y="0"/>
                </a:moveTo>
                <a:lnTo>
                  <a:pt x="0" y="0"/>
                </a:lnTo>
                <a:lnTo>
                  <a:pt x="18313" y="37769"/>
                </a:lnTo>
                <a:lnTo>
                  <a:pt x="36588" y="0"/>
                </a:lnTo>
                <a:close/>
              </a:path>
            </a:pathLst>
          </a:custGeom>
          <a:solidFill>
            <a:srgbClr val="EC008C"/>
          </a:solidFill>
        </p:spPr>
        <p:txBody>
          <a:bodyPr wrap="square" lIns="0" tIns="0" rIns="0" bIns="0" rtlCol="0"/>
          <a:lstStyle/>
          <a:p>
            <a:endParaRPr/>
          </a:p>
        </p:txBody>
      </p:sp>
      <p:sp>
        <p:nvSpPr>
          <p:cNvPr id="58" name="object 58"/>
          <p:cNvSpPr/>
          <p:nvPr/>
        </p:nvSpPr>
        <p:spPr>
          <a:xfrm>
            <a:off x="2785722" y="2174267"/>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59" name="object 59"/>
          <p:cNvSpPr/>
          <p:nvPr/>
        </p:nvSpPr>
        <p:spPr>
          <a:xfrm>
            <a:off x="2763239" y="2371580"/>
            <a:ext cx="44567" cy="24435"/>
          </a:xfrm>
          <a:custGeom>
            <a:avLst/>
            <a:gdLst/>
            <a:ahLst/>
            <a:cxnLst/>
            <a:rect l="l" t="t" r="r" b="b"/>
            <a:pathLst>
              <a:path w="36830" h="38100">
                <a:moveTo>
                  <a:pt x="36588" y="0"/>
                </a:moveTo>
                <a:lnTo>
                  <a:pt x="0" y="12"/>
                </a:lnTo>
                <a:lnTo>
                  <a:pt x="18313" y="37782"/>
                </a:lnTo>
                <a:lnTo>
                  <a:pt x="36588" y="0"/>
                </a:lnTo>
                <a:close/>
              </a:path>
            </a:pathLst>
          </a:custGeom>
          <a:solidFill>
            <a:srgbClr val="EC008C"/>
          </a:solidFill>
        </p:spPr>
        <p:txBody>
          <a:bodyPr wrap="square" lIns="0" tIns="0" rIns="0" bIns="0" rtlCol="0"/>
          <a:lstStyle/>
          <a:p>
            <a:endParaRPr/>
          </a:p>
        </p:txBody>
      </p:sp>
      <p:sp>
        <p:nvSpPr>
          <p:cNvPr id="60" name="object 60"/>
          <p:cNvSpPr/>
          <p:nvPr/>
        </p:nvSpPr>
        <p:spPr>
          <a:xfrm>
            <a:off x="2595416" y="2174277"/>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61" name="object 61"/>
          <p:cNvSpPr/>
          <p:nvPr/>
        </p:nvSpPr>
        <p:spPr>
          <a:xfrm>
            <a:off x="2572921" y="2371597"/>
            <a:ext cx="44567" cy="24435"/>
          </a:xfrm>
          <a:custGeom>
            <a:avLst/>
            <a:gdLst/>
            <a:ahLst/>
            <a:cxnLst/>
            <a:rect l="l" t="t" r="r" b="b"/>
            <a:pathLst>
              <a:path w="36830" h="38100">
                <a:moveTo>
                  <a:pt x="36588" y="0"/>
                </a:moveTo>
                <a:lnTo>
                  <a:pt x="0" y="12"/>
                </a:lnTo>
                <a:lnTo>
                  <a:pt x="18313" y="37782"/>
                </a:lnTo>
                <a:lnTo>
                  <a:pt x="36588" y="0"/>
                </a:lnTo>
                <a:close/>
              </a:path>
            </a:pathLst>
          </a:custGeom>
          <a:solidFill>
            <a:srgbClr val="EC008C"/>
          </a:solidFill>
        </p:spPr>
        <p:txBody>
          <a:bodyPr wrap="square" lIns="0" tIns="0" rIns="0" bIns="0" rtlCol="0"/>
          <a:lstStyle/>
          <a:p>
            <a:endParaRPr/>
          </a:p>
        </p:txBody>
      </p:sp>
      <p:sp>
        <p:nvSpPr>
          <p:cNvPr id="62" name="object 62"/>
          <p:cNvSpPr/>
          <p:nvPr/>
        </p:nvSpPr>
        <p:spPr>
          <a:xfrm>
            <a:off x="4507440" y="2172398"/>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63" name="object 63"/>
          <p:cNvSpPr/>
          <p:nvPr/>
        </p:nvSpPr>
        <p:spPr>
          <a:xfrm>
            <a:off x="4484924" y="2369683"/>
            <a:ext cx="44567" cy="24435"/>
          </a:xfrm>
          <a:custGeom>
            <a:avLst/>
            <a:gdLst/>
            <a:ahLst/>
            <a:cxnLst/>
            <a:rect l="l" t="t" r="r" b="b"/>
            <a:pathLst>
              <a:path w="36829" h="38100">
                <a:moveTo>
                  <a:pt x="36588" y="0"/>
                </a:moveTo>
                <a:lnTo>
                  <a:pt x="0" y="0"/>
                </a:lnTo>
                <a:lnTo>
                  <a:pt x="18313" y="37769"/>
                </a:lnTo>
                <a:lnTo>
                  <a:pt x="36588" y="0"/>
                </a:lnTo>
                <a:close/>
              </a:path>
            </a:pathLst>
          </a:custGeom>
          <a:solidFill>
            <a:srgbClr val="EC008C"/>
          </a:solidFill>
        </p:spPr>
        <p:txBody>
          <a:bodyPr wrap="square" lIns="0" tIns="0" rIns="0" bIns="0" rtlCol="0"/>
          <a:lstStyle/>
          <a:p>
            <a:endParaRPr/>
          </a:p>
        </p:txBody>
      </p:sp>
      <p:sp>
        <p:nvSpPr>
          <p:cNvPr id="64" name="object 64"/>
          <p:cNvSpPr/>
          <p:nvPr/>
        </p:nvSpPr>
        <p:spPr>
          <a:xfrm>
            <a:off x="2680612" y="2115563"/>
            <a:ext cx="0" cy="320502"/>
          </a:xfrm>
          <a:custGeom>
            <a:avLst/>
            <a:gdLst/>
            <a:ahLst/>
            <a:cxnLst/>
            <a:rect l="l" t="t" r="r" b="b"/>
            <a:pathLst>
              <a:path h="499745">
                <a:moveTo>
                  <a:pt x="0" y="0"/>
                </a:moveTo>
                <a:lnTo>
                  <a:pt x="0" y="499734"/>
                </a:lnTo>
              </a:path>
            </a:pathLst>
          </a:custGeom>
          <a:ln w="7361">
            <a:solidFill>
              <a:srgbClr val="EC008C"/>
            </a:solidFill>
          </a:ln>
        </p:spPr>
        <p:txBody>
          <a:bodyPr wrap="square" lIns="0" tIns="0" rIns="0" bIns="0" rtlCol="0"/>
          <a:lstStyle/>
          <a:p>
            <a:endParaRPr/>
          </a:p>
        </p:txBody>
      </p:sp>
      <p:sp>
        <p:nvSpPr>
          <p:cNvPr id="65" name="object 65"/>
          <p:cNvSpPr/>
          <p:nvPr/>
        </p:nvSpPr>
        <p:spPr>
          <a:xfrm>
            <a:off x="2658137" y="2417958"/>
            <a:ext cx="44567" cy="24435"/>
          </a:xfrm>
          <a:custGeom>
            <a:avLst/>
            <a:gdLst/>
            <a:ahLst/>
            <a:cxnLst/>
            <a:rect l="l" t="t" r="r" b="b"/>
            <a:pathLst>
              <a:path w="36830" h="38100">
                <a:moveTo>
                  <a:pt x="36588" y="0"/>
                </a:moveTo>
                <a:lnTo>
                  <a:pt x="0" y="12"/>
                </a:lnTo>
                <a:lnTo>
                  <a:pt x="18313" y="37782"/>
                </a:lnTo>
                <a:lnTo>
                  <a:pt x="36588" y="0"/>
                </a:lnTo>
                <a:close/>
              </a:path>
            </a:pathLst>
          </a:custGeom>
          <a:solidFill>
            <a:srgbClr val="EC008C"/>
          </a:solidFill>
        </p:spPr>
        <p:txBody>
          <a:bodyPr wrap="square" lIns="0" tIns="0" rIns="0" bIns="0" rtlCol="0"/>
          <a:lstStyle/>
          <a:p>
            <a:endParaRPr/>
          </a:p>
        </p:txBody>
      </p:sp>
      <p:sp>
        <p:nvSpPr>
          <p:cNvPr id="66" name="object 66"/>
          <p:cNvSpPr/>
          <p:nvPr/>
        </p:nvSpPr>
        <p:spPr>
          <a:xfrm>
            <a:off x="4620296" y="2115459"/>
            <a:ext cx="0" cy="320502"/>
          </a:xfrm>
          <a:custGeom>
            <a:avLst/>
            <a:gdLst/>
            <a:ahLst/>
            <a:cxnLst/>
            <a:rect l="l" t="t" r="r" b="b"/>
            <a:pathLst>
              <a:path h="499745">
                <a:moveTo>
                  <a:pt x="0" y="0"/>
                </a:moveTo>
                <a:lnTo>
                  <a:pt x="0" y="499734"/>
                </a:lnTo>
              </a:path>
            </a:pathLst>
          </a:custGeom>
          <a:ln w="7361">
            <a:solidFill>
              <a:srgbClr val="EC008C"/>
            </a:solidFill>
          </a:ln>
        </p:spPr>
        <p:txBody>
          <a:bodyPr wrap="square" lIns="0" tIns="0" rIns="0" bIns="0" rtlCol="0"/>
          <a:lstStyle/>
          <a:p>
            <a:endParaRPr/>
          </a:p>
        </p:txBody>
      </p:sp>
      <p:sp>
        <p:nvSpPr>
          <p:cNvPr id="67" name="object 67"/>
          <p:cNvSpPr/>
          <p:nvPr/>
        </p:nvSpPr>
        <p:spPr>
          <a:xfrm>
            <a:off x="4597803" y="2417819"/>
            <a:ext cx="44567" cy="24435"/>
          </a:xfrm>
          <a:custGeom>
            <a:avLst/>
            <a:gdLst/>
            <a:ahLst/>
            <a:cxnLst/>
            <a:rect l="l" t="t" r="r" b="b"/>
            <a:pathLst>
              <a:path w="36829" h="38100">
                <a:moveTo>
                  <a:pt x="36588" y="0"/>
                </a:moveTo>
                <a:lnTo>
                  <a:pt x="0" y="0"/>
                </a:lnTo>
                <a:lnTo>
                  <a:pt x="18313" y="37782"/>
                </a:lnTo>
                <a:lnTo>
                  <a:pt x="36588" y="0"/>
                </a:lnTo>
                <a:close/>
              </a:path>
            </a:pathLst>
          </a:custGeom>
          <a:solidFill>
            <a:srgbClr val="EC008C"/>
          </a:solidFill>
        </p:spPr>
        <p:txBody>
          <a:bodyPr wrap="square" lIns="0" tIns="0" rIns="0" bIns="0" rtlCol="0"/>
          <a:lstStyle/>
          <a:p>
            <a:endParaRPr/>
          </a:p>
        </p:txBody>
      </p:sp>
      <p:sp>
        <p:nvSpPr>
          <p:cNvPr id="68" name="object 68"/>
          <p:cNvSpPr/>
          <p:nvPr/>
        </p:nvSpPr>
        <p:spPr>
          <a:xfrm>
            <a:off x="2918509" y="2174260"/>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69" name="object 69"/>
          <p:cNvSpPr/>
          <p:nvPr/>
        </p:nvSpPr>
        <p:spPr>
          <a:xfrm>
            <a:off x="2896019" y="2371573"/>
            <a:ext cx="44567" cy="24435"/>
          </a:xfrm>
          <a:custGeom>
            <a:avLst/>
            <a:gdLst/>
            <a:ahLst/>
            <a:cxnLst/>
            <a:rect l="l" t="t" r="r" b="b"/>
            <a:pathLst>
              <a:path w="36830" h="38100">
                <a:moveTo>
                  <a:pt x="36588" y="0"/>
                </a:moveTo>
                <a:lnTo>
                  <a:pt x="0" y="12"/>
                </a:lnTo>
                <a:lnTo>
                  <a:pt x="18313" y="37782"/>
                </a:lnTo>
                <a:lnTo>
                  <a:pt x="36588" y="0"/>
                </a:lnTo>
                <a:close/>
              </a:path>
            </a:pathLst>
          </a:custGeom>
          <a:solidFill>
            <a:srgbClr val="EC008C"/>
          </a:solidFill>
        </p:spPr>
        <p:txBody>
          <a:bodyPr wrap="square" lIns="0" tIns="0" rIns="0" bIns="0" rtlCol="0"/>
          <a:lstStyle/>
          <a:p>
            <a:endParaRPr/>
          </a:p>
        </p:txBody>
      </p:sp>
      <p:sp>
        <p:nvSpPr>
          <p:cNvPr id="70" name="object 70"/>
          <p:cNvSpPr/>
          <p:nvPr/>
        </p:nvSpPr>
        <p:spPr>
          <a:xfrm>
            <a:off x="4713242" y="2172387"/>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71" name="object 71"/>
          <p:cNvSpPr/>
          <p:nvPr/>
        </p:nvSpPr>
        <p:spPr>
          <a:xfrm>
            <a:off x="4690734" y="2369667"/>
            <a:ext cx="44567" cy="24435"/>
          </a:xfrm>
          <a:custGeom>
            <a:avLst/>
            <a:gdLst/>
            <a:ahLst/>
            <a:cxnLst/>
            <a:rect l="l" t="t" r="r" b="b"/>
            <a:pathLst>
              <a:path w="36829" h="38100">
                <a:moveTo>
                  <a:pt x="36588" y="0"/>
                </a:moveTo>
                <a:lnTo>
                  <a:pt x="0" y="0"/>
                </a:lnTo>
                <a:lnTo>
                  <a:pt x="18313" y="37769"/>
                </a:lnTo>
                <a:lnTo>
                  <a:pt x="36588" y="0"/>
                </a:lnTo>
                <a:close/>
              </a:path>
            </a:pathLst>
          </a:custGeom>
          <a:solidFill>
            <a:srgbClr val="EC008C"/>
          </a:solidFill>
        </p:spPr>
        <p:txBody>
          <a:bodyPr wrap="square" lIns="0" tIns="0" rIns="0" bIns="0" rtlCol="0"/>
          <a:lstStyle/>
          <a:p>
            <a:endParaRPr/>
          </a:p>
        </p:txBody>
      </p:sp>
      <p:sp>
        <p:nvSpPr>
          <p:cNvPr id="72" name="object 72"/>
          <p:cNvSpPr/>
          <p:nvPr/>
        </p:nvSpPr>
        <p:spPr>
          <a:xfrm>
            <a:off x="3159717" y="2162388"/>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73" name="object 73"/>
          <p:cNvSpPr/>
          <p:nvPr/>
        </p:nvSpPr>
        <p:spPr>
          <a:xfrm>
            <a:off x="3137222" y="2359697"/>
            <a:ext cx="44567" cy="24435"/>
          </a:xfrm>
          <a:custGeom>
            <a:avLst/>
            <a:gdLst/>
            <a:ahLst/>
            <a:cxnLst/>
            <a:rect l="l" t="t" r="r" b="b"/>
            <a:pathLst>
              <a:path w="36830" h="38100">
                <a:moveTo>
                  <a:pt x="36588" y="0"/>
                </a:moveTo>
                <a:lnTo>
                  <a:pt x="0" y="0"/>
                </a:lnTo>
                <a:lnTo>
                  <a:pt x="18313" y="37769"/>
                </a:lnTo>
                <a:lnTo>
                  <a:pt x="36588" y="0"/>
                </a:lnTo>
                <a:close/>
              </a:path>
            </a:pathLst>
          </a:custGeom>
          <a:solidFill>
            <a:srgbClr val="EC008C"/>
          </a:solidFill>
        </p:spPr>
        <p:txBody>
          <a:bodyPr wrap="square" lIns="0" tIns="0" rIns="0" bIns="0" rtlCol="0"/>
          <a:lstStyle/>
          <a:p>
            <a:endParaRPr/>
          </a:p>
        </p:txBody>
      </p:sp>
      <p:sp>
        <p:nvSpPr>
          <p:cNvPr id="74" name="object 74"/>
          <p:cNvSpPr/>
          <p:nvPr/>
        </p:nvSpPr>
        <p:spPr>
          <a:xfrm>
            <a:off x="4954466" y="2160514"/>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75" name="object 75"/>
          <p:cNvSpPr/>
          <p:nvPr/>
        </p:nvSpPr>
        <p:spPr>
          <a:xfrm>
            <a:off x="4931951" y="2357783"/>
            <a:ext cx="44567" cy="24435"/>
          </a:xfrm>
          <a:custGeom>
            <a:avLst/>
            <a:gdLst/>
            <a:ahLst/>
            <a:cxnLst/>
            <a:rect l="l" t="t" r="r" b="b"/>
            <a:pathLst>
              <a:path w="36829" h="38100">
                <a:moveTo>
                  <a:pt x="36575" y="0"/>
                </a:moveTo>
                <a:lnTo>
                  <a:pt x="0" y="12"/>
                </a:lnTo>
                <a:lnTo>
                  <a:pt x="18300" y="37782"/>
                </a:lnTo>
                <a:lnTo>
                  <a:pt x="36575" y="0"/>
                </a:lnTo>
                <a:close/>
              </a:path>
            </a:pathLst>
          </a:custGeom>
          <a:solidFill>
            <a:srgbClr val="EC008C"/>
          </a:solidFill>
        </p:spPr>
        <p:txBody>
          <a:bodyPr wrap="square" lIns="0" tIns="0" rIns="0" bIns="0" rtlCol="0"/>
          <a:lstStyle/>
          <a:p>
            <a:endParaRPr/>
          </a:p>
        </p:txBody>
      </p:sp>
      <p:sp>
        <p:nvSpPr>
          <p:cNvPr id="76" name="object 76"/>
          <p:cNvSpPr/>
          <p:nvPr/>
        </p:nvSpPr>
        <p:spPr>
          <a:xfrm>
            <a:off x="3247130" y="2162382"/>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77" name="object 77"/>
          <p:cNvSpPr/>
          <p:nvPr/>
        </p:nvSpPr>
        <p:spPr>
          <a:xfrm>
            <a:off x="3224635" y="2359689"/>
            <a:ext cx="44567" cy="24435"/>
          </a:xfrm>
          <a:custGeom>
            <a:avLst/>
            <a:gdLst/>
            <a:ahLst/>
            <a:cxnLst/>
            <a:rect l="l" t="t" r="r" b="b"/>
            <a:pathLst>
              <a:path w="36830" h="38100">
                <a:moveTo>
                  <a:pt x="36588" y="0"/>
                </a:moveTo>
                <a:lnTo>
                  <a:pt x="0" y="0"/>
                </a:lnTo>
                <a:lnTo>
                  <a:pt x="18313" y="37782"/>
                </a:lnTo>
                <a:lnTo>
                  <a:pt x="36588" y="0"/>
                </a:lnTo>
                <a:close/>
              </a:path>
            </a:pathLst>
          </a:custGeom>
          <a:solidFill>
            <a:srgbClr val="EC008C"/>
          </a:solidFill>
        </p:spPr>
        <p:txBody>
          <a:bodyPr wrap="square" lIns="0" tIns="0" rIns="0" bIns="0" rtlCol="0"/>
          <a:lstStyle/>
          <a:p>
            <a:endParaRPr/>
          </a:p>
        </p:txBody>
      </p:sp>
      <p:sp>
        <p:nvSpPr>
          <p:cNvPr id="78" name="object 78"/>
          <p:cNvSpPr/>
          <p:nvPr/>
        </p:nvSpPr>
        <p:spPr>
          <a:xfrm>
            <a:off x="5041879" y="2160510"/>
            <a:ext cx="0" cy="215432"/>
          </a:xfrm>
          <a:custGeom>
            <a:avLst/>
            <a:gdLst/>
            <a:ahLst/>
            <a:cxnLst/>
            <a:rect l="l" t="t" r="r" b="b"/>
            <a:pathLst>
              <a:path h="335914">
                <a:moveTo>
                  <a:pt x="0" y="0"/>
                </a:moveTo>
                <a:lnTo>
                  <a:pt x="0" y="335893"/>
                </a:lnTo>
              </a:path>
            </a:pathLst>
          </a:custGeom>
          <a:ln w="7345">
            <a:solidFill>
              <a:srgbClr val="EC008C"/>
            </a:solidFill>
          </a:ln>
        </p:spPr>
        <p:txBody>
          <a:bodyPr wrap="square" lIns="0" tIns="0" rIns="0" bIns="0" rtlCol="0"/>
          <a:lstStyle/>
          <a:p>
            <a:endParaRPr/>
          </a:p>
        </p:txBody>
      </p:sp>
      <p:sp>
        <p:nvSpPr>
          <p:cNvPr id="79" name="object 79"/>
          <p:cNvSpPr/>
          <p:nvPr/>
        </p:nvSpPr>
        <p:spPr>
          <a:xfrm>
            <a:off x="5019349" y="2357783"/>
            <a:ext cx="44567" cy="24435"/>
          </a:xfrm>
          <a:custGeom>
            <a:avLst/>
            <a:gdLst/>
            <a:ahLst/>
            <a:cxnLst/>
            <a:rect l="l" t="t" r="r" b="b"/>
            <a:pathLst>
              <a:path w="36829" h="38100">
                <a:moveTo>
                  <a:pt x="36588" y="0"/>
                </a:moveTo>
                <a:lnTo>
                  <a:pt x="0" y="0"/>
                </a:lnTo>
                <a:lnTo>
                  <a:pt x="18313" y="37769"/>
                </a:lnTo>
                <a:lnTo>
                  <a:pt x="36588" y="0"/>
                </a:lnTo>
                <a:close/>
              </a:path>
            </a:pathLst>
          </a:custGeom>
          <a:solidFill>
            <a:srgbClr val="EC008C"/>
          </a:solidFill>
        </p:spPr>
        <p:txBody>
          <a:bodyPr wrap="square" lIns="0" tIns="0" rIns="0" bIns="0" rtlCol="0"/>
          <a:lstStyle/>
          <a:p>
            <a:endParaRPr/>
          </a:p>
        </p:txBody>
      </p:sp>
      <p:sp>
        <p:nvSpPr>
          <p:cNvPr id="80" name="object 80"/>
          <p:cNvSpPr/>
          <p:nvPr/>
        </p:nvSpPr>
        <p:spPr>
          <a:xfrm>
            <a:off x="3091593" y="2240896"/>
            <a:ext cx="285078" cy="0"/>
          </a:xfrm>
          <a:custGeom>
            <a:avLst/>
            <a:gdLst/>
            <a:ahLst/>
            <a:cxnLst/>
            <a:rect l="l" t="t" r="r" b="b"/>
            <a:pathLst>
              <a:path w="235585">
                <a:moveTo>
                  <a:pt x="0" y="0"/>
                </a:moveTo>
                <a:lnTo>
                  <a:pt x="235407" y="0"/>
                </a:lnTo>
              </a:path>
            </a:pathLst>
          </a:custGeom>
          <a:ln w="54254">
            <a:solidFill>
              <a:srgbClr val="FFFDE8"/>
            </a:solidFill>
          </a:ln>
        </p:spPr>
        <p:txBody>
          <a:bodyPr wrap="square" lIns="0" tIns="0" rIns="0" bIns="0" rtlCol="0"/>
          <a:lstStyle/>
          <a:p>
            <a:endParaRPr/>
          </a:p>
        </p:txBody>
      </p:sp>
      <p:sp>
        <p:nvSpPr>
          <p:cNvPr id="81" name="object 81"/>
          <p:cNvSpPr/>
          <p:nvPr/>
        </p:nvSpPr>
        <p:spPr>
          <a:xfrm>
            <a:off x="3091593" y="2223499"/>
            <a:ext cx="285078" cy="35023"/>
          </a:xfrm>
          <a:custGeom>
            <a:avLst/>
            <a:gdLst/>
            <a:ahLst/>
            <a:cxnLst/>
            <a:rect l="l" t="t" r="r" b="b"/>
            <a:pathLst>
              <a:path w="235585" h="54610">
                <a:moveTo>
                  <a:pt x="-15029" y="-40723"/>
                </a:moveTo>
                <a:lnTo>
                  <a:pt x="219059" y="-40746"/>
                </a:lnTo>
                <a:lnTo>
                  <a:pt x="219064" y="13811"/>
                </a:lnTo>
                <a:lnTo>
                  <a:pt x="-15024" y="13835"/>
                </a:lnTo>
                <a:lnTo>
                  <a:pt x="-15029" y="-40723"/>
                </a:lnTo>
              </a:path>
            </a:pathLst>
          </a:custGeom>
          <a:ln w="7390">
            <a:solidFill>
              <a:srgbClr val="00AEEF"/>
            </a:solidFill>
          </a:ln>
        </p:spPr>
        <p:txBody>
          <a:bodyPr wrap="square" lIns="0" tIns="0" rIns="0" bIns="0" rtlCol="0"/>
          <a:lstStyle/>
          <a:p>
            <a:endParaRPr/>
          </a:p>
        </p:txBody>
      </p:sp>
      <p:sp>
        <p:nvSpPr>
          <p:cNvPr id="82" name="object 82"/>
          <p:cNvSpPr/>
          <p:nvPr/>
        </p:nvSpPr>
        <p:spPr>
          <a:xfrm>
            <a:off x="4896435" y="2239129"/>
            <a:ext cx="285078" cy="0"/>
          </a:xfrm>
          <a:custGeom>
            <a:avLst/>
            <a:gdLst/>
            <a:ahLst/>
            <a:cxnLst/>
            <a:rect l="l" t="t" r="r" b="b"/>
            <a:pathLst>
              <a:path w="235585">
                <a:moveTo>
                  <a:pt x="0" y="0"/>
                </a:moveTo>
                <a:lnTo>
                  <a:pt x="235407" y="0"/>
                </a:lnTo>
              </a:path>
            </a:pathLst>
          </a:custGeom>
          <a:ln w="54254">
            <a:solidFill>
              <a:srgbClr val="FFFDE8"/>
            </a:solidFill>
          </a:ln>
        </p:spPr>
        <p:txBody>
          <a:bodyPr wrap="square" lIns="0" tIns="0" rIns="0" bIns="0" rtlCol="0"/>
          <a:lstStyle/>
          <a:p>
            <a:endParaRPr/>
          </a:p>
        </p:txBody>
      </p:sp>
      <p:sp>
        <p:nvSpPr>
          <p:cNvPr id="83" name="object 83"/>
          <p:cNvSpPr/>
          <p:nvPr/>
        </p:nvSpPr>
        <p:spPr>
          <a:xfrm>
            <a:off x="4896435" y="2221731"/>
            <a:ext cx="285078" cy="35023"/>
          </a:xfrm>
          <a:custGeom>
            <a:avLst/>
            <a:gdLst/>
            <a:ahLst/>
            <a:cxnLst/>
            <a:rect l="l" t="t" r="r" b="b"/>
            <a:pathLst>
              <a:path w="235585" h="54610">
                <a:moveTo>
                  <a:pt x="-23382" y="-40887"/>
                </a:moveTo>
                <a:lnTo>
                  <a:pt x="210706" y="-40911"/>
                </a:lnTo>
                <a:lnTo>
                  <a:pt x="210711" y="13647"/>
                </a:lnTo>
                <a:lnTo>
                  <a:pt x="-23377" y="13670"/>
                </a:lnTo>
                <a:lnTo>
                  <a:pt x="-23382" y="-40887"/>
                </a:lnTo>
              </a:path>
            </a:pathLst>
          </a:custGeom>
          <a:ln w="7390">
            <a:solidFill>
              <a:srgbClr val="00AEEF"/>
            </a:solidFill>
          </a:ln>
        </p:spPr>
        <p:txBody>
          <a:bodyPr wrap="square" lIns="0" tIns="0" rIns="0" bIns="0" rtlCol="0"/>
          <a:lstStyle/>
          <a:p>
            <a:endParaRPr/>
          </a:p>
        </p:txBody>
      </p:sp>
      <p:sp>
        <p:nvSpPr>
          <p:cNvPr id="84" name="object 84"/>
          <p:cNvSpPr/>
          <p:nvPr/>
        </p:nvSpPr>
        <p:spPr>
          <a:xfrm>
            <a:off x="3071190" y="2181958"/>
            <a:ext cx="23821" cy="15475"/>
          </a:xfrm>
          <a:custGeom>
            <a:avLst/>
            <a:gdLst/>
            <a:ahLst/>
            <a:cxnLst/>
            <a:rect l="l" t="t" r="r" b="b"/>
            <a:pathLst>
              <a:path w="19685" h="24129">
                <a:moveTo>
                  <a:pt x="0" y="24049"/>
                </a:moveTo>
                <a:lnTo>
                  <a:pt x="3148" y="16908"/>
                </a:lnTo>
                <a:lnTo>
                  <a:pt x="7599" y="10636"/>
                </a:lnTo>
                <a:lnTo>
                  <a:pt x="13053" y="5058"/>
                </a:lnTo>
                <a:lnTo>
                  <a:pt x="19206" y="0"/>
                </a:lnTo>
              </a:path>
            </a:pathLst>
          </a:custGeom>
          <a:ln w="7344">
            <a:solidFill>
              <a:srgbClr val="00AEEF"/>
            </a:solidFill>
          </a:ln>
        </p:spPr>
        <p:txBody>
          <a:bodyPr wrap="square" lIns="0" tIns="0" rIns="0" bIns="0" rtlCol="0"/>
          <a:lstStyle/>
          <a:p>
            <a:endParaRPr/>
          </a:p>
        </p:txBody>
      </p:sp>
      <p:sp>
        <p:nvSpPr>
          <p:cNvPr id="85" name="object 85"/>
          <p:cNvSpPr/>
          <p:nvPr/>
        </p:nvSpPr>
        <p:spPr>
          <a:xfrm>
            <a:off x="4865925" y="2180085"/>
            <a:ext cx="23821" cy="15475"/>
          </a:xfrm>
          <a:custGeom>
            <a:avLst/>
            <a:gdLst/>
            <a:ahLst/>
            <a:cxnLst/>
            <a:rect l="l" t="t" r="r" b="b"/>
            <a:pathLst>
              <a:path w="19685" h="24129">
                <a:moveTo>
                  <a:pt x="0" y="24049"/>
                </a:moveTo>
                <a:lnTo>
                  <a:pt x="3153" y="16908"/>
                </a:lnTo>
                <a:lnTo>
                  <a:pt x="7604" y="10636"/>
                </a:lnTo>
                <a:lnTo>
                  <a:pt x="13054" y="5058"/>
                </a:lnTo>
                <a:lnTo>
                  <a:pt x="19206" y="0"/>
                </a:lnTo>
              </a:path>
            </a:pathLst>
          </a:custGeom>
          <a:ln w="7344">
            <a:solidFill>
              <a:srgbClr val="00AEEF"/>
            </a:solidFill>
          </a:ln>
        </p:spPr>
        <p:txBody>
          <a:bodyPr wrap="square" lIns="0" tIns="0" rIns="0" bIns="0" rtlCol="0"/>
          <a:lstStyle/>
          <a:p>
            <a:endParaRPr/>
          </a:p>
        </p:txBody>
      </p:sp>
      <p:sp>
        <p:nvSpPr>
          <p:cNvPr id="86" name="object 86"/>
          <p:cNvSpPr/>
          <p:nvPr/>
        </p:nvSpPr>
        <p:spPr>
          <a:xfrm>
            <a:off x="3336743" y="2180167"/>
            <a:ext cx="19978" cy="17512"/>
          </a:xfrm>
          <a:custGeom>
            <a:avLst/>
            <a:gdLst/>
            <a:ahLst/>
            <a:cxnLst/>
            <a:rect l="l" t="t" r="r" b="b"/>
            <a:pathLst>
              <a:path w="16510" h="27304">
                <a:moveTo>
                  <a:pt x="0" y="0"/>
                </a:moveTo>
                <a:lnTo>
                  <a:pt x="5096" y="3699"/>
                </a:lnTo>
                <a:lnTo>
                  <a:pt x="10473" y="10348"/>
                </a:lnTo>
                <a:lnTo>
                  <a:pt x="14727" y="18527"/>
                </a:lnTo>
                <a:lnTo>
                  <a:pt x="16458" y="26817"/>
                </a:lnTo>
              </a:path>
            </a:pathLst>
          </a:custGeom>
          <a:ln w="7334">
            <a:solidFill>
              <a:srgbClr val="00AEEF"/>
            </a:solidFill>
          </a:ln>
        </p:spPr>
        <p:txBody>
          <a:bodyPr wrap="square" lIns="0" tIns="0" rIns="0" bIns="0" rtlCol="0"/>
          <a:lstStyle/>
          <a:p>
            <a:endParaRPr/>
          </a:p>
        </p:txBody>
      </p:sp>
      <p:sp>
        <p:nvSpPr>
          <p:cNvPr id="87" name="object 87"/>
          <p:cNvSpPr/>
          <p:nvPr/>
        </p:nvSpPr>
        <p:spPr>
          <a:xfrm>
            <a:off x="5131477" y="2178295"/>
            <a:ext cx="19978" cy="17512"/>
          </a:xfrm>
          <a:custGeom>
            <a:avLst/>
            <a:gdLst/>
            <a:ahLst/>
            <a:cxnLst/>
            <a:rect l="l" t="t" r="r" b="b"/>
            <a:pathLst>
              <a:path w="16510" h="27304">
                <a:moveTo>
                  <a:pt x="0" y="0"/>
                </a:moveTo>
                <a:lnTo>
                  <a:pt x="5096" y="3699"/>
                </a:lnTo>
                <a:lnTo>
                  <a:pt x="10473" y="10348"/>
                </a:lnTo>
                <a:lnTo>
                  <a:pt x="14727" y="18527"/>
                </a:lnTo>
                <a:lnTo>
                  <a:pt x="16458" y="26817"/>
                </a:lnTo>
              </a:path>
            </a:pathLst>
          </a:custGeom>
          <a:ln w="7334">
            <a:solidFill>
              <a:srgbClr val="00AEEF"/>
            </a:solidFill>
          </a:ln>
        </p:spPr>
        <p:txBody>
          <a:bodyPr wrap="square" lIns="0" tIns="0" rIns="0" bIns="0" rtlCol="0"/>
          <a:lstStyle/>
          <a:p>
            <a:endParaRPr/>
          </a:p>
        </p:txBody>
      </p:sp>
      <p:sp>
        <p:nvSpPr>
          <p:cNvPr id="88" name="object 88"/>
          <p:cNvSpPr/>
          <p:nvPr/>
        </p:nvSpPr>
        <p:spPr>
          <a:xfrm>
            <a:off x="2450592" y="1992908"/>
            <a:ext cx="162902" cy="78191"/>
          </a:xfrm>
          <a:custGeom>
            <a:avLst/>
            <a:gdLst/>
            <a:ahLst/>
            <a:cxnLst/>
            <a:rect l="l" t="t" r="r" b="b"/>
            <a:pathLst>
              <a:path w="134619" h="121919">
                <a:moveTo>
                  <a:pt x="62660" y="22555"/>
                </a:moveTo>
                <a:lnTo>
                  <a:pt x="45478" y="22555"/>
                </a:lnTo>
                <a:lnTo>
                  <a:pt x="86474" y="121450"/>
                </a:lnTo>
                <a:lnTo>
                  <a:pt x="89700" y="121450"/>
                </a:lnTo>
                <a:lnTo>
                  <a:pt x="98602" y="89979"/>
                </a:lnTo>
                <a:lnTo>
                  <a:pt x="90424" y="89979"/>
                </a:lnTo>
                <a:lnTo>
                  <a:pt x="62660" y="22555"/>
                </a:lnTo>
                <a:close/>
              </a:path>
              <a:path w="134619" h="121919">
                <a:moveTo>
                  <a:pt x="53378" y="12"/>
                </a:moveTo>
                <a:lnTo>
                  <a:pt x="24447" y="12"/>
                </a:lnTo>
                <a:lnTo>
                  <a:pt x="24447" y="2921"/>
                </a:lnTo>
                <a:lnTo>
                  <a:pt x="33070" y="3467"/>
                </a:lnTo>
                <a:lnTo>
                  <a:pt x="36855" y="6375"/>
                </a:lnTo>
                <a:lnTo>
                  <a:pt x="18529" y="88900"/>
                </a:lnTo>
                <a:lnTo>
                  <a:pt x="0" y="115798"/>
                </a:lnTo>
                <a:lnTo>
                  <a:pt x="0" y="118706"/>
                </a:lnTo>
                <a:lnTo>
                  <a:pt x="35610" y="118706"/>
                </a:lnTo>
                <a:lnTo>
                  <a:pt x="35610" y="115798"/>
                </a:lnTo>
                <a:lnTo>
                  <a:pt x="23025" y="114896"/>
                </a:lnTo>
                <a:lnTo>
                  <a:pt x="23025" y="106159"/>
                </a:lnTo>
                <a:lnTo>
                  <a:pt x="23387" y="102870"/>
                </a:lnTo>
                <a:lnTo>
                  <a:pt x="44767" y="22555"/>
                </a:lnTo>
                <a:lnTo>
                  <a:pt x="62660" y="22555"/>
                </a:lnTo>
                <a:lnTo>
                  <a:pt x="53378" y="12"/>
                </a:lnTo>
                <a:close/>
              </a:path>
              <a:path w="134619" h="121919">
                <a:moveTo>
                  <a:pt x="134264" y="0"/>
                </a:moveTo>
                <a:lnTo>
                  <a:pt x="98501" y="0"/>
                </a:lnTo>
                <a:lnTo>
                  <a:pt x="98501" y="2908"/>
                </a:lnTo>
                <a:lnTo>
                  <a:pt x="108381" y="3644"/>
                </a:lnTo>
                <a:lnTo>
                  <a:pt x="111086" y="5461"/>
                </a:lnTo>
                <a:lnTo>
                  <a:pt x="111086" y="15633"/>
                </a:lnTo>
                <a:lnTo>
                  <a:pt x="109816" y="19088"/>
                </a:lnTo>
                <a:lnTo>
                  <a:pt x="109105" y="21640"/>
                </a:lnTo>
                <a:lnTo>
                  <a:pt x="90957" y="89979"/>
                </a:lnTo>
                <a:lnTo>
                  <a:pt x="98602" y="89979"/>
                </a:lnTo>
                <a:lnTo>
                  <a:pt x="115570" y="29997"/>
                </a:lnTo>
                <a:lnTo>
                  <a:pt x="119425" y="16843"/>
                </a:lnTo>
                <a:lnTo>
                  <a:pt x="122826" y="9161"/>
                </a:lnTo>
                <a:lnTo>
                  <a:pt x="127273" y="5124"/>
                </a:lnTo>
                <a:lnTo>
                  <a:pt x="134224" y="2921"/>
                </a:lnTo>
                <a:lnTo>
                  <a:pt x="134264" y="0"/>
                </a:lnTo>
                <a:close/>
              </a:path>
            </a:pathLst>
          </a:custGeom>
          <a:solidFill>
            <a:srgbClr val="231F20"/>
          </a:solidFill>
        </p:spPr>
        <p:txBody>
          <a:bodyPr wrap="square" lIns="0" tIns="0" rIns="0" bIns="0" rtlCol="0"/>
          <a:lstStyle/>
          <a:p>
            <a:endParaRPr/>
          </a:p>
        </p:txBody>
      </p:sp>
      <p:sp>
        <p:nvSpPr>
          <p:cNvPr id="89" name="object 89"/>
          <p:cNvSpPr/>
          <p:nvPr/>
        </p:nvSpPr>
        <p:spPr>
          <a:xfrm>
            <a:off x="4245305" y="1990994"/>
            <a:ext cx="162902" cy="78191"/>
          </a:xfrm>
          <a:custGeom>
            <a:avLst/>
            <a:gdLst/>
            <a:ahLst/>
            <a:cxnLst/>
            <a:rect l="l" t="t" r="r" b="b"/>
            <a:pathLst>
              <a:path w="134620" h="121919">
                <a:moveTo>
                  <a:pt x="62670" y="22555"/>
                </a:moveTo>
                <a:lnTo>
                  <a:pt x="45491" y="22555"/>
                </a:lnTo>
                <a:lnTo>
                  <a:pt x="86474" y="121462"/>
                </a:lnTo>
                <a:lnTo>
                  <a:pt x="89712" y="121462"/>
                </a:lnTo>
                <a:lnTo>
                  <a:pt x="98617" y="89979"/>
                </a:lnTo>
                <a:lnTo>
                  <a:pt x="90424" y="89979"/>
                </a:lnTo>
                <a:lnTo>
                  <a:pt x="62670" y="22555"/>
                </a:lnTo>
                <a:close/>
              </a:path>
              <a:path w="134620" h="121919">
                <a:moveTo>
                  <a:pt x="53390" y="12"/>
                </a:moveTo>
                <a:lnTo>
                  <a:pt x="24460" y="25"/>
                </a:lnTo>
                <a:lnTo>
                  <a:pt x="24460" y="2933"/>
                </a:lnTo>
                <a:lnTo>
                  <a:pt x="33083" y="3479"/>
                </a:lnTo>
                <a:lnTo>
                  <a:pt x="36855" y="6388"/>
                </a:lnTo>
                <a:lnTo>
                  <a:pt x="18529" y="88900"/>
                </a:lnTo>
                <a:lnTo>
                  <a:pt x="0" y="115811"/>
                </a:lnTo>
                <a:lnTo>
                  <a:pt x="0" y="118719"/>
                </a:lnTo>
                <a:lnTo>
                  <a:pt x="35610" y="118706"/>
                </a:lnTo>
                <a:lnTo>
                  <a:pt x="35610" y="115811"/>
                </a:lnTo>
                <a:lnTo>
                  <a:pt x="23025" y="114896"/>
                </a:lnTo>
                <a:lnTo>
                  <a:pt x="23025" y="106172"/>
                </a:lnTo>
                <a:lnTo>
                  <a:pt x="23387" y="102870"/>
                </a:lnTo>
                <a:lnTo>
                  <a:pt x="44767" y="22555"/>
                </a:lnTo>
                <a:lnTo>
                  <a:pt x="62670" y="22555"/>
                </a:lnTo>
                <a:lnTo>
                  <a:pt x="53390" y="12"/>
                </a:lnTo>
                <a:close/>
              </a:path>
              <a:path w="134620" h="121919">
                <a:moveTo>
                  <a:pt x="134264" y="0"/>
                </a:moveTo>
                <a:lnTo>
                  <a:pt x="98501" y="12"/>
                </a:lnTo>
                <a:lnTo>
                  <a:pt x="98501" y="2921"/>
                </a:lnTo>
                <a:lnTo>
                  <a:pt x="108381" y="3644"/>
                </a:lnTo>
                <a:lnTo>
                  <a:pt x="111086" y="5461"/>
                </a:lnTo>
                <a:lnTo>
                  <a:pt x="111086" y="15633"/>
                </a:lnTo>
                <a:lnTo>
                  <a:pt x="109829" y="19100"/>
                </a:lnTo>
                <a:lnTo>
                  <a:pt x="109105" y="21640"/>
                </a:lnTo>
                <a:lnTo>
                  <a:pt x="90970" y="89979"/>
                </a:lnTo>
                <a:lnTo>
                  <a:pt x="98617" y="89979"/>
                </a:lnTo>
                <a:lnTo>
                  <a:pt x="115582" y="29997"/>
                </a:lnTo>
                <a:lnTo>
                  <a:pt x="119435" y="16844"/>
                </a:lnTo>
                <a:lnTo>
                  <a:pt x="122832" y="9163"/>
                </a:lnTo>
                <a:lnTo>
                  <a:pt x="127275" y="5130"/>
                </a:lnTo>
                <a:lnTo>
                  <a:pt x="134224" y="2933"/>
                </a:lnTo>
                <a:lnTo>
                  <a:pt x="134264" y="0"/>
                </a:lnTo>
                <a:close/>
              </a:path>
            </a:pathLst>
          </a:custGeom>
          <a:solidFill>
            <a:srgbClr val="231F20"/>
          </a:solidFill>
        </p:spPr>
        <p:txBody>
          <a:bodyPr wrap="square" lIns="0" tIns="0" rIns="0" bIns="0" rtlCol="0"/>
          <a:lstStyle/>
          <a:p>
            <a:endParaRPr/>
          </a:p>
        </p:txBody>
      </p:sp>
      <p:sp>
        <p:nvSpPr>
          <p:cNvPr id="90" name="object 90"/>
          <p:cNvSpPr/>
          <p:nvPr/>
        </p:nvSpPr>
        <p:spPr>
          <a:xfrm>
            <a:off x="2529104" y="2617810"/>
            <a:ext cx="719226" cy="140092"/>
          </a:xfrm>
          <a:custGeom>
            <a:avLst/>
            <a:gdLst/>
            <a:ahLst/>
            <a:cxnLst/>
            <a:rect l="l" t="t" r="r" b="b"/>
            <a:pathLst>
              <a:path w="594360" h="218439">
                <a:moveTo>
                  <a:pt x="0" y="218262"/>
                </a:moveTo>
                <a:lnTo>
                  <a:pt x="23306" y="169128"/>
                </a:lnTo>
                <a:lnTo>
                  <a:pt x="51701" y="125743"/>
                </a:lnTo>
                <a:lnTo>
                  <a:pt x="84619" y="88355"/>
                </a:lnTo>
                <a:lnTo>
                  <a:pt x="121491" y="57209"/>
                </a:lnTo>
                <a:lnTo>
                  <a:pt x="161748" y="32554"/>
                </a:lnTo>
                <a:lnTo>
                  <a:pt x="204825" y="14636"/>
                </a:lnTo>
                <a:lnTo>
                  <a:pt x="250151" y="3702"/>
                </a:lnTo>
                <a:lnTo>
                  <a:pt x="297161" y="0"/>
                </a:lnTo>
                <a:lnTo>
                  <a:pt x="342183" y="4147"/>
                </a:lnTo>
                <a:lnTo>
                  <a:pt x="386285" y="16175"/>
                </a:lnTo>
                <a:lnTo>
                  <a:pt x="428803" y="35447"/>
                </a:lnTo>
                <a:lnTo>
                  <a:pt x="469073" y="61327"/>
                </a:lnTo>
                <a:lnTo>
                  <a:pt x="506428" y="93178"/>
                </a:lnTo>
                <a:lnTo>
                  <a:pt x="540205" y="130366"/>
                </a:lnTo>
                <a:lnTo>
                  <a:pt x="569739" y="172252"/>
                </a:lnTo>
                <a:lnTo>
                  <a:pt x="594365" y="218203"/>
                </a:lnTo>
                <a:lnTo>
                  <a:pt x="0" y="218262"/>
                </a:lnTo>
              </a:path>
            </a:pathLst>
          </a:custGeom>
          <a:ln w="7384">
            <a:solidFill>
              <a:srgbClr val="00AEEF"/>
            </a:solidFill>
          </a:ln>
        </p:spPr>
        <p:txBody>
          <a:bodyPr wrap="square" lIns="0" tIns="0" rIns="0" bIns="0" rtlCol="0"/>
          <a:lstStyle/>
          <a:p>
            <a:endParaRPr/>
          </a:p>
        </p:txBody>
      </p:sp>
      <p:sp>
        <p:nvSpPr>
          <p:cNvPr id="91" name="object 91"/>
          <p:cNvSpPr/>
          <p:nvPr/>
        </p:nvSpPr>
        <p:spPr>
          <a:xfrm>
            <a:off x="4323854" y="2615937"/>
            <a:ext cx="719226" cy="140092"/>
          </a:xfrm>
          <a:custGeom>
            <a:avLst/>
            <a:gdLst/>
            <a:ahLst/>
            <a:cxnLst/>
            <a:rect l="l" t="t" r="r" b="b"/>
            <a:pathLst>
              <a:path w="594360" h="218439">
                <a:moveTo>
                  <a:pt x="0" y="218262"/>
                </a:moveTo>
                <a:lnTo>
                  <a:pt x="23301" y="169125"/>
                </a:lnTo>
                <a:lnTo>
                  <a:pt x="51694" y="125738"/>
                </a:lnTo>
                <a:lnTo>
                  <a:pt x="84610" y="88349"/>
                </a:lnTo>
                <a:lnTo>
                  <a:pt x="121480" y="57205"/>
                </a:lnTo>
                <a:lnTo>
                  <a:pt x="161737" y="32551"/>
                </a:lnTo>
                <a:lnTo>
                  <a:pt x="204812" y="14634"/>
                </a:lnTo>
                <a:lnTo>
                  <a:pt x="250139" y="3702"/>
                </a:lnTo>
                <a:lnTo>
                  <a:pt x="297148" y="0"/>
                </a:lnTo>
                <a:lnTo>
                  <a:pt x="342174" y="4147"/>
                </a:lnTo>
                <a:lnTo>
                  <a:pt x="386278" y="16175"/>
                </a:lnTo>
                <a:lnTo>
                  <a:pt x="428796" y="35447"/>
                </a:lnTo>
                <a:lnTo>
                  <a:pt x="469065" y="61327"/>
                </a:lnTo>
                <a:lnTo>
                  <a:pt x="506419" y="93178"/>
                </a:lnTo>
                <a:lnTo>
                  <a:pt x="540194" y="130366"/>
                </a:lnTo>
                <a:lnTo>
                  <a:pt x="569727" y="172252"/>
                </a:lnTo>
                <a:lnTo>
                  <a:pt x="594352" y="218203"/>
                </a:lnTo>
                <a:lnTo>
                  <a:pt x="0" y="218262"/>
                </a:lnTo>
              </a:path>
            </a:pathLst>
          </a:custGeom>
          <a:ln w="7384">
            <a:solidFill>
              <a:srgbClr val="00AEEF"/>
            </a:solidFill>
          </a:ln>
        </p:spPr>
        <p:txBody>
          <a:bodyPr wrap="square" lIns="0" tIns="0" rIns="0" bIns="0" rtlCol="0"/>
          <a:lstStyle/>
          <a:p>
            <a:endParaRPr/>
          </a:p>
        </p:txBody>
      </p:sp>
      <p:sp>
        <p:nvSpPr>
          <p:cNvPr id="92" name="object 92"/>
          <p:cNvSpPr/>
          <p:nvPr/>
        </p:nvSpPr>
        <p:spPr>
          <a:xfrm>
            <a:off x="6145147" y="2605168"/>
            <a:ext cx="719226" cy="140092"/>
          </a:xfrm>
          <a:custGeom>
            <a:avLst/>
            <a:gdLst/>
            <a:ahLst/>
            <a:cxnLst/>
            <a:rect l="l" t="t" r="r" b="b"/>
            <a:pathLst>
              <a:path w="594360" h="218439">
                <a:moveTo>
                  <a:pt x="0" y="218262"/>
                </a:moveTo>
                <a:lnTo>
                  <a:pt x="23301" y="169125"/>
                </a:lnTo>
                <a:lnTo>
                  <a:pt x="51694" y="125738"/>
                </a:lnTo>
                <a:lnTo>
                  <a:pt x="84610" y="88349"/>
                </a:lnTo>
                <a:lnTo>
                  <a:pt x="121480" y="57205"/>
                </a:lnTo>
                <a:lnTo>
                  <a:pt x="161737" y="32551"/>
                </a:lnTo>
                <a:lnTo>
                  <a:pt x="204812" y="14634"/>
                </a:lnTo>
                <a:lnTo>
                  <a:pt x="250139" y="3702"/>
                </a:lnTo>
                <a:lnTo>
                  <a:pt x="297148" y="0"/>
                </a:lnTo>
                <a:lnTo>
                  <a:pt x="342174" y="4147"/>
                </a:lnTo>
                <a:lnTo>
                  <a:pt x="386278" y="16173"/>
                </a:lnTo>
                <a:lnTo>
                  <a:pt x="428796" y="35443"/>
                </a:lnTo>
                <a:lnTo>
                  <a:pt x="469065" y="61322"/>
                </a:lnTo>
                <a:lnTo>
                  <a:pt x="506419" y="93173"/>
                </a:lnTo>
                <a:lnTo>
                  <a:pt x="540194" y="130360"/>
                </a:lnTo>
                <a:lnTo>
                  <a:pt x="569727" y="172249"/>
                </a:lnTo>
                <a:lnTo>
                  <a:pt x="594352" y="218203"/>
                </a:lnTo>
                <a:lnTo>
                  <a:pt x="0" y="218262"/>
                </a:lnTo>
              </a:path>
            </a:pathLst>
          </a:custGeom>
          <a:ln w="7384">
            <a:solidFill>
              <a:srgbClr val="00AEEF"/>
            </a:solidFill>
          </a:ln>
        </p:spPr>
        <p:txBody>
          <a:bodyPr wrap="square" lIns="0" tIns="0" rIns="0" bIns="0" rtlCol="0"/>
          <a:lstStyle/>
          <a:p>
            <a:endParaRPr/>
          </a:p>
        </p:txBody>
      </p:sp>
      <p:sp>
        <p:nvSpPr>
          <p:cNvPr id="93" name="object 93"/>
          <p:cNvSpPr/>
          <p:nvPr/>
        </p:nvSpPr>
        <p:spPr>
          <a:xfrm>
            <a:off x="2529101" y="2722839"/>
            <a:ext cx="44567" cy="24027"/>
          </a:xfrm>
          <a:custGeom>
            <a:avLst/>
            <a:gdLst/>
            <a:ahLst/>
            <a:cxnLst/>
            <a:rect l="l" t="t" r="r" b="b"/>
            <a:pathLst>
              <a:path w="36830" h="37464">
                <a:moveTo>
                  <a:pt x="18284" y="0"/>
                </a:moveTo>
                <a:lnTo>
                  <a:pt x="11181" y="1458"/>
                </a:lnTo>
                <a:lnTo>
                  <a:pt x="5367" y="5430"/>
                </a:lnTo>
                <a:lnTo>
                  <a:pt x="1441" y="11310"/>
                </a:lnTo>
                <a:lnTo>
                  <a:pt x="0" y="18494"/>
                </a:lnTo>
                <a:lnTo>
                  <a:pt x="1442" y="25683"/>
                </a:lnTo>
                <a:lnTo>
                  <a:pt x="5370" y="31561"/>
                </a:lnTo>
                <a:lnTo>
                  <a:pt x="11184" y="35529"/>
                </a:lnTo>
                <a:lnTo>
                  <a:pt x="18288" y="36985"/>
                </a:lnTo>
                <a:lnTo>
                  <a:pt x="25397" y="35528"/>
                </a:lnTo>
                <a:lnTo>
                  <a:pt x="31210" y="31559"/>
                </a:lnTo>
                <a:lnTo>
                  <a:pt x="35133" y="25679"/>
                </a:lnTo>
                <a:lnTo>
                  <a:pt x="36573" y="18490"/>
                </a:lnTo>
                <a:lnTo>
                  <a:pt x="35132" y="11307"/>
                </a:lnTo>
                <a:lnTo>
                  <a:pt x="31207" y="5428"/>
                </a:lnTo>
                <a:lnTo>
                  <a:pt x="25393" y="1457"/>
                </a:lnTo>
                <a:lnTo>
                  <a:pt x="18284" y="0"/>
                </a:lnTo>
                <a:close/>
              </a:path>
            </a:pathLst>
          </a:custGeom>
          <a:solidFill>
            <a:srgbClr val="00AEEF"/>
          </a:solidFill>
        </p:spPr>
        <p:txBody>
          <a:bodyPr wrap="square" lIns="0" tIns="0" rIns="0" bIns="0" rtlCol="0"/>
          <a:lstStyle/>
          <a:p>
            <a:endParaRPr/>
          </a:p>
        </p:txBody>
      </p:sp>
      <p:sp>
        <p:nvSpPr>
          <p:cNvPr id="94" name="object 94"/>
          <p:cNvSpPr/>
          <p:nvPr/>
        </p:nvSpPr>
        <p:spPr>
          <a:xfrm>
            <a:off x="2529101" y="2722839"/>
            <a:ext cx="44567" cy="24027"/>
          </a:xfrm>
          <a:custGeom>
            <a:avLst/>
            <a:gdLst/>
            <a:ahLst/>
            <a:cxnLst/>
            <a:rect l="l" t="t" r="r" b="b"/>
            <a:pathLst>
              <a:path w="36830" h="37464">
                <a:moveTo>
                  <a:pt x="18284" y="0"/>
                </a:moveTo>
                <a:lnTo>
                  <a:pt x="25393" y="1457"/>
                </a:lnTo>
                <a:lnTo>
                  <a:pt x="31207" y="5428"/>
                </a:lnTo>
                <a:lnTo>
                  <a:pt x="35132" y="11307"/>
                </a:lnTo>
                <a:lnTo>
                  <a:pt x="36573" y="18490"/>
                </a:lnTo>
                <a:lnTo>
                  <a:pt x="35133" y="25679"/>
                </a:lnTo>
                <a:lnTo>
                  <a:pt x="31210" y="31559"/>
                </a:lnTo>
                <a:lnTo>
                  <a:pt x="25397" y="35528"/>
                </a:lnTo>
                <a:lnTo>
                  <a:pt x="18288" y="36985"/>
                </a:lnTo>
                <a:lnTo>
                  <a:pt x="11184" y="35529"/>
                </a:lnTo>
                <a:lnTo>
                  <a:pt x="5370" y="31561"/>
                </a:lnTo>
                <a:lnTo>
                  <a:pt x="1442" y="25683"/>
                </a:lnTo>
                <a:lnTo>
                  <a:pt x="0" y="18494"/>
                </a:lnTo>
                <a:lnTo>
                  <a:pt x="1441" y="11310"/>
                </a:lnTo>
                <a:lnTo>
                  <a:pt x="5367" y="5430"/>
                </a:lnTo>
                <a:lnTo>
                  <a:pt x="11181" y="1458"/>
                </a:lnTo>
                <a:lnTo>
                  <a:pt x="18284" y="0"/>
                </a:lnTo>
              </a:path>
            </a:pathLst>
          </a:custGeom>
          <a:ln w="7352">
            <a:solidFill>
              <a:srgbClr val="00AEEF"/>
            </a:solidFill>
          </a:ln>
        </p:spPr>
        <p:txBody>
          <a:bodyPr wrap="square" lIns="0" tIns="0" rIns="0" bIns="0" rtlCol="0"/>
          <a:lstStyle/>
          <a:p>
            <a:endParaRPr/>
          </a:p>
        </p:txBody>
      </p:sp>
      <p:sp>
        <p:nvSpPr>
          <p:cNvPr id="95" name="object 95"/>
          <p:cNvSpPr/>
          <p:nvPr/>
        </p:nvSpPr>
        <p:spPr>
          <a:xfrm>
            <a:off x="4816218" y="2626642"/>
            <a:ext cx="44567" cy="24027"/>
          </a:xfrm>
          <a:custGeom>
            <a:avLst/>
            <a:gdLst/>
            <a:ahLst/>
            <a:cxnLst/>
            <a:rect l="l" t="t" r="r" b="b"/>
            <a:pathLst>
              <a:path w="36829" h="37464">
                <a:moveTo>
                  <a:pt x="18284" y="0"/>
                </a:moveTo>
                <a:lnTo>
                  <a:pt x="11176" y="1458"/>
                </a:lnTo>
                <a:lnTo>
                  <a:pt x="5362" y="5430"/>
                </a:lnTo>
                <a:lnTo>
                  <a:pt x="1439" y="11310"/>
                </a:lnTo>
                <a:lnTo>
                  <a:pt x="0" y="18494"/>
                </a:lnTo>
                <a:lnTo>
                  <a:pt x="1440" y="25685"/>
                </a:lnTo>
                <a:lnTo>
                  <a:pt x="5365" y="31568"/>
                </a:lnTo>
                <a:lnTo>
                  <a:pt x="11179" y="35540"/>
                </a:lnTo>
                <a:lnTo>
                  <a:pt x="18288" y="36997"/>
                </a:lnTo>
                <a:lnTo>
                  <a:pt x="25397" y="35538"/>
                </a:lnTo>
                <a:lnTo>
                  <a:pt x="31210" y="31565"/>
                </a:lnTo>
                <a:lnTo>
                  <a:pt x="35133" y="25681"/>
                </a:lnTo>
                <a:lnTo>
                  <a:pt x="36573" y="18490"/>
                </a:lnTo>
                <a:lnTo>
                  <a:pt x="35132" y="11307"/>
                </a:lnTo>
                <a:lnTo>
                  <a:pt x="31207" y="5428"/>
                </a:lnTo>
                <a:lnTo>
                  <a:pt x="25393" y="1457"/>
                </a:lnTo>
                <a:lnTo>
                  <a:pt x="18284" y="0"/>
                </a:lnTo>
                <a:close/>
              </a:path>
            </a:pathLst>
          </a:custGeom>
          <a:solidFill>
            <a:srgbClr val="00AEEF"/>
          </a:solidFill>
        </p:spPr>
        <p:txBody>
          <a:bodyPr wrap="square" lIns="0" tIns="0" rIns="0" bIns="0" rtlCol="0"/>
          <a:lstStyle/>
          <a:p>
            <a:endParaRPr/>
          </a:p>
        </p:txBody>
      </p:sp>
      <p:sp>
        <p:nvSpPr>
          <p:cNvPr id="96" name="object 96"/>
          <p:cNvSpPr/>
          <p:nvPr/>
        </p:nvSpPr>
        <p:spPr>
          <a:xfrm>
            <a:off x="4816218" y="2626642"/>
            <a:ext cx="44567" cy="24027"/>
          </a:xfrm>
          <a:custGeom>
            <a:avLst/>
            <a:gdLst/>
            <a:ahLst/>
            <a:cxnLst/>
            <a:rect l="l" t="t" r="r" b="b"/>
            <a:pathLst>
              <a:path w="36829" h="37464">
                <a:moveTo>
                  <a:pt x="18284" y="0"/>
                </a:moveTo>
                <a:lnTo>
                  <a:pt x="25393" y="1457"/>
                </a:lnTo>
                <a:lnTo>
                  <a:pt x="31207" y="5428"/>
                </a:lnTo>
                <a:lnTo>
                  <a:pt x="35132" y="11307"/>
                </a:lnTo>
                <a:lnTo>
                  <a:pt x="36573" y="18490"/>
                </a:lnTo>
                <a:lnTo>
                  <a:pt x="35133" y="25681"/>
                </a:lnTo>
                <a:lnTo>
                  <a:pt x="31210" y="31565"/>
                </a:lnTo>
                <a:lnTo>
                  <a:pt x="25397" y="35538"/>
                </a:lnTo>
                <a:lnTo>
                  <a:pt x="18288" y="36997"/>
                </a:lnTo>
                <a:lnTo>
                  <a:pt x="11179" y="35540"/>
                </a:lnTo>
                <a:lnTo>
                  <a:pt x="5365" y="31568"/>
                </a:lnTo>
                <a:lnTo>
                  <a:pt x="1440" y="25685"/>
                </a:lnTo>
                <a:lnTo>
                  <a:pt x="0" y="18494"/>
                </a:lnTo>
                <a:lnTo>
                  <a:pt x="1439" y="11310"/>
                </a:lnTo>
                <a:lnTo>
                  <a:pt x="5362" y="5430"/>
                </a:lnTo>
                <a:lnTo>
                  <a:pt x="11176" y="1458"/>
                </a:lnTo>
                <a:lnTo>
                  <a:pt x="18284" y="0"/>
                </a:lnTo>
              </a:path>
            </a:pathLst>
          </a:custGeom>
          <a:ln w="7352">
            <a:solidFill>
              <a:srgbClr val="00AEEF"/>
            </a:solidFill>
          </a:ln>
        </p:spPr>
        <p:txBody>
          <a:bodyPr wrap="square" lIns="0" tIns="0" rIns="0" bIns="0" rtlCol="0"/>
          <a:lstStyle/>
          <a:p>
            <a:endParaRPr/>
          </a:p>
        </p:txBody>
      </p:sp>
      <p:sp>
        <p:nvSpPr>
          <p:cNvPr id="97" name="object 97"/>
          <p:cNvSpPr/>
          <p:nvPr/>
        </p:nvSpPr>
        <p:spPr>
          <a:xfrm>
            <a:off x="6797972" y="2694149"/>
            <a:ext cx="44567" cy="24027"/>
          </a:xfrm>
          <a:custGeom>
            <a:avLst/>
            <a:gdLst/>
            <a:ahLst/>
            <a:cxnLst/>
            <a:rect l="l" t="t" r="r" b="b"/>
            <a:pathLst>
              <a:path w="36829" h="37464">
                <a:moveTo>
                  <a:pt x="18284" y="0"/>
                </a:moveTo>
                <a:lnTo>
                  <a:pt x="11176" y="1457"/>
                </a:lnTo>
                <a:lnTo>
                  <a:pt x="5362" y="5425"/>
                </a:lnTo>
                <a:lnTo>
                  <a:pt x="1439" y="11305"/>
                </a:lnTo>
                <a:lnTo>
                  <a:pt x="0" y="18494"/>
                </a:lnTo>
                <a:lnTo>
                  <a:pt x="1440" y="25677"/>
                </a:lnTo>
                <a:lnTo>
                  <a:pt x="5365" y="31557"/>
                </a:lnTo>
                <a:lnTo>
                  <a:pt x="11179" y="35527"/>
                </a:lnTo>
                <a:lnTo>
                  <a:pt x="18288" y="36985"/>
                </a:lnTo>
                <a:lnTo>
                  <a:pt x="25397" y="35526"/>
                </a:lnTo>
                <a:lnTo>
                  <a:pt x="31210" y="31554"/>
                </a:lnTo>
                <a:lnTo>
                  <a:pt x="35133" y="25674"/>
                </a:lnTo>
                <a:lnTo>
                  <a:pt x="36573" y="18490"/>
                </a:lnTo>
                <a:lnTo>
                  <a:pt x="35132" y="11301"/>
                </a:lnTo>
                <a:lnTo>
                  <a:pt x="31207" y="5423"/>
                </a:lnTo>
                <a:lnTo>
                  <a:pt x="25393" y="1455"/>
                </a:lnTo>
                <a:lnTo>
                  <a:pt x="18284" y="0"/>
                </a:lnTo>
                <a:close/>
              </a:path>
            </a:pathLst>
          </a:custGeom>
          <a:solidFill>
            <a:srgbClr val="00AEEF"/>
          </a:solidFill>
        </p:spPr>
        <p:txBody>
          <a:bodyPr wrap="square" lIns="0" tIns="0" rIns="0" bIns="0" rtlCol="0"/>
          <a:lstStyle/>
          <a:p>
            <a:endParaRPr/>
          </a:p>
        </p:txBody>
      </p:sp>
      <p:sp>
        <p:nvSpPr>
          <p:cNvPr id="98" name="object 98"/>
          <p:cNvSpPr/>
          <p:nvPr/>
        </p:nvSpPr>
        <p:spPr>
          <a:xfrm>
            <a:off x="6797972" y="2694149"/>
            <a:ext cx="44567" cy="24027"/>
          </a:xfrm>
          <a:custGeom>
            <a:avLst/>
            <a:gdLst/>
            <a:ahLst/>
            <a:cxnLst/>
            <a:rect l="l" t="t" r="r" b="b"/>
            <a:pathLst>
              <a:path w="36829" h="37464">
                <a:moveTo>
                  <a:pt x="18284" y="0"/>
                </a:moveTo>
                <a:lnTo>
                  <a:pt x="25393" y="1455"/>
                </a:lnTo>
                <a:lnTo>
                  <a:pt x="31207" y="5423"/>
                </a:lnTo>
                <a:lnTo>
                  <a:pt x="35132" y="11301"/>
                </a:lnTo>
                <a:lnTo>
                  <a:pt x="36573" y="18490"/>
                </a:lnTo>
                <a:lnTo>
                  <a:pt x="35133" y="25674"/>
                </a:lnTo>
                <a:lnTo>
                  <a:pt x="31210" y="31554"/>
                </a:lnTo>
                <a:lnTo>
                  <a:pt x="25397" y="35526"/>
                </a:lnTo>
                <a:lnTo>
                  <a:pt x="18288" y="36985"/>
                </a:lnTo>
                <a:lnTo>
                  <a:pt x="11179" y="35527"/>
                </a:lnTo>
                <a:lnTo>
                  <a:pt x="5365" y="31557"/>
                </a:lnTo>
                <a:lnTo>
                  <a:pt x="1440" y="25677"/>
                </a:lnTo>
                <a:lnTo>
                  <a:pt x="0" y="18494"/>
                </a:lnTo>
                <a:lnTo>
                  <a:pt x="1439" y="11305"/>
                </a:lnTo>
                <a:lnTo>
                  <a:pt x="5362" y="5425"/>
                </a:lnTo>
                <a:lnTo>
                  <a:pt x="11176" y="1457"/>
                </a:lnTo>
                <a:lnTo>
                  <a:pt x="18284" y="0"/>
                </a:lnTo>
              </a:path>
            </a:pathLst>
          </a:custGeom>
          <a:ln w="7352">
            <a:solidFill>
              <a:srgbClr val="00AEEF"/>
            </a:solidFill>
          </a:ln>
        </p:spPr>
        <p:txBody>
          <a:bodyPr wrap="square" lIns="0" tIns="0" rIns="0" bIns="0" rtlCol="0"/>
          <a:lstStyle/>
          <a:p>
            <a:endParaRPr/>
          </a:p>
        </p:txBody>
      </p:sp>
      <p:sp>
        <p:nvSpPr>
          <p:cNvPr id="99" name="object 99"/>
          <p:cNvSpPr/>
          <p:nvPr/>
        </p:nvSpPr>
        <p:spPr>
          <a:xfrm>
            <a:off x="2573350" y="2681917"/>
            <a:ext cx="44567" cy="24027"/>
          </a:xfrm>
          <a:custGeom>
            <a:avLst/>
            <a:gdLst/>
            <a:ahLst/>
            <a:cxnLst/>
            <a:rect l="l" t="t" r="r" b="b"/>
            <a:pathLst>
              <a:path w="36830" h="37464">
                <a:moveTo>
                  <a:pt x="18297" y="0"/>
                </a:moveTo>
                <a:lnTo>
                  <a:pt x="11186" y="1458"/>
                </a:lnTo>
                <a:lnTo>
                  <a:pt x="5369" y="5430"/>
                </a:lnTo>
                <a:lnTo>
                  <a:pt x="1441" y="11310"/>
                </a:lnTo>
                <a:lnTo>
                  <a:pt x="0" y="18494"/>
                </a:lnTo>
                <a:lnTo>
                  <a:pt x="1442" y="25683"/>
                </a:lnTo>
                <a:lnTo>
                  <a:pt x="5371" y="31561"/>
                </a:lnTo>
                <a:lnTo>
                  <a:pt x="11190" y="35529"/>
                </a:lnTo>
                <a:lnTo>
                  <a:pt x="18301" y="36985"/>
                </a:lnTo>
                <a:lnTo>
                  <a:pt x="25404" y="35528"/>
                </a:lnTo>
                <a:lnTo>
                  <a:pt x="31218" y="31559"/>
                </a:lnTo>
                <a:lnTo>
                  <a:pt x="35144" y="25679"/>
                </a:lnTo>
                <a:lnTo>
                  <a:pt x="36585" y="18490"/>
                </a:lnTo>
                <a:lnTo>
                  <a:pt x="35143" y="11307"/>
                </a:lnTo>
                <a:lnTo>
                  <a:pt x="31215" y="5428"/>
                </a:lnTo>
                <a:lnTo>
                  <a:pt x="25401" y="1457"/>
                </a:lnTo>
                <a:lnTo>
                  <a:pt x="18297" y="0"/>
                </a:lnTo>
                <a:close/>
              </a:path>
            </a:pathLst>
          </a:custGeom>
          <a:solidFill>
            <a:srgbClr val="00AEEF"/>
          </a:solidFill>
        </p:spPr>
        <p:txBody>
          <a:bodyPr wrap="square" lIns="0" tIns="0" rIns="0" bIns="0" rtlCol="0"/>
          <a:lstStyle/>
          <a:p>
            <a:endParaRPr/>
          </a:p>
        </p:txBody>
      </p:sp>
      <p:sp>
        <p:nvSpPr>
          <p:cNvPr id="100" name="object 100"/>
          <p:cNvSpPr/>
          <p:nvPr/>
        </p:nvSpPr>
        <p:spPr>
          <a:xfrm>
            <a:off x="2573350" y="2681917"/>
            <a:ext cx="44567" cy="24027"/>
          </a:xfrm>
          <a:custGeom>
            <a:avLst/>
            <a:gdLst/>
            <a:ahLst/>
            <a:cxnLst/>
            <a:rect l="l" t="t" r="r" b="b"/>
            <a:pathLst>
              <a:path w="36830" h="37464">
                <a:moveTo>
                  <a:pt x="18297" y="0"/>
                </a:moveTo>
                <a:lnTo>
                  <a:pt x="25401" y="1457"/>
                </a:lnTo>
                <a:lnTo>
                  <a:pt x="31215" y="5428"/>
                </a:lnTo>
                <a:lnTo>
                  <a:pt x="35143" y="11307"/>
                </a:lnTo>
                <a:lnTo>
                  <a:pt x="36585" y="18490"/>
                </a:lnTo>
                <a:lnTo>
                  <a:pt x="35144" y="25679"/>
                </a:lnTo>
                <a:lnTo>
                  <a:pt x="31218" y="31559"/>
                </a:lnTo>
                <a:lnTo>
                  <a:pt x="25404" y="35528"/>
                </a:lnTo>
                <a:lnTo>
                  <a:pt x="18301" y="36985"/>
                </a:lnTo>
                <a:lnTo>
                  <a:pt x="11190" y="35529"/>
                </a:lnTo>
                <a:lnTo>
                  <a:pt x="5371" y="31561"/>
                </a:lnTo>
                <a:lnTo>
                  <a:pt x="1442" y="25683"/>
                </a:lnTo>
                <a:lnTo>
                  <a:pt x="0" y="18494"/>
                </a:lnTo>
                <a:lnTo>
                  <a:pt x="1441" y="11310"/>
                </a:lnTo>
                <a:lnTo>
                  <a:pt x="5369" y="5430"/>
                </a:lnTo>
                <a:lnTo>
                  <a:pt x="11186" y="1458"/>
                </a:lnTo>
                <a:lnTo>
                  <a:pt x="18297" y="0"/>
                </a:lnTo>
              </a:path>
            </a:pathLst>
          </a:custGeom>
          <a:ln w="7352">
            <a:solidFill>
              <a:srgbClr val="00AEEF"/>
            </a:solidFill>
          </a:ln>
        </p:spPr>
        <p:txBody>
          <a:bodyPr wrap="square" lIns="0" tIns="0" rIns="0" bIns="0" rtlCol="0"/>
          <a:lstStyle/>
          <a:p>
            <a:endParaRPr/>
          </a:p>
        </p:txBody>
      </p:sp>
      <p:sp>
        <p:nvSpPr>
          <p:cNvPr id="101" name="object 101"/>
          <p:cNvSpPr/>
          <p:nvPr/>
        </p:nvSpPr>
        <p:spPr>
          <a:xfrm>
            <a:off x="4732119" y="2611822"/>
            <a:ext cx="44567" cy="24027"/>
          </a:xfrm>
          <a:custGeom>
            <a:avLst/>
            <a:gdLst/>
            <a:ahLst/>
            <a:cxnLst/>
            <a:rect l="l" t="t" r="r" b="b"/>
            <a:pathLst>
              <a:path w="36829" h="37464">
                <a:moveTo>
                  <a:pt x="18284" y="0"/>
                </a:moveTo>
                <a:lnTo>
                  <a:pt x="11181" y="1458"/>
                </a:lnTo>
                <a:lnTo>
                  <a:pt x="5367" y="5430"/>
                </a:lnTo>
                <a:lnTo>
                  <a:pt x="1441" y="11310"/>
                </a:lnTo>
                <a:lnTo>
                  <a:pt x="0" y="18494"/>
                </a:lnTo>
                <a:lnTo>
                  <a:pt x="1442" y="25683"/>
                </a:lnTo>
                <a:lnTo>
                  <a:pt x="5370" y="31561"/>
                </a:lnTo>
                <a:lnTo>
                  <a:pt x="11184" y="35529"/>
                </a:lnTo>
                <a:lnTo>
                  <a:pt x="18288" y="36985"/>
                </a:lnTo>
                <a:lnTo>
                  <a:pt x="25397" y="35528"/>
                </a:lnTo>
                <a:lnTo>
                  <a:pt x="31210" y="31559"/>
                </a:lnTo>
                <a:lnTo>
                  <a:pt x="35133" y="25679"/>
                </a:lnTo>
                <a:lnTo>
                  <a:pt x="36573" y="18490"/>
                </a:lnTo>
                <a:lnTo>
                  <a:pt x="35132" y="11307"/>
                </a:lnTo>
                <a:lnTo>
                  <a:pt x="31207" y="5428"/>
                </a:lnTo>
                <a:lnTo>
                  <a:pt x="25393" y="1457"/>
                </a:lnTo>
                <a:lnTo>
                  <a:pt x="18284" y="0"/>
                </a:lnTo>
                <a:close/>
              </a:path>
            </a:pathLst>
          </a:custGeom>
          <a:solidFill>
            <a:srgbClr val="00AEEF"/>
          </a:solidFill>
        </p:spPr>
        <p:txBody>
          <a:bodyPr wrap="square" lIns="0" tIns="0" rIns="0" bIns="0" rtlCol="0"/>
          <a:lstStyle/>
          <a:p>
            <a:endParaRPr/>
          </a:p>
        </p:txBody>
      </p:sp>
      <p:sp>
        <p:nvSpPr>
          <p:cNvPr id="102" name="object 102"/>
          <p:cNvSpPr/>
          <p:nvPr/>
        </p:nvSpPr>
        <p:spPr>
          <a:xfrm>
            <a:off x="4732119" y="2611822"/>
            <a:ext cx="44567" cy="24027"/>
          </a:xfrm>
          <a:custGeom>
            <a:avLst/>
            <a:gdLst/>
            <a:ahLst/>
            <a:cxnLst/>
            <a:rect l="l" t="t" r="r" b="b"/>
            <a:pathLst>
              <a:path w="36829" h="37464">
                <a:moveTo>
                  <a:pt x="18284" y="0"/>
                </a:moveTo>
                <a:lnTo>
                  <a:pt x="25393" y="1457"/>
                </a:lnTo>
                <a:lnTo>
                  <a:pt x="31207" y="5428"/>
                </a:lnTo>
                <a:lnTo>
                  <a:pt x="35132" y="11307"/>
                </a:lnTo>
                <a:lnTo>
                  <a:pt x="36573" y="18490"/>
                </a:lnTo>
                <a:lnTo>
                  <a:pt x="35133" y="25679"/>
                </a:lnTo>
                <a:lnTo>
                  <a:pt x="31210" y="31559"/>
                </a:lnTo>
                <a:lnTo>
                  <a:pt x="25397" y="35528"/>
                </a:lnTo>
                <a:lnTo>
                  <a:pt x="18288" y="36985"/>
                </a:lnTo>
                <a:lnTo>
                  <a:pt x="11184" y="35529"/>
                </a:lnTo>
                <a:lnTo>
                  <a:pt x="5370" y="31561"/>
                </a:lnTo>
                <a:lnTo>
                  <a:pt x="1442" y="25683"/>
                </a:lnTo>
                <a:lnTo>
                  <a:pt x="0" y="18494"/>
                </a:lnTo>
                <a:lnTo>
                  <a:pt x="1441" y="11310"/>
                </a:lnTo>
                <a:lnTo>
                  <a:pt x="5367" y="5430"/>
                </a:lnTo>
                <a:lnTo>
                  <a:pt x="11181" y="1458"/>
                </a:lnTo>
                <a:lnTo>
                  <a:pt x="18284" y="0"/>
                </a:lnTo>
              </a:path>
            </a:pathLst>
          </a:custGeom>
          <a:ln w="7352">
            <a:solidFill>
              <a:srgbClr val="00AEEF"/>
            </a:solidFill>
          </a:ln>
        </p:spPr>
        <p:txBody>
          <a:bodyPr wrap="square" lIns="0" tIns="0" rIns="0" bIns="0" rtlCol="0"/>
          <a:lstStyle/>
          <a:p>
            <a:endParaRPr/>
          </a:p>
        </p:txBody>
      </p:sp>
      <p:sp>
        <p:nvSpPr>
          <p:cNvPr id="103" name="object 103"/>
          <p:cNvSpPr/>
          <p:nvPr/>
        </p:nvSpPr>
        <p:spPr>
          <a:xfrm>
            <a:off x="6753708" y="2660341"/>
            <a:ext cx="44567" cy="24027"/>
          </a:xfrm>
          <a:custGeom>
            <a:avLst/>
            <a:gdLst/>
            <a:ahLst/>
            <a:cxnLst/>
            <a:rect l="l" t="t" r="r" b="b"/>
            <a:pathLst>
              <a:path w="36829" h="37464">
                <a:moveTo>
                  <a:pt x="18284" y="0"/>
                </a:moveTo>
                <a:lnTo>
                  <a:pt x="11176" y="1464"/>
                </a:lnTo>
                <a:lnTo>
                  <a:pt x="5362" y="5437"/>
                </a:lnTo>
                <a:lnTo>
                  <a:pt x="1439" y="11317"/>
                </a:lnTo>
                <a:lnTo>
                  <a:pt x="0" y="18507"/>
                </a:lnTo>
                <a:lnTo>
                  <a:pt x="1440" y="25690"/>
                </a:lnTo>
                <a:lnTo>
                  <a:pt x="5365" y="31569"/>
                </a:lnTo>
                <a:lnTo>
                  <a:pt x="11179" y="35540"/>
                </a:lnTo>
                <a:lnTo>
                  <a:pt x="18288" y="36997"/>
                </a:lnTo>
                <a:lnTo>
                  <a:pt x="25391" y="35539"/>
                </a:lnTo>
                <a:lnTo>
                  <a:pt x="31205" y="31567"/>
                </a:lnTo>
                <a:lnTo>
                  <a:pt x="35132" y="25687"/>
                </a:lnTo>
                <a:lnTo>
                  <a:pt x="36573" y="18503"/>
                </a:lnTo>
                <a:lnTo>
                  <a:pt x="35130" y="11314"/>
                </a:lnTo>
                <a:lnTo>
                  <a:pt x="31203" y="5434"/>
                </a:lnTo>
                <a:lnTo>
                  <a:pt x="25388" y="1462"/>
                </a:lnTo>
                <a:lnTo>
                  <a:pt x="18284" y="0"/>
                </a:lnTo>
                <a:close/>
              </a:path>
            </a:pathLst>
          </a:custGeom>
          <a:solidFill>
            <a:srgbClr val="00AEEF"/>
          </a:solidFill>
        </p:spPr>
        <p:txBody>
          <a:bodyPr wrap="square" lIns="0" tIns="0" rIns="0" bIns="0" rtlCol="0"/>
          <a:lstStyle/>
          <a:p>
            <a:endParaRPr/>
          </a:p>
        </p:txBody>
      </p:sp>
      <p:sp>
        <p:nvSpPr>
          <p:cNvPr id="104" name="object 104"/>
          <p:cNvSpPr/>
          <p:nvPr/>
        </p:nvSpPr>
        <p:spPr>
          <a:xfrm>
            <a:off x="6753708" y="2660341"/>
            <a:ext cx="44567" cy="24027"/>
          </a:xfrm>
          <a:custGeom>
            <a:avLst/>
            <a:gdLst/>
            <a:ahLst/>
            <a:cxnLst/>
            <a:rect l="l" t="t" r="r" b="b"/>
            <a:pathLst>
              <a:path w="36829" h="37464">
                <a:moveTo>
                  <a:pt x="18284" y="0"/>
                </a:moveTo>
                <a:lnTo>
                  <a:pt x="25388" y="1462"/>
                </a:lnTo>
                <a:lnTo>
                  <a:pt x="31203" y="5434"/>
                </a:lnTo>
                <a:lnTo>
                  <a:pt x="35130" y="11314"/>
                </a:lnTo>
                <a:lnTo>
                  <a:pt x="36573" y="18503"/>
                </a:lnTo>
                <a:lnTo>
                  <a:pt x="35132" y="25687"/>
                </a:lnTo>
                <a:lnTo>
                  <a:pt x="31205" y="31567"/>
                </a:lnTo>
                <a:lnTo>
                  <a:pt x="25391" y="35539"/>
                </a:lnTo>
                <a:lnTo>
                  <a:pt x="18288" y="36997"/>
                </a:lnTo>
                <a:lnTo>
                  <a:pt x="11179" y="35540"/>
                </a:lnTo>
                <a:lnTo>
                  <a:pt x="5365" y="31569"/>
                </a:lnTo>
                <a:lnTo>
                  <a:pt x="1440" y="25690"/>
                </a:lnTo>
                <a:lnTo>
                  <a:pt x="0" y="18507"/>
                </a:lnTo>
                <a:lnTo>
                  <a:pt x="1439" y="11317"/>
                </a:lnTo>
                <a:lnTo>
                  <a:pt x="5362" y="5437"/>
                </a:lnTo>
                <a:lnTo>
                  <a:pt x="11176" y="1464"/>
                </a:lnTo>
                <a:lnTo>
                  <a:pt x="18284" y="0"/>
                </a:lnTo>
              </a:path>
            </a:pathLst>
          </a:custGeom>
          <a:ln w="7352">
            <a:solidFill>
              <a:srgbClr val="00AEEF"/>
            </a:solidFill>
          </a:ln>
        </p:spPr>
        <p:txBody>
          <a:bodyPr wrap="square" lIns="0" tIns="0" rIns="0" bIns="0" rtlCol="0"/>
          <a:lstStyle/>
          <a:p>
            <a:endParaRPr/>
          </a:p>
        </p:txBody>
      </p:sp>
      <p:sp>
        <p:nvSpPr>
          <p:cNvPr id="105" name="object 105"/>
          <p:cNvSpPr/>
          <p:nvPr/>
        </p:nvSpPr>
        <p:spPr>
          <a:xfrm>
            <a:off x="2648592" y="2645735"/>
            <a:ext cx="44567" cy="24027"/>
          </a:xfrm>
          <a:custGeom>
            <a:avLst/>
            <a:gdLst/>
            <a:ahLst/>
            <a:cxnLst/>
            <a:rect l="l" t="t" r="r" b="b"/>
            <a:pathLst>
              <a:path w="36830" h="37464">
                <a:moveTo>
                  <a:pt x="18284" y="0"/>
                </a:moveTo>
                <a:lnTo>
                  <a:pt x="11176" y="1459"/>
                </a:lnTo>
                <a:lnTo>
                  <a:pt x="5362" y="5432"/>
                </a:lnTo>
                <a:lnTo>
                  <a:pt x="1439" y="11316"/>
                </a:lnTo>
                <a:lnTo>
                  <a:pt x="0" y="18507"/>
                </a:lnTo>
                <a:lnTo>
                  <a:pt x="1440" y="25690"/>
                </a:lnTo>
                <a:lnTo>
                  <a:pt x="5365" y="31569"/>
                </a:lnTo>
                <a:lnTo>
                  <a:pt x="11179" y="35540"/>
                </a:lnTo>
                <a:lnTo>
                  <a:pt x="18288" y="36997"/>
                </a:lnTo>
                <a:lnTo>
                  <a:pt x="25397" y="35539"/>
                </a:lnTo>
                <a:lnTo>
                  <a:pt x="31210" y="31567"/>
                </a:lnTo>
                <a:lnTo>
                  <a:pt x="35133" y="25687"/>
                </a:lnTo>
                <a:lnTo>
                  <a:pt x="36573" y="18503"/>
                </a:lnTo>
                <a:lnTo>
                  <a:pt x="35132" y="11312"/>
                </a:lnTo>
                <a:lnTo>
                  <a:pt x="31207" y="5429"/>
                </a:lnTo>
                <a:lnTo>
                  <a:pt x="25393" y="1457"/>
                </a:lnTo>
                <a:lnTo>
                  <a:pt x="18284" y="0"/>
                </a:lnTo>
                <a:close/>
              </a:path>
            </a:pathLst>
          </a:custGeom>
          <a:solidFill>
            <a:srgbClr val="00AEEF"/>
          </a:solidFill>
        </p:spPr>
        <p:txBody>
          <a:bodyPr wrap="square" lIns="0" tIns="0" rIns="0" bIns="0" rtlCol="0"/>
          <a:lstStyle/>
          <a:p>
            <a:endParaRPr/>
          </a:p>
        </p:txBody>
      </p:sp>
      <p:sp>
        <p:nvSpPr>
          <p:cNvPr id="106" name="object 106"/>
          <p:cNvSpPr/>
          <p:nvPr/>
        </p:nvSpPr>
        <p:spPr>
          <a:xfrm>
            <a:off x="2648592" y="2645735"/>
            <a:ext cx="44567" cy="24027"/>
          </a:xfrm>
          <a:custGeom>
            <a:avLst/>
            <a:gdLst/>
            <a:ahLst/>
            <a:cxnLst/>
            <a:rect l="l" t="t" r="r" b="b"/>
            <a:pathLst>
              <a:path w="36830" h="37464">
                <a:moveTo>
                  <a:pt x="18284" y="0"/>
                </a:moveTo>
                <a:lnTo>
                  <a:pt x="25393" y="1457"/>
                </a:lnTo>
                <a:lnTo>
                  <a:pt x="31207" y="5429"/>
                </a:lnTo>
                <a:lnTo>
                  <a:pt x="35132" y="11312"/>
                </a:lnTo>
                <a:lnTo>
                  <a:pt x="36573" y="18503"/>
                </a:lnTo>
                <a:lnTo>
                  <a:pt x="35133" y="25687"/>
                </a:lnTo>
                <a:lnTo>
                  <a:pt x="31210" y="31567"/>
                </a:lnTo>
                <a:lnTo>
                  <a:pt x="25397" y="35539"/>
                </a:lnTo>
                <a:lnTo>
                  <a:pt x="18288" y="36997"/>
                </a:lnTo>
                <a:lnTo>
                  <a:pt x="11179" y="35540"/>
                </a:lnTo>
                <a:lnTo>
                  <a:pt x="5365" y="31569"/>
                </a:lnTo>
                <a:lnTo>
                  <a:pt x="1440" y="25690"/>
                </a:lnTo>
                <a:lnTo>
                  <a:pt x="0" y="18507"/>
                </a:lnTo>
                <a:lnTo>
                  <a:pt x="1439" y="11316"/>
                </a:lnTo>
                <a:lnTo>
                  <a:pt x="5362" y="5432"/>
                </a:lnTo>
                <a:lnTo>
                  <a:pt x="11176" y="1459"/>
                </a:lnTo>
                <a:lnTo>
                  <a:pt x="18284" y="0"/>
                </a:lnTo>
              </a:path>
            </a:pathLst>
          </a:custGeom>
          <a:ln w="7352">
            <a:solidFill>
              <a:srgbClr val="00AEEF"/>
            </a:solidFill>
          </a:ln>
        </p:spPr>
        <p:txBody>
          <a:bodyPr wrap="square" lIns="0" tIns="0" rIns="0" bIns="0" rtlCol="0"/>
          <a:lstStyle/>
          <a:p>
            <a:endParaRPr/>
          </a:p>
        </p:txBody>
      </p:sp>
      <p:sp>
        <p:nvSpPr>
          <p:cNvPr id="107" name="object 107"/>
          <p:cNvSpPr/>
          <p:nvPr/>
        </p:nvSpPr>
        <p:spPr>
          <a:xfrm>
            <a:off x="4475416" y="2633778"/>
            <a:ext cx="44567" cy="24027"/>
          </a:xfrm>
          <a:custGeom>
            <a:avLst/>
            <a:gdLst/>
            <a:ahLst/>
            <a:cxnLst/>
            <a:rect l="l" t="t" r="r" b="b"/>
            <a:pathLst>
              <a:path w="36829" h="37464">
                <a:moveTo>
                  <a:pt x="18284" y="0"/>
                </a:moveTo>
                <a:lnTo>
                  <a:pt x="11181" y="1458"/>
                </a:lnTo>
                <a:lnTo>
                  <a:pt x="5367" y="5430"/>
                </a:lnTo>
                <a:lnTo>
                  <a:pt x="1441" y="11310"/>
                </a:lnTo>
                <a:lnTo>
                  <a:pt x="0" y="18494"/>
                </a:lnTo>
                <a:lnTo>
                  <a:pt x="1442" y="25683"/>
                </a:lnTo>
                <a:lnTo>
                  <a:pt x="5370" y="31561"/>
                </a:lnTo>
                <a:lnTo>
                  <a:pt x="11184" y="35529"/>
                </a:lnTo>
                <a:lnTo>
                  <a:pt x="18288" y="36985"/>
                </a:lnTo>
                <a:lnTo>
                  <a:pt x="25397" y="35528"/>
                </a:lnTo>
                <a:lnTo>
                  <a:pt x="31210" y="31559"/>
                </a:lnTo>
                <a:lnTo>
                  <a:pt x="35133" y="25679"/>
                </a:lnTo>
                <a:lnTo>
                  <a:pt x="36573" y="18490"/>
                </a:lnTo>
                <a:lnTo>
                  <a:pt x="35132" y="11307"/>
                </a:lnTo>
                <a:lnTo>
                  <a:pt x="31207" y="5428"/>
                </a:lnTo>
                <a:lnTo>
                  <a:pt x="25393" y="1457"/>
                </a:lnTo>
                <a:lnTo>
                  <a:pt x="18284" y="0"/>
                </a:lnTo>
                <a:close/>
              </a:path>
            </a:pathLst>
          </a:custGeom>
          <a:solidFill>
            <a:srgbClr val="00AEEF"/>
          </a:solidFill>
        </p:spPr>
        <p:txBody>
          <a:bodyPr wrap="square" lIns="0" tIns="0" rIns="0" bIns="0" rtlCol="0"/>
          <a:lstStyle/>
          <a:p>
            <a:endParaRPr/>
          </a:p>
        </p:txBody>
      </p:sp>
      <p:sp>
        <p:nvSpPr>
          <p:cNvPr id="108" name="object 108"/>
          <p:cNvSpPr/>
          <p:nvPr/>
        </p:nvSpPr>
        <p:spPr>
          <a:xfrm>
            <a:off x="4475416" y="2633778"/>
            <a:ext cx="44567" cy="24027"/>
          </a:xfrm>
          <a:custGeom>
            <a:avLst/>
            <a:gdLst/>
            <a:ahLst/>
            <a:cxnLst/>
            <a:rect l="l" t="t" r="r" b="b"/>
            <a:pathLst>
              <a:path w="36829" h="37464">
                <a:moveTo>
                  <a:pt x="18284" y="0"/>
                </a:moveTo>
                <a:lnTo>
                  <a:pt x="25393" y="1457"/>
                </a:lnTo>
                <a:lnTo>
                  <a:pt x="31207" y="5428"/>
                </a:lnTo>
                <a:lnTo>
                  <a:pt x="35132" y="11307"/>
                </a:lnTo>
                <a:lnTo>
                  <a:pt x="36573" y="18490"/>
                </a:lnTo>
                <a:lnTo>
                  <a:pt x="35133" y="25679"/>
                </a:lnTo>
                <a:lnTo>
                  <a:pt x="31210" y="31559"/>
                </a:lnTo>
                <a:lnTo>
                  <a:pt x="25397" y="35528"/>
                </a:lnTo>
                <a:lnTo>
                  <a:pt x="18288" y="36985"/>
                </a:lnTo>
                <a:lnTo>
                  <a:pt x="11184" y="35529"/>
                </a:lnTo>
                <a:lnTo>
                  <a:pt x="5370" y="31561"/>
                </a:lnTo>
                <a:lnTo>
                  <a:pt x="1442" y="25683"/>
                </a:lnTo>
                <a:lnTo>
                  <a:pt x="0" y="18494"/>
                </a:lnTo>
                <a:lnTo>
                  <a:pt x="1441" y="11310"/>
                </a:lnTo>
                <a:lnTo>
                  <a:pt x="5367" y="5430"/>
                </a:lnTo>
                <a:lnTo>
                  <a:pt x="11181" y="1458"/>
                </a:lnTo>
                <a:lnTo>
                  <a:pt x="18284" y="0"/>
                </a:lnTo>
              </a:path>
            </a:pathLst>
          </a:custGeom>
          <a:ln w="7352">
            <a:solidFill>
              <a:srgbClr val="00AEEF"/>
            </a:solidFill>
          </a:ln>
        </p:spPr>
        <p:txBody>
          <a:bodyPr wrap="square" lIns="0" tIns="0" rIns="0" bIns="0" rtlCol="0"/>
          <a:lstStyle/>
          <a:p>
            <a:endParaRPr/>
          </a:p>
        </p:txBody>
      </p:sp>
      <p:sp>
        <p:nvSpPr>
          <p:cNvPr id="109" name="object 109"/>
          <p:cNvSpPr/>
          <p:nvPr/>
        </p:nvSpPr>
        <p:spPr>
          <a:xfrm>
            <a:off x="2741531" y="2619643"/>
            <a:ext cx="44567" cy="24027"/>
          </a:xfrm>
          <a:custGeom>
            <a:avLst/>
            <a:gdLst/>
            <a:ahLst/>
            <a:cxnLst/>
            <a:rect l="l" t="t" r="r" b="b"/>
            <a:pathLst>
              <a:path w="36830" h="37464">
                <a:moveTo>
                  <a:pt x="18284" y="0"/>
                </a:moveTo>
                <a:lnTo>
                  <a:pt x="11181" y="1457"/>
                </a:lnTo>
                <a:lnTo>
                  <a:pt x="5367" y="5425"/>
                </a:lnTo>
                <a:lnTo>
                  <a:pt x="1441" y="11305"/>
                </a:lnTo>
                <a:lnTo>
                  <a:pt x="0" y="18494"/>
                </a:lnTo>
                <a:lnTo>
                  <a:pt x="1442" y="25677"/>
                </a:lnTo>
                <a:lnTo>
                  <a:pt x="5370" y="31557"/>
                </a:lnTo>
                <a:lnTo>
                  <a:pt x="11184" y="35527"/>
                </a:lnTo>
                <a:lnTo>
                  <a:pt x="18288" y="36985"/>
                </a:lnTo>
                <a:lnTo>
                  <a:pt x="25397" y="35526"/>
                </a:lnTo>
                <a:lnTo>
                  <a:pt x="31210" y="31554"/>
                </a:lnTo>
                <a:lnTo>
                  <a:pt x="35133" y="25674"/>
                </a:lnTo>
                <a:lnTo>
                  <a:pt x="36573" y="18490"/>
                </a:lnTo>
                <a:lnTo>
                  <a:pt x="35132" y="11301"/>
                </a:lnTo>
                <a:lnTo>
                  <a:pt x="31207" y="5423"/>
                </a:lnTo>
                <a:lnTo>
                  <a:pt x="25393" y="1455"/>
                </a:lnTo>
                <a:lnTo>
                  <a:pt x="18284" y="0"/>
                </a:lnTo>
                <a:close/>
              </a:path>
            </a:pathLst>
          </a:custGeom>
          <a:solidFill>
            <a:srgbClr val="00AEEF"/>
          </a:solidFill>
        </p:spPr>
        <p:txBody>
          <a:bodyPr wrap="square" lIns="0" tIns="0" rIns="0" bIns="0" rtlCol="0"/>
          <a:lstStyle/>
          <a:p>
            <a:endParaRPr/>
          </a:p>
        </p:txBody>
      </p:sp>
      <p:sp>
        <p:nvSpPr>
          <p:cNvPr id="110" name="object 110"/>
          <p:cNvSpPr/>
          <p:nvPr/>
        </p:nvSpPr>
        <p:spPr>
          <a:xfrm>
            <a:off x="2741531" y="2619643"/>
            <a:ext cx="44567" cy="24027"/>
          </a:xfrm>
          <a:custGeom>
            <a:avLst/>
            <a:gdLst/>
            <a:ahLst/>
            <a:cxnLst/>
            <a:rect l="l" t="t" r="r" b="b"/>
            <a:pathLst>
              <a:path w="36830" h="37464">
                <a:moveTo>
                  <a:pt x="18284" y="0"/>
                </a:moveTo>
                <a:lnTo>
                  <a:pt x="25393" y="1455"/>
                </a:lnTo>
                <a:lnTo>
                  <a:pt x="31207" y="5423"/>
                </a:lnTo>
                <a:lnTo>
                  <a:pt x="35132" y="11301"/>
                </a:lnTo>
                <a:lnTo>
                  <a:pt x="36573" y="18490"/>
                </a:lnTo>
                <a:lnTo>
                  <a:pt x="35133" y="25674"/>
                </a:lnTo>
                <a:lnTo>
                  <a:pt x="31210" y="31554"/>
                </a:lnTo>
                <a:lnTo>
                  <a:pt x="25397" y="35526"/>
                </a:lnTo>
                <a:lnTo>
                  <a:pt x="18288" y="36985"/>
                </a:lnTo>
                <a:lnTo>
                  <a:pt x="11184" y="35527"/>
                </a:lnTo>
                <a:lnTo>
                  <a:pt x="5370" y="31557"/>
                </a:lnTo>
                <a:lnTo>
                  <a:pt x="1442" y="25677"/>
                </a:lnTo>
                <a:lnTo>
                  <a:pt x="0" y="18494"/>
                </a:lnTo>
                <a:lnTo>
                  <a:pt x="1441" y="11305"/>
                </a:lnTo>
                <a:lnTo>
                  <a:pt x="5367" y="5425"/>
                </a:lnTo>
                <a:lnTo>
                  <a:pt x="11181" y="1457"/>
                </a:lnTo>
                <a:lnTo>
                  <a:pt x="18284" y="0"/>
                </a:lnTo>
              </a:path>
            </a:pathLst>
          </a:custGeom>
          <a:ln w="7352">
            <a:solidFill>
              <a:srgbClr val="00AEEF"/>
            </a:solidFill>
          </a:ln>
        </p:spPr>
        <p:txBody>
          <a:bodyPr wrap="square" lIns="0" tIns="0" rIns="0" bIns="0" rtlCol="0"/>
          <a:lstStyle/>
          <a:p>
            <a:endParaRPr/>
          </a:p>
        </p:txBody>
      </p:sp>
      <p:sp>
        <p:nvSpPr>
          <p:cNvPr id="111" name="object 111"/>
          <p:cNvSpPr/>
          <p:nvPr/>
        </p:nvSpPr>
        <p:spPr>
          <a:xfrm>
            <a:off x="4555077" y="2614797"/>
            <a:ext cx="44567" cy="24027"/>
          </a:xfrm>
          <a:custGeom>
            <a:avLst/>
            <a:gdLst/>
            <a:ahLst/>
            <a:cxnLst/>
            <a:rect l="l" t="t" r="r" b="b"/>
            <a:pathLst>
              <a:path w="36829" h="37464">
                <a:moveTo>
                  <a:pt x="18284" y="0"/>
                </a:moveTo>
                <a:lnTo>
                  <a:pt x="11181" y="1458"/>
                </a:lnTo>
                <a:lnTo>
                  <a:pt x="5367" y="5430"/>
                </a:lnTo>
                <a:lnTo>
                  <a:pt x="1441" y="11310"/>
                </a:lnTo>
                <a:lnTo>
                  <a:pt x="0" y="18494"/>
                </a:lnTo>
                <a:lnTo>
                  <a:pt x="1442" y="25683"/>
                </a:lnTo>
                <a:lnTo>
                  <a:pt x="5370" y="31561"/>
                </a:lnTo>
                <a:lnTo>
                  <a:pt x="11184" y="35529"/>
                </a:lnTo>
                <a:lnTo>
                  <a:pt x="18288" y="36985"/>
                </a:lnTo>
                <a:lnTo>
                  <a:pt x="25399" y="35528"/>
                </a:lnTo>
                <a:lnTo>
                  <a:pt x="31216" y="31559"/>
                </a:lnTo>
                <a:lnTo>
                  <a:pt x="35144" y="25679"/>
                </a:lnTo>
                <a:lnTo>
                  <a:pt x="36585" y="18490"/>
                </a:lnTo>
                <a:lnTo>
                  <a:pt x="35143" y="11307"/>
                </a:lnTo>
                <a:lnTo>
                  <a:pt x="31214" y="5428"/>
                </a:lnTo>
                <a:lnTo>
                  <a:pt x="25395" y="1457"/>
                </a:lnTo>
                <a:lnTo>
                  <a:pt x="18284" y="0"/>
                </a:lnTo>
                <a:close/>
              </a:path>
            </a:pathLst>
          </a:custGeom>
          <a:solidFill>
            <a:srgbClr val="00AEEF"/>
          </a:solidFill>
        </p:spPr>
        <p:txBody>
          <a:bodyPr wrap="square" lIns="0" tIns="0" rIns="0" bIns="0" rtlCol="0"/>
          <a:lstStyle/>
          <a:p>
            <a:endParaRPr/>
          </a:p>
        </p:txBody>
      </p:sp>
      <p:sp>
        <p:nvSpPr>
          <p:cNvPr id="112" name="object 112"/>
          <p:cNvSpPr/>
          <p:nvPr/>
        </p:nvSpPr>
        <p:spPr>
          <a:xfrm>
            <a:off x="4555077" y="2614797"/>
            <a:ext cx="44567" cy="24027"/>
          </a:xfrm>
          <a:custGeom>
            <a:avLst/>
            <a:gdLst/>
            <a:ahLst/>
            <a:cxnLst/>
            <a:rect l="l" t="t" r="r" b="b"/>
            <a:pathLst>
              <a:path w="36829" h="37464">
                <a:moveTo>
                  <a:pt x="18284" y="0"/>
                </a:moveTo>
                <a:lnTo>
                  <a:pt x="25395" y="1457"/>
                </a:lnTo>
                <a:lnTo>
                  <a:pt x="31214" y="5428"/>
                </a:lnTo>
                <a:lnTo>
                  <a:pt x="35143" y="11307"/>
                </a:lnTo>
                <a:lnTo>
                  <a:pt x="36585" y="18490"/>
                </a:lnTo>
                <a:lnTo>
                  <a:pt x="35144" y="25679"/>
                </a:lnTo>
                <a:lnTo>
                  <a:pt x="31216" y="31559"/>
                </a:lnTo>
                <a:lnTo>
                  <a:pt x="25399" y="35528"/>
                </a:lnTo>
                <a:lnTo>
                  <a:pt x="18288" y="36985"/>
                </a:lnTo>
                <a:lnTo>
                  <a:pt x="11184" y="35529"/>
                </a:lnTo>
                <a:lnTo>
                  <a:pt x="5370" y="31561"/>
                </a:lnTo>
                <a:lnTo>
                  <a:pt x="1442" y="25683"/>
                </a:lnTo>
                <a:lnTo>
                  <a:pt x="0" y="18494"/>
                </a:lnTo>
                <a:lnTo>
                  <a:pt x="1441" y="11310"/>
                </a:lnTo>
                <a:lnTo>
                  <a:pt x="5367" y="5430"/>
                </a:lnTo>
                <a:lnTo>
                  <a:pt x="11181" y="1458"/>
                </a:lnTo>
                <a:lnTo>
                  <a:pt x="18284" y="0"/>
                </a:lnTo>
              </a:path>
            </a:pathLst>
          </a:custGeom>
          <a:ln w="7352">
            <a:solidFill>
              <a:srgbClr val="00AEEF"/>
            </a:solidFill>
          </a:ln>
        </p:spPr>
        <p:txBody>
          <a:bodyPr wrap="square" lIns="0" tIns="0" rIns="0" bIns="0" rtlCol="0"/>
          <a:lstStyle/>
          <a:p>
            <a:endParaRPr/>
          </a:p>
        </p:txBody>
      </p:sp>
      <p:sp>
        <p:nvSpPr>
          <p:cNvPr id="113" name="object 113"/>
          <p:cNvSpPr/>
          <p:nvPr/>
        </p:nvSpPr>
        <p:spPr>
          <a:xfrm>
            <a:off x="6637511" y="2615283"/>
            <a:ext cx="44567" cy="24027"/>
          </a:xfrm>
          <a:custGeom>
            <a:avLst/>
            <a:gdLst/>
            <a:ahLst/>
            <a:cxnLst/>
            <a:rect l="l" t="t" r="r" b="b"/>
            <a:pathLst>
              <a:path w="36829" h="37464">
                <a:moveTo>
                  <a:pt x="18284" y="0"/>
                </a:moveTo>
                <a:lnTo>
                  <a:pt x="11181" y="1457"/>
                </a:lnTo>
                <a:lnTo>
                  <a:pt x="5367" y="5425"/>
                </a:lnTo>
                <a:lnTo>
                  <a:pt x="1441" y="11305"/>
                </a:lnTo>
                <a:lnTo>
                  <a:pt x="0" y="18494"/>
                </a:lnTo>
                <a:lnTo>
                  <a:pt x="1442" y="25677"/>
                </a:lnTo>
                <a:lnTo>
                  <a:pt x="5370" y="31557"/>
                </a:lnTo>
                <a:lnTo>
                  <a:pt x="11184" y="35527"/>
                </a:lnTo>
                <a:lnTo>
                  <a:pt x="18288" y="36985"/>
                </a:lnTo>
                <a:lnTo>
                  <a:pt x="25397" y="35526"/>
                </a:lnTo>
                <a:lnTo>
                  <a:pt x="31210" y="31554"/>
                </a:lnTo>
                <a:lnTo>
                  <a:pt x="35133" y="25674"/>
                </a:lnTo>
                <a:lnTo>
                  <a:pt x="36573" y="18490"/>
                </a:lnTo>
                <a:lnTo>
                  <a:pt x="35132" y="11301"/>
                </a:lnTo>
                <a:lnTo>
                  <a:pt x="31207" y="5423"/>
                </a:lnTo>
                <a:lnTo>
                  <a:pt x="25393" y="1455"/>
                </a:lnTo>
                <a:lnTo>
                  <a:pt x="18284" y="0"/>
                </a:lnTo>
                <a:close/>
              </a:path>
            </a:pathLst>
          </a:custGeom>
          <a:solidFill>
            <a:srgbClr val="00AEEF"/>
          </a:solidFill>
        </p:spPr>
        <p:txBody>
          <a:bodyPr wrap="square" lIns="0" tIns="0" rIns="0" bIns="0" rtlCol="0"/>
          <a:lstStyle/>
          <a:p>
            <a:endParaRPr/>
          </a:p>
        </p:txBody>
      </p:sp>
      <p:sp>
        <p:nvSpPr>
          <p:cNvPr id="114" name="object 114"/>
          <p:cNvSpPr/>
          <p:nvPr/>
        </p:nvSpPr>
        <p:spPr>
          <a:xfrm>
            <a:off x="6637511" y="2615283"/>
            <a:ext cx="44567" cy="24027"/>
          </a:xfrm>
          <a:custGeom>
            <a:avLst/>
            <a:gdLst/>
            <a:ahLst/>
            <a:cxnLst/>
            <a:rect l="l" t="t" r="r" b="b"/>
            <a:pathLst>
              <a:path w="36829" h="37464">
                <a:moveTo>
                  <a:pt x="18284" y="0"/>
                </a:moveTo>
                <a:lnTo>
                  <a:pt x="25393" y="1455"/>
                </a:lnTo>
                <a:lnTo>
                  <a:pt x="31207" y="5423"/>
                </a:lnTo>
                <a:lnTo>
                  <a:pt x="35132" y="11301"/>
                </a:lnTo>
                <a:lnTo>
                  <a:pt x="36573" y="18490"/>
                </a:lnTo>
                <a:lnTo>
                  <a:pt x="35133" y="25674"/>
                </a:lnTo>
                <a:lnTo>
                  <a:pt x="31210" y="31554"/>
                </a:lnTo>
                <a:lnTo>
                  <a:pt x="25397" y="35526"/>
                </a:lnTo>
                <a:lnTo>
                  <a:pt x="18288" y="36985"/>
                </a:lnTo>
                <a:lnTo>
                  <a:pt x="11184" y="35527"/>
                </a:lnTo>
                <a:lnTo>
                  <a:pt x="5370" y="31557"/>
                </a:lnTo>
                <a:lnTo>
                  <a:pt x="1442" y="25677"/>
                </a:lnTo>
                <a:lnTo>
                  <a:pt x="0" y="18494"/>
                </a:lnTo>
                <a:lnTo>
                  <a:pt x="1441" y="11305"/>
                </a:lnTo>
                <a:lnTo>
                  <a:pt x="5367" y="5425"/>
                </a:lnTo>
                <a:lnTo>
                  <a:pt x="11181" y="1457"/>
                </a:lnTo>
                <a:lnTo>
                  <a:pt x="18284" y="0"/>
                </a:lnTo>
              </a:path>
            </a:pathLst>
          </a:custGeom>
          <a:ln w="7352">
            <a:solidFill>
              <a:srgbClr val="00AEEF"/>
            </a:solidFill>
          </a:ln>
        </p:spPr>
        <p:txBody>
          <a:bodyPr wrap="square" lIns="0" tIns="0" rIns="0" bIns="0" rtlCol="0"/>
          <a:lstStyle/>
          <a:p>
            <a:endParaRPr/>
          </a:p>
        </p:txBody>
      </p:sp>
      <p:sp>
        <p:nvSpPr>
          <p:cNvPr id="115" name="object 115"/>
          <p:cNvSpPr/>
          <p:nvPr/>
        </p:nvSpPr>
        <p:spPr>
          <a:xfrm>
            <a:off x="2840007" y="2607181"/>
            <a:ext cx="44567" cy="24027"/>
          </a:xfrm>
          <a:custGeom>
            <a:avLst/>
            <a:gdLst/>
            <a:ahLst/>
            <a:cxnLst/>
            <a:rect l="l" t="t" r="r" b="b"/>
            <a:pathLst>
              <a:path w="36830" h="37464">
                <a:moveTo>
                  <a:pt x="18284" y="0"/>
                </a:moveTo>
                <a:lnTo>
                  <a:pt x="11181" y="1458"/>
                </a:lnTo>
                <a:lnTo>
                  <a:pt x="5367" y="5430"/>
                </a:lnTo>
                <a:lnTo>
                  <a:pt x="1441" y="11310"/>
                </a:lnTo>
                <a:lnTo>
                  <a:pt x="0" y="18494"/>
                </a:lnTo>
                <a:lnTo>
                  <a:pt x="1442" y="25683"/>
                </a:lnTo>
                <a:lnTo>
                  <a:pt x="5370" y="31561"/>
                </a:lnTo>
                <a:lnTo>
                  <a:pt x="11184" y="35529"/>
                </a:lnTo>
                <a:lnTo>
                  <a:pt x="18288" y="36985"/>
                </a:lnTo>
                <a:lnTo>
                  <a:pt x="25397" y="35528"/>
                </a:lnTo>
                <a:lnTo>
                  <a:pt x="31210" y="31559"/>
                </a:lnTo>
                <a:lnTo>
                  <a:pt x="35133" y="25679"/>
                </a:lnTo>
                <a:lnTo>
                  <a:pt x="36573" y="18490"/>
                </a:lnTo>
                <a:lnTo>
                  <a:pt x="35132" y="11307"/>
                </a:lnTo>
                <a:lnTo>
                  <a:pt x="31207" y="5428"/>
                </a:lnTo>
                <a:lnTo>
                  <a:pt x="25393" y="1457"/>
                </a:lnTo>
                <a:lnTo>
                  <a:pt x="18284" y="0"/>
                </a:lnTo>
                <a:close/>
              </a:path>
            </a:pathLst>
          </a:custGeom>
          <a:solidFill>
            <a:srgbClr val="00AEEF"/>
          </a:solidFill>
        </p:spPr>
        <p:txBody>
          <a:bodyPr wrap="square" lIns="0" tIns="0" rIns="0" bIns="0" rtlCol="0"/>
          <a:lstStyle/>
          <a:p>
            <a:endParaRPr/>
          </a:p>
        </p:txBody>
      </p:sp>
      <p:sp>
        <p:nvSpPr>
          <p:cNvPr id="116" name="object 116"/>
          <p:cNvSpPr/>
          <p:nvPr/>
        </p:nvSpPr>
        <p:spPr>
          <a:xfrm>
            <a:off x="2840007" y="2607181"/>
            <a:ext cx="44567" cy="24027"/>
          </a:xfrm>
          <a:custGeom>
            <a:avLst/>
            <a:gdLst/>
            <a:ahLst/>
            <a:cxnLst/>
            <a:rect l="l" t="t" r="r" b="b"/>
            <a:pathLst>
              <a:path w="36830" h="37464">
                <a:moveTo>
                  <a:pt x="18284" y="0"/>
                </a:moveTo>
                <a:lnTo>
                  <a:pt x="25393" y="1457"/>
                </a:lnTo>
                <a:lnTo>
                  <a:pt x="31207" y="5428"/>
                </a:lnTo>
                <a:lnTo>
                  <a:pt x="35132" y="11307"/>
                </a:lnTo>
                <a:lnTo>
                  <a:pt x="36573" y="18490"/>
                </a:lnTo>
                <a:lnTo>
                  <a:pt x="35133" y="25679"/>
                </a:lnTo>
                <a:lnTo>
                  <a:pt x="31210" y="31559"/>
                </a:lnTo>
                <a:lnTo>
                  <a:pt x="25397" y="35528"/>
                </a:lnTo>
                <a:lnTo>
                  <a:pt x="18288" y="36985"/>
                </a:lnTo>
                <a:lnTo>
                  <a:pt x="11184" y="35529"/>
                </a:lnTo>
                <a:lnTo>
                  <a:pt x="5370" y="31561"/>
                </a:lnTo>
                <a:lnTo>
                  <a:pt x="1442" y="25683"/>
                </a:lnTo>
                <a:lnTo>
                  <a:pt x="0" y="18494"/>
                </a:lnTo>
                <a:lnTo>
                  <a:pt x="1441" y="11310"/>
                </a:lnTo>
                <a:lnTo>
                  <a:pt x="5367" y="5430"/>
                </a:lnTo>
                <a:lnTo>
                  <a:pt x="11181" y="1458"/>
                </a:lnTo>
                <a:lnTo>
                  <a:pt x="18284" y="0"/>
                </a:lnTo>
              </a:path>
            </a:pathLst>
          </a:custGeom>
          <a:ln w="7352">
            <a:solidFill>
              <a:srgbClr val="00AEEF"/>
            </a:solidFill>
          </a:ln>
        </p:spPr>
        <p:txBody>
          <a:bodyPr wrap="square" lIns="0" tIns="0" rIns="0" bIns="0" rtlCol="0"/>
          <a:lstStyle/>
          <a:p>
            <a:endParaRPr/>
          </a:p>
        </p:txBody>
      </p:sp>
      <p:sp>
        <p:nvSpPr>
          <p:cNvPr id="117" name="object 117"/>
          <p:cNvSpPr/>
          <p:nvPr/>
        </p:nvSpPr>
        <p:spPr>
          <a:xfrm>
            <a:off x="4648020" y="2604119"/>
            <a:ext cx="44567" cy="24027"/>
          </a:xfrm>
          <a:custGeom>
            <a:avLst/>
            <a:gdLst/>
            <a:ahLst/>
            <a:cxnLst/>
            <a:rect l="l" t="t" r="r" b="b"/>
            <a:pathLst>
              <a:path w="36829" h="37464">
                <a:moveTo>
                  <a:pt x="18284" y="0"/>
                </a:moveTo>
                <a:lnTo>
                  <a:pt x="11181" y="1458"/>
                </a:lnTo>
                <a:lnTo>
                  <a:pt x="5367" y="5430"/>
                </a:lnTo>
                <a:lnTo>
                  <a:pt x="1441" y="11310"/>
                </a:lnTo>
                <a:lnTo>
                  <a:pt x="0" y="18494"/>
                </a:lnTo>
                <a:lnTo>
                  <a:pt x="1442" y="25683"/>
                </a:lnTo>
                <a:lnTo>
                  <a:pt x="5370" y="31561"/>
                </a:lnTo>
                <a:lnTo>
                  <a:pt x="11184" y="35529"/>
                </a:lnTo>
                <a:lnTo>
                  <a:pt x="18288" y="36985"/>
                </a:lnTo>
                <a:lnTo>
                  <a:pt x="25399" y="35528"/>
                </a:lnTo>
                <a:lnTo>
                  <a:pt x="31216" y="31559"/>
                </a:lnTo>
                <a:lnTo>
                  <a:pt x="35144" y="25679"/>
                </a:lnTo>
                <a:lnTo>
                  <a:pt x="36585" y="18490"/>
                </a:lnTo>
                <a:lnTo>
                  <a:pt x="35143" y="11301"/>
                </a:lnTo>
                <a:lnTo>
                  <a:pt x="31214" y="5423"/>
                </a:lnTo>
                <a:lnTo>
                  <a:pt x="25395" y="1455"/>
                </a:lnTo>
                <a:lnTo>
                  <a:pt x="18284" y="0"/>
                </a:lnTo>
                <a:close/>
              </a:path>
            </a:pathLst>
          </a:custGeom>
          <a:solidFill>
            <a:srgbClr val="00AEEF"/>
          </a:solidFill>
        </p:spPr>
        <p:txBody>
          <a:bodyPr wrap="square" lIns="0" tIns="0" rIns="0" bIns="0" rtlCol="0"/>
          <a:lstStyle/>
          <a:p>
            <a:endParaRPr/>
          </a:p>
        </p:txBody>
      </p:sp>
      <p:sp>
        <p:nvSpPr>
          <p:cNvPr id="118" name="object 118"/>
          <p:cNvSpPr/>
          <p:nvPr/>
        </p:nvSpPr>
        <p:spPr>
          <a:xfrm>
            <a:off x="4648020" y="2604119"/>
            <a:ext cx="44567" cy="24027"/>
          </a:xfrm>
          <a:custGeom>
            <a:avLst/>
            <a:gdLst/>
            <a:ahLst/>
            <a:cxnLst/>
            <a:rect l="l" t="t" r="r" b="b"/>
            <a:pathLst>
              <a:path w="36829" h="37464">
                <a:moveTo>
                  <a:pt x="18284" y="0"/>
                </a:moveTo>
                <a:lnTo>
                  <a:pt x="25395" y="1455"/>
                </a:lnTo>
                <a:lnTo>
                  <a:pt x="31214" y="5423"/>
                </a:lnTo>
                <a:lnTo>
                  <a:pt x="35143" y="11301"/>
                </a:lnTo>
                <a:lnTo>
                  <a:pt x="36585" y="18490"/>
                </a:lnTo>
                <a:lnTo>
                  <a:pt x="35144" y="25679"/>
                </a:lnTo>
                <a:lnTo>
                  <a:pt x="31216" y="31559"/>
                </a:lnTo>
                <a:lnTo>
                  <a:pt x="25399" y="35528"/>
                </a:lnTo>
                <a:lnTo>
                  <a:pt x="18288" y="36985"/>
                </a:lnTo>
                <a:lnTo>
                  <a:pt x="11184" y="35529"/>
                </a:lnTo>
                <a:lnTo>
                  <a:pt x="5370" y="31561"/>
                </a:lnTo>
                <a:lnTo>
                  <a:pt x="1442" y="25683"/>
                </a:lnTo>
                <a:lnTo>
                  <a:pt x="0" y="18494"/>
                </a:lnTo>
                <a:lnTo>
                  <a:pt x="1441" y="11310"/>
                </a:lnTo>
                <a:lnTo>
                  <a:pt x="5367" y="5430"/>
                </a:lnTo>
                <a:lnTo>
                  <a:pt x="11181" y="1458"/>
                </a:lnTo>
                <a:lnTo>
                  <a:pt x="18284" y="0"/>
                </a:lnTo>
              </a:path>
            </a:pathLst>
          </a:custGeom>
          <a:ln w="7352">
            <a:solidFill>
              <a:srgbClr val="00AEEF"/>
            </a:solidFill>
          </a:ln>
        </p:spPr>
        <p:txBody>
          <a:bodyPr wrap="square" lIns="0" tIns="0" rIns="0" bIns="0" rtlCol="0"/>
          <a:lstStyle/>
          <a:p>
            <a:endParaRPr/>
          </a:p>
        </p:txBody>
      </p:sp>
      <p:sp>
        <p:nvSpPr>
          <p:cNvPr id="119" name="object 119"/>
          <p:cNvSpPr/>
          <p:nvPr/>
        </p:nvSpPr>
        <p:spPr>
          <a:xfrm>
            <a:off x="6700583" y="2637222"/>
            <a:ext cx="44567" cy="24027"/>
          </a:xfrm>
          <a:custGeom>
            <a:avLst/>
            <a:gdLst/>
            <a:ahLst/>
            <a:cxnLst/>
            <a:rect l="l" t="t" r="r" b="b"/>
            <a:pathLst>
              <a:path w="36829" h="37464">
                <a:moveTo>
                  <a:pt x="18284" y="0"/>
                </a:moveTo>
                <a:lnTo>
                  <a:pt x="11181" y="1457"/>
                </a:lnTo>
                <a:lnTo>
                  <a:pt x="5367" y="5425"/>
                </a:lnTo>
                <a:lnTo>
                  <a:pt x="1441" y="11305"/>
                </a:lnTo>
                <a:lnTo>
                  <a:pt x="0" y="18494"/>
                </a:lnTo>
                <a:lnTo>
                  <a:pt x="1442" y="25677"/>
                </a:lnTo>
                <a:lnTo>
                  <a:pt x="5370" y="31557"/>
                </a:lnTo>
                <a:lnTo>
                  <a:pt x="11184" y="35527"/>
                </a:lnTo>
                <a:lnTo>
                  <a:pt x="18288" y="36985"/>
                </a:lnTo>
                <a:lnTo>
                  <a:pt x="25397" y="35526"/>
                </a:lnTo>
                <a:lnTo>
                  <a:pt x="31210" y="31554"/>
                </a:lnTo>
                <a:lnTo>
                  <a:pt x="35133" y="25674"/>
                </a:lnTo>
                <a:lnTo>
                  <a:pt x="36573" y="18490"/>
                </a:lnTo>
                <a:lnTo>
                  <a:pt x="35132" y="11301"/>
                </a:lnTo>
                <a:lnTo>
                  <a:pt x="31207" y="5423"/>
                </a:lnTo>
                <a:lnTo>
                  <a:pt x="25393" y="1455"/>
                </a:lnTo>
                <a:lnTo>
                  <a:pt x="18284" y="0"/>
                </a:lnTo>
                <a:close/>
              </a:path>
            </a:pathLst>
          </a:custGeom>
          <a:solidFill>
            <a:srgbClr val="00AEEF"/>
          </a:solidFill>
        </p:spPr>
        <p:txBody>
          <a:bodyPr wrap="square" lIns="0" tIns="0" rIns="0" bIns="0" rtlCol="0"/>
          <a:lstStyle/>
          <a:p>
            <a:endParaRPr/>
          </a:p>
        </p:txBody>
      </p:sp>
      <p:sp>
        <p:nvSpPr>
          <p:cNvPr id="120" name="object 120"/>
          <p:cNvSpPr/>
          <p:nvPr/>
        </p:nvSpPr>
        <p:spPr>
          <a:xfrm>
            <a:off x="6700583" y="2637222"/>
            <a:ext cx="44567" cy="24027"/>
          </a:xfrm>
          <a:custGeom>
            <a:avLst/>
            <a:gdLst/>
            <a:ahLst/>
            <a:cxnLst/>
            <a:rect l="l" t="t" r="r" b="b"/>
            <a:pathLst>
              <a:path w="36829" h="37464">
                <a:moveTo>
                  <a:pt x="18284" y="0"/>
                </a:moveTo>
                <a:lnTo>
                  <a:pt x="25393" y="1455"/>
                </a:lnTo>
                <a:lnTo>
                  <a:pt x="31207" y="5423"/>
                </a:lnTo>
                <a:lnTo>
                  <a:pt x="35132" y="11301"/>
                </a:lnTo>
                <a:lnTo>
                  <a:pt x="36573" y="18490"/>
                </a:lnTo>
                <a:lnTo>
                  <a:pt x="35133" y="25674"/>
                </a:lnTo>
                <a:lnTo>
                  <a:pt x="31210" y="31554"/>
                </a:lnTo>
                <a:lnTo>
                  <a:pt x="25397" y="35526"/>
                </a:lnTo>
                <a:lnTo>
                  <a:pt x="18288" y="36985"/>
                </a:lnTo>
                <a:lnTo>
                  <a:pt x="11184" y="35527"/>
                </a:lnTo>
                <a:lnTo>
                  <a:pt x="5370" y="31557"/>
                </a:lnTo>
                <a:lnTo>
                  <a:pt x="1442" y="25677"/>
                </a:lnTo>
                <a:lnTo>
                  <a:pt x="0" y="18494"/>
                </a:lnTo>
                <a:lnTo>
                  <a:pt x="1441" y="11305"/>
                </a:lnTo>
                <a:lnTo>
                  <a:pt x="5367" y="5425"/>
                </a:lnTo>
                <a:lnTo>
                  <a:pt x="11181" y="1457"/>
                </a:lnTo>
                <a:lnTo>
                  <a:pt x="18284" y="0"/>
                </a:lnTo>
              </a:path>
            </a:pathLst>
          </a:custGeom>
          <a:ln w="7352">
            <a:solidFill>
              <a:srgbClr val="00AEEF"/>
            </a:solidFill>
          </a:ln>
        </p:spPr>
        <p:txBody>
          <a:bodyPr wrap="square" lIns="0" tIns="0" rIns="0" bIns="0" rtlCol="0"/>
          <a:lstStyle/>
          <a:p>
            <a:endParaRPr/>
          </a:p>
        </p:txBody>
      </p:sp>
      <p:sp>
        <p:nvSpPr>
          <p:cNvPr id="121" name="object 121"/>
          <p:cNvSpPr/>
          <p:nvPr/>
        </p:nvSpPr>
        <p:spPr>
          <a:xfrm>
            <a:off x="2502535" y="2597701"/>
            <a:ext cx="250499" cy="107513"/>
          </a:xfrm>
          <a:custGeom>
            <a:avLst/>
            <a:gdLst/>
            <a:ahLst/>
            <a:cxnLst/>
            <a:rect l="l" t="t" r="r" b="b"/>
            <a:pathLst>
              <a:path w="207010" h="167639">
                <a:moveTo>
                  <a:pt x="0" y="167386"/>
                </a:moveTo>
                <a:lnTo>
                  <a:pt x="26733" y="124417"/>
                </a:lnTo>
                <a:lnTo>
                  <a:pt x="51131" y="89669"/>
                </a:lnTo>
                <a:lnTo>
                  <a:pt x="77257" y="61497"/>
                </a:lnTo>
                <a:lnTo>
                  <a:pt x="109175" y="38258"/>
                </a:lnTo>
                <a:lnTo>
                  <a:pt x="150949" y="18307"/>
                </a:lnTo>
                <a:lnTo>
                  <a:pt x="206642" y="0"/>
                </a:lnTo>
              </a:path>
            </a:pathLst>
          </a:custGeom>
          <a:ln w="7361">
            <a:solidFill>
              <a:srgbClr val="EC008C"/>
            </a:solidFill>
          </a:ln>
        </p:spPr>
        <p:txBody>
          <a:bodyPr wrap="square" lIns="0" tIns="0" rIns="0" bIns="0" rtlCol="0"/>
          <a:lstStyle/>
          <a:p>
            <a:endParaRPr/>
          </a:p>
        </p:txBody>
      </p:sp>
      <p:sp>
        <p:nvSpPr>
          <p:cNvPr id="122" name="object 122"/>
          <p:cNvSpPr/>
          <p:nvPr/>
        </p:nvSpPr>
        <p:spPr>
          <a:xfrm>
            <a:off x="2714231" y="2590833"/>
            <a:ext cx="49946" cy="23213"/>
          </a:xfrm>
          <a:custGeom>
            <a:avLst/>
            <a:gdLst/>
            <a:ahLst/>
            <a:cxnLst/>
            <a:rect l="l" t="t" r="r" b="b"/>
            <a:pathLst>
              <a:path w="41275" h="36195">
                <a:moveTo>
                  <a:pt x="0" y="0"/>
                </a:moveTo>
                <a:lnTo>
                  <a:pt x="9817" y="35636"/>
                </a:lnTo>
                <a:lnTo>
                  <a:pt x="40893" y="7658"/>
                </a:lnTo>
                <a:lnTo>
                  <a:pt x="0" y="0"/>
                </a:lnTo>
                <a:close/>
              </a:path>
            </a:pathLst>
          </a:custGeom>
          <a:solidFill>
            <a:srgbClr val="EC008C"/>
          </a:solidFill>
        </p:spPr>
        <p:txBody>
          <a:bodyPr wrap="square" lIns="0" tIns="0" rIns="0" bIns="0" rtlCol="0"/>
          <a:lstStyle/>
          <a:p>
            <a:endParaRPr/>
          </a:p>
        </p:txBody>
      </p:sp>
      <p:sp>
        <p:nvSpPr>
          <p:cNvPr id="123" name="object 123"/>
          <p:cNvSpPr/>
          <p:nvPr/>
        </p:nvSpPr>
        <p:spPr>
          <a:xfrm>
            <a:off x="2738143" y="2439094"/>
            <a:ext cx="76840" cy="45204"/>
          </a:xfrm>
          <a:custGeom>
            <a:avLst/>
            <a:gdLst/>
            <a:ahLst/>
            <a:cxnLst/>
            <a:rect l="l" t="t" r="r" b="b"/>
            <a:pathLst>
              <a:path w="63500" h="70485">
                <a:moveTo>
                  <a:pt x="48552" y="0"/>
                </a:moveTo>
                <a:lnTo>
                  <a:pt x="41249" y="0"/>
                </a:lnTo>
                <a:lnTo>
                  <a:pt x="24988" y="3859"/>
                </a:lnTo>
                <a:lnTo>
                  <a:pt x="11899" y="13838"/>
                </a:lnTo>
                <a:lnTo>
                  <a:pt x="3173" y="27533"/>
                </a:lnTo>
                <a:lnTo>
                  <a:pt x="0" y="42544"/>
                </a:lnTo>
                <a:lnTo>
                  <a:pt x="2501" y="55551"/>
                </a:lnTo>
                <a:lnTo>
                  <a:pt x="8889" y="64131"/>
                </a:lnTo>
                <a:lnTo>
                  <a:pt x="17487" y="68859"/>
                </a:lnTo>
                <a:lnTo>
                  <a:pt x="26619" y="70307"/>
                </a:lnTo>
                <a:lnTo>
                  <a:pt x="36666" y="68540"/>
                </a:lnTo>
                <a:lnTo>
                  <a:pt x="42085" y="65658"/>
                </a:lnTo>
                <a:lnTo>
                  <a:pt x="29057" y="65658"/>
                </a:lnTo>
                <a:lnTo>
                  <a:pt x="21194" y="64117"/>
                </a:lnTo>
                <a:lnTo>
                  <a:pt x="15684" y="59715"/>
                </a:lnTo>
                <a:lnTo>
                  <a:pt x="12441" y="52789"/>
                </a:lnTo>
                <a:lnTo>
                  <a:pt x="11379" y="43675"/>
                </a:lnTo>
                <a:lnTo>
                  <a:pt x="13314" y="31059"/>
                </a:lnTo>
                <a:lnTo>
                  <a:pt x="19096" y="18027"/>
                </a:lnTo>
                <a:lnTo>
                  <a:pt x="28690" y="7824"/>
                </a:lnTo>
                <a:lnTo>
                  <a:pt x="42062" y="3695"/>
                </a:lnTo>
                <a:lnTo>
                  <a:pt x="62644" y="3695"/>
                </a:lnTo>
                <a:lnTo>
                  <a:pt x="62869" y="2463"/>
                </a:lnTo>
                <a:lnTo>
                  <a:pt x="54749" y="2463"/>
                </a:lnTo>
                <a:lnTo>
                  <a:pt x="48552" y="0"/>
                </a:lnTo>
                <a:close/>
              </a:path>
              <a:path w="63500" h="70485">
                <a:moveTo>
                  <a:pt x="52527" y="53530"/>
                </a:moveTo>
                <a:lnTo>
                  <a:pt x="48417" y="57466"/>
                </a:lnTo>
                <a:lnTo>
                  <a:pt x="43268" y="61409"/>
                </a:lnTo>
                <a:lnTo>
                  <a:pt x="36882" y="64444"/>
                </a:lnTo>
                <a:lnTo>
                  <a:pt x="29057" y="65658"/>
                </a:lnTo>
                <a:lnTo>
                  <a:pt x="42085" y="65658"/>
                </a:lnTo>
                <a:lnTo>
                  <a:pt x="44589" y="64327"/>
                </a:lnTo>
                <a:lnTo>
                  <a:pt x="50436" y="59268"/>
                </a:lnTo>
                <a:lnTo>
                  <a:pt x="54254" y="54965"/>
                </a:lnTo>
                <a:lnTo>
                  <a:pt x="52527" y="53530"/>
                </a:lnTo>
                <a:close/>
              </a:path>
              <a:path w="63500" h="70485">
                <a:moveTo>
                  <a:pt x="62644" y="3695"/>
                </a:moveTo>
                <a:lnTo>
                  <a:pt x="56578" y="3695"/>
                </a:lnTo>
                <a:lnTo>
                  <a:pt x="57708" y="20345"/>
                </a:lnTo>
                <a:lnTo>
                  <a:pt x="59537" y="20650"/>
                </a:lnTo>
                <a:lnTo>
                  <a:pt x="62644" y="3695"/>
                </a:lnTo>
                <a:close/>
              </a:path>
              <a:path w="63500" h="70485">
                <a:moveTo>
                  <a:pt x="63284" y="203"/>
                </a:moveTo>
                <a:lnTo>
                  <a:pt x="61150" y="203"/>
                </a:lnTo>
                <a:lnTo>
                  <a:pt x="60032" y="2463"/>
                </a:lnTo>
                <a:lnTo>
                  <a:pt x="62869" y="2463"/>
                </a:lnTo>
                <a:lnTo>
                  <a:pt x="63284" y="203"/>
                </a:lnTo>
                <a:close/>
              </a:path>
            </a:pathLst>
          </a:custGeom>
          <a:solidFill>
            <a:srgbClr val="231F20"/>
          </a:solidFill>
        </p:spPr>
        <p:txBody>
          <a:bodyPr wrap="square" lIns="0" tIns="0" rIns="0" bIns="0" rtlCol="0"/>
          <a:lstStyle/>
          <a:p>
            <a:endParaRPr/>
          </a:p>
        </p:txBody>
      </p:sp>
      <p:sp>
        <p:nvSpPr>
          <p:cNvPr id="124" name="object 124"/>
          <p:cNvSpPr/>
          <p:nvPr/>
        </p:nvSpPr>
        <p:spPr>
          <a:xfrm>
            <a:off x="4659782" y="2417273"/>
            <a:ext cx="87598" cy="43168"/>
          </a:xfrm>
          <a:custGeom>
            <a:avLst/>
            <a:gdLst/>
            <a:ahLst/>
            <a:cxnLst/>
            <a:rect l="l" t="t" r="r" b="b"/>
            <a:pathLst>
              <a:path w="72389" h="67310">
                <a:moveTo>
                  <a:pt x="42265" y="0"/>
                </a:moveTo>
                <a:lnTo>
                  <a:pt x="14020" y="12"/>
                </a:lnTo>
                <a:lnTo>
                  <a:pt x="14020" y="1650"/>
                </a:lnTo>
                <a:lnTo>
                  <a:pt x="19202" y="2070"/>
                </a:lnTo>
                <a:lnTo>
                  <a:pt x="21843" y="2578"/>
                </a:lnTo>
                <a:lnTo>
                  <a:pt x="21843" y="8127"/>
                </a:lnTo>
                <a:lnTo>
                  <a:pt x="20739" y="12433"/>
                </a:lnTo>
                <a:lnTo>
                  <a:pt x="8242" y="57848"/>
                </a:lnTo>
                <a:lnTo>
                  <a:pt x="6515" y="64223"/>
                </a:lnTo>
                <a:lnTo>
                  <a:pt x="4991" y="64541"/>
                </a:lnTo>
                <a:lnTo>
                  <a:pt x="0" y="65455"/>
                </a:lnTo>
                <a:lnTo>
                  <a:pt x="0" y="67106"/>
                </a:lnTo>
                <a:lnTo>
                  <a:pt x="25717" y="67094"/>
                </a:lnTo>
                <a:lnTo>
                  <a:pt x="44209" y="64020"/>
                </a:lnTo>
                <a:lnTo>
                  <a:pt x="20535" y="64020"/>
                </a:lnTo>
                <a:lnTo>
                  <a:pt x="18097" y="63398"/>
                </a:lnTo>
                <a:lnTo>
                  <a:pt x="18097" y="58369"/>
                </a:lnTo>
                <a:lnTo>
                  <a:pt x="19418" y="53847"/>
                </a:lnTo>
                <a:lnTo>
                  <a:pt x="20332" y="50457"/>
                </a:lnTo>
                <a:lnTo>
                  <a:pt x="33426" y="3086"/>
                </a:lnTo>
                <a:lnTo>
                  <a:pt x="57199" y="3086"/>
                </a:lnTo>
                <a:lnTo>
                  <a:pt x="56759" y="2754"/>
                </a:lnTo>
                <a:lnTo>
                  <a:pt x="42265" y="0"/>
                </a:lnTo>
                <a:close/>
              </a:path>
              <a:path w="72389" h="67310">
                <a:moveTo>
                  <a:pt x="57199" y="3086"/>
                </a:moveTo>
                <a:lnTo>
                  <a:pt x="39217" y="3086"/>
                </a:lnTo>
                <a:lnTo>
                  <a:pt x="50154" y="5222"/>
                </a:lnTo>
                <a:lnTo>
                  <a:pt x="56681" y="10701"/>
                </a:lnTo>
                <a:lnTo>
                  <a:pt x="59839" y="18125"/>
                </a:lnTo>
                <a:lnTo>
                  <a:pt x="60667" y="26098"/>
                </a:lnTo>
                <a:lnTo>
                  <a:pt x="59643" y="34670"/>
                </a:lnTo>
                <a:lnTo>
                  <a:pt x="54990" y="47412"/>
                </a:lnTo>
                <a:lnTo>
                  <a:pt x="44337" y="58977"/>
                </a:lnTo>
                <a:lnTo>
                  <a:pt x="25311" y="64020"/>
                </a:lnTo>
                <a:lnTo>
                  <a:pt x="44209" y="64020"/>
                </a:lnTo>
                <a:lnTo>
                  <a:pt x="45542" y="63799"/>
                </a:lnTo>
                <a:lnTo>
                  <a:pt x="60031" y="54994"/>
                </a:lnTo>
                <a:lnTo>
                  <a:pt x="68917" y="42298"/>
                </a:lnTo>
                <a:lnTo>
                  <a:pt x="71932" y="27330"/>
                </a:lnTo>
                <a:lnTo>
                  <a:pt x="70583" y="18511"/>
                </a:lnTo>
                <a:lnTo>
                  <a:pt x="65862" y="9621"/>
                </a:lnTo>
                <a:lnTo>
                  <a:pt x="57199" y="3086"/>
                </a:lnTo>
                <a:close/>
              </a:path>
            </a:pathLst>
          </a:custGeom>
          <a:solidFill>
            <a:srgbClr val="231F20"/>
          </a:solidFill>
        </p:spPr>
        <p:txBody>
          <a:bodyPr wrap="square" lIns="0" tIns="0" rIns="0" bIns="0" rtlCol="0"/>
          <a:lstStyle/>
          <a:p>
            <a:endParaRPr/>
          </a:p>
        </p:txBody>
      </p:sp>
      <p:sp>
        <p:nvSpPr>
          <p:cNvPr id="125" name="object 125"/>
          <p:cNvSpPr/>
          <p:nvPr/>
        </p:nvSpPr>
        <p:spPr>
          <a:xfrm>
            <a:off x="2765960" y="2650682"/>
            <a:ext cx="76072" cy="44390"/>
          </a:xfrm>
          <a:custGeom>
            <a:avLst/>
            <a:gdLst/>
            <a:ahLst/>
            <a:cxnLst/>
            <a:rect l="l" t="t" r="r" b="b"/>
            <a:pathLst>
              <a:path w="62864" h="69214">
                <a:moveTo>
                  <a:pt x="45224" y="0"/>
                </a:moveTo>
                <a:lnTo>
                  <a:pt x="42583" y="0"/>
                </a:lnTo>
                <a:lnTo>
                  <a:pt x="13119" y="51384"/>
                </a:lnTo>
                <a:lnTo>
                  <a:pt x="4775" y="65773"/>
                </a:lnTo>
                <a:lnTo>
                  <a:pt x="3860" y="66078"/>
                </a:lnTo>
                <a:lnTo>
                  <a:pt x="52" y="66992"/>
                </a:lnTo>
                <a:lnTo>
                  <a:pt x="0" y="68643"/>
                </a:lnTo>
                <a:lnTo>
                  <a:pt x="19024" y="68643"/>
                </a:lnTo>
                <a:lnTo>
                  <a:pt x="19024" y="67005"/>
                </a:lnTo>
                <a:lnTo>
                  <a:pt x="14350" y="66586"/>
                </a:lnTo>
                <a:lnTo>
                  <a:pt x="13030" y="66078"/>
                </a:lnTo>
                <a:lnTo>
                  <a:pt x="13030" y="61137"/>
                </a:lnTo>
                <a:lnTo>
                  <a:pt x="13639" y="59804"/>
                </a:lnTo>
                <a:lnTo>
                  <a:pt x="15062" y="57035"/>
                </a:lnTo>
                <a:lnTo>
                  <a:pt x="20840" y="45427"/>
                </a:lnTo>
                <a:lnTo>
                  <a:pt x="52681" y="45415"/>
                </a:lnTo>
                <a:lnTo>
                  <a:pt x="52074" y="41719"/>
                </a:lnTo>
                <a:lnTo>
                  <a:pt x="22974" y="41719"/>
                </a:lnTo>
                <a:lnTo>
                  <a:pt x="38112" y="15112"/>
                </a:lnTo>
                <a:lnTo>
                  <a:pt x="47706" y="15112"/>
                </a:lnTo>
                <a:lnTo>
                  <a:pt x="45224" y="0"/>
                </a:lnTo>
                <a:close/>
              </a:path>
              <a:path w="62864" h="69214">
                <a:moveTo>
                  <a:pt x="52681" y="45415"/>
                </a:moveTo>
                <a:lnTo>
                  <a:pt x="43192" y="45415"/>
                </a:lnTo>
                <a:lnTo>
                  <a:pt x="45363" y="59804"/>
                </a:lnTo>
                <a:lnTo>
                  <a:pt x="45440" y="65963"/>
                </a:lnTo>
                <a:lnTo>
                  <a:pt x="42798" y="66586"/>
                </a:lnTo>
                <a:lnTo>
                  <a:pt x="37515" y="66992"/>
                </a:lnTo>
                <a:lnTo>
                  <a:pt x="37515" y="68643"/>
                </a:lnTo>
                <a:lnTo>
                  <a:pt x="62509" y="68630"/>
                </a:lnTo>
                <a:lnTo>
                  <a:pt x="62509" y="66992"/>
                </a:lnTo>
                <a:lnTo>
                  <a:pt x="56616" y="66484"/>
                </a:lnTo>
                <a:lnTo>
                  <a:pt x="56006" y="65354"/>
                </a:lnTo>
                <a:lnTo>
                  <a:pt x="54775" y="58165"/>
                </a:lnTo>
                <a:lnTo>
                  <a:pt x="52681" y="45415"/>
                </a:lnTo>
                <a:close/>
              </a:path>
              <a:path w="62864" h="69214">
                <a:moveTo>
                  <a:pt x="47706" y="15112"/>
                </a:moveTo>
                <a:lnTo>
                  <a:pt x="38214" y="15112"/>
                </a:lnTo>
                <a:lnTo>
                  <a:pt x="42684" y="41719"/>
                </a:lnTo>
                <a:lnTo>
                  <a:pt x="52074" y="41719"/>
                </a:lnTo>
                <a:lnTo>
                  <a:pt x="47706" y="15112"/>
                </a:lnTo>
                <a:close/>
              </a:path>
            </a:pathLst>
          </a:custGeom>
          <a:solidFill>
            <a:srgbClr val="231F20"/>
          </a:solidFill>
        </p:spPr>
        <p:txBody>
          <a:bodyPr wrap="square" lIns="0" tIns="0" rIns="0" bIns="0" rtlCol="0"/>
          <a:lstStyle/>
          <a:p>
            <a:endParaRPr/>
          </a:p>
        </p:txBody>
      </p:sp>
      <p:sp>
        <p:nvSpPr>
          <p:cNvPr id="126" name="object 126"/>
          <p:cNvSpPr/>
          <p:nvPr/>
        </p:nvSpPr>
        <p:spPr>
          <a:xfrm>
            <a:off x="4476595" y="2659454"/>
            <a:ext cx="76072" cy="44390"/>
          </a:xfrm>
          <a:custGeom>
            <a:avLst/>
            <a:gdLst/>
            <a:ahLst/>
            <a:cxnLst/>
            <a:rect l="l" t="t" r="r" b="b"/>
            <a:pathLst>
              <a:path w="62864" h="69214">
                <a:moveTo>
                  <a:pt x="45211" y="0"/>
                </a:moveTo>
                <a:lnTo>
                  <a:pt x="42583" y="0"/>
                </a:lnTo>
                <a:lnTo>
                  <a:pt x="13119" y="51384"/>
                </a:lnTo>
                <a:lnTo>
                  <a:pt x="4775" y="65773"/>
                </a:lnTo>
                <a:lnTo>
                  <a:pt x="3860" y="66078"/>
                </a:lnTo>
                <a:lnTo>
                  <a:pt x="52" y="66992"/>
                </a:lnTo>
                <a:lnTo>
                  <a:pt x="0" y="68643"/>
                </a:lnTo>
                <a:lnTo>
                  <a:pt x="19011" y="68643"/>
                </a:lnTo>
                <a:lnTo>
                  <a:pt x="19011" y="67005"/>
                </a:lnTo>
                <a:lnTo>
                  <a:pt x="14338" y="66586"/>
                </a:lnTo>
                <a:lnTo>
                  <a:pt x="13017" y="66078"/>
                </a:lnTo>
                <a:lnTo>
                  <a:pt x="13017" y="61137"/>
                </a:lnTo>
                <a:lnTo>
                  <a:pt x="13627" y="59804"/>
                </a:lnTo>
                <a:lnTo>
                  <a:pt x="15049" y="57035"/>
                </a:lnTo>
                <a:lnTo>
                  <a:pt x="20840" y="45415"/>
                </a:lnTo>
                <a:lnTo>
                  <a:pt x="52680" y="45415"/>
                </a:lnTo>
                <a:lnTo>
                  <a:pt x="52072" y="41719"/>
                </a:lnTo>
                <a:lnTo>
                  <a:pt x="22974" y="41719"/>
                </a:lnTo>
                <a:lnTo>
                  <a:pt x="38112" y="15112"/>
                </a:lnTo>
                <a:lnTo>
                  <a:pt x="47697" y="15112"/>
                </a:lnTo>
                <a:lnTo>
                  <a:pt x="45211" y="0"/>
                </a:lnTo>
                <a:close/>
              </a:path>
              <a:path w="62864" h="69214">
                <a:moveTo>
                  <a:pt x="52680" y="45415"/>
                </a:moveTo>
                <a:lnTo>
                  <a:pt x="43192" y="45415"/>
                </a:lnTo>
                <a:lnTo>
                  <a:pt x="45351" y="59804"/>
                </a:lnTo>
                <a:lnTo>
                  <a:pt x="45427" y="65963"/>
                </a:lnTo>
                <a:lnTo>
                  <a:pt x="42786" y="66586"/>
                </a:lnTo>
                <a:lnTo>
                  <a:pt x="37503" y="66992"/>
                </a:lnTo>
                <a:lnTo>
                  <a:pt x="37503" y="68643"/>
                </a:lnTo>
                <a:lnTo>
                  <a:pt x="62496" y="68630"/>
                </a:lnTo>
                <a:lnTo>
                  <a:pt x="62496" y="66992"/>
                </a:lnTo>
                <a:lnTo>
                  <a:pt x="56603" y="66484"/>
                </a:lnTo>
                <a:lnTo>
                  <a:pt x="55994" y="65354"/>
                </a:lnTo>
                <a:lnTo>
                  <a:pt x="54775" y="58153"/>
                </a:lnTo>
                <a:lnTo>
                  <a:pt x="52680" y="45415"/>
                </a:lnTo>
                <a:close/>
              </a:path>
              <a:path w="62864" h="69214">
                <a:moveTo>
                  <a:pt x="47697" y="15112"/>
                </a:moveTo>
                <a:lnTo>
                  <a:pt x="38214" y="15112"/>
                </a:lnTo>
                <a:lnTo>
                  <a:pt x="42684" y="41719"/>
                </a:lnTo>
                <a:lnTo>
                  <a:pt x="52072" y="41719"/>
                </a:lnTo>
                <a:lnTo>
                  <a:pt x="47697" y="15112"/>
                </a:lnTo>
                <a:close/>
              </a:path>
            </a:pathLst>
          </a:custGeom>
          <a:solidFill>
            <a:srgbClr val="231F20"/>
          </a:solidFill>
        </p:spPr>
        <p:txBody>
          <a:bodyPr wrap="square" lIns="0" tIns="0" rIns="0" bIns="0" rtlCol="0"/>
          <a:lstStyle/>
          <a:p>
            <a:endParaRPr/>
          </a:p>
        </p:txBody>
      </p:sp>
      <p:sp>
        <p:nvSpPr>
          <p:cNvPr id="127" name="object 127"/>
          <p:cNvSpPr/>
          <p:nvPr/>
        </p:nvSpPr>
        <p:spPr>
          <a:xfrm>
            <a:off x="3039035" y="2685460"/>
            <a:ext cx="73767" cy="43168"/>
          </a:xfrm>
          <a:custGeom>
            <a:avLst/>
            <a:gdLst/>
            <a:ahLst/>
            <a:cxnLst/>
            <a:rect l="l" t="t" r="r" b="b"/>
            <a:pathLst>
              <a:path w="60960" h="67310">
                <a:moveTo>
                  <a:pt x="40233" y="0"/>
                </a:moveTo>
                <a:lnTo>
                  <a:pt x="14020" y="0"/>
                </a:lnTo>
                <a:lnTo>
                  <a:pt x="14020" y="1651"/>
                </a:lnTo>
                <a:lnTo>
                  <a:pt x="18796" y="1955"/>
                </a:lnTo>
                <a:lnTo>
                  <a:pt x="21844" y="2260"/>
                </a:lnTo>
                <a:lnTo>
                  <a:pt x="21817" y="7929"/>
                </a:lnTo>
                <a:lnTo>
                  <a:pt x="21336" y="10071"/>
                </a:lnTo>
                <a:lnTo>
                  <a:pt x="20739" y="12433"/>
                </a:lnTo>
                <a:lnTo>
                  <a:pt x="8242" y="57848"/>
                </a:lnTo>
                <a:lnTo>
                  <a:pt x="6515" y="64223"/>
                </a:lnTo>
                <a:lnTo>
                  <a:pt x="4991" y="64528"/>
                </a:lnTo>
                <a:lnTo>
                  <a:pt x="0" y="65455"/>
                </a:lnTo>
                <a:lnTo>
                  <a:pt x="0" y="67094"/>
                </a:lnTo>
                <a:lnTo>
                  <a:pt x="28663" y="67094"/>
                </a:lnTo>
                <a:lnTo>
                  <a:pt x="38357" y="65878"/>
                </a:lnTo>
                <a:lnTo>
                  <a:pt x="42690" y="64008"/>
                </a:lnTo>
                <a:lnTo>
                  <a:pt x="21551" y="64008"/>
                </a:lnTo>
                <a:lnTo>
                  <a:pt x="18199" y="63296"/>
                </a:lnTo>
                <a:lnTo>
                  <a:pt x="18199" y="59385"/>
                </a:lnTo>
                <a:lnTo>
                  <a:pt x="19048" y="55375"/>
                </a:lnTo>
                <a:lnTo>
                  <a:pt x="21031" y="47967"/>
                </a:lnTo>
                <a:lnTo>
                  <a:pt x="23299" y="39693"/>
                </a:lnTo>
                <a:lnTo>
                  <a:pt x="25006" y="33083"/>
                </a:lnTo>
                <a:lnTo>
                  <a:pt x="47568" y="33083"/>
                </a:lnTo>
                <a:lnTo>
                  <a:pt x="43078" y="31127"/>
                </a:lnTo>
                <a:lnTo>
                  <a:pt x="43078" y="30924"/>
                </a:lnTo>
                <a:lnTo>
                  <a:pt x="48597" y="29794"/>
                </a:lnTo>
                <a:lnTo>
                  <a:pt x="26022" y="29794"/>
                </a:lnTo>
                <a:lnTo>
                  <a:pt x="32613" y="5956"/>
                </a:lnTo>
                <a:lnTo>
                  <a:pt x="33020" y="4419"/>
                </a:lnTo>
                <a:lnTo>
                  <a:pt x="33324" y="3086"/>
                </a:lnTo>
                <a:lnTo>
                  <a:pt x="53967" y="3073"/>
                </a:lnTo>
                <a:lnTo>
                  <a:pt x="47866" y="730"/>
                </a:lnTo>
                <a:lnTo>
                  <a:pt x="40233" y="0"/>
                </a:lnTo>
                <a:close/>
              </a:path>
              <a:path w="60960" h="67310">
                <a:moveTo>
                  <a:pt x="47568" y="33083"/>
                </a:moveTo>
                <a:lnTo>
                  <a:pt x="25006" y="33083"/>
                </a:lnTo>
                <a:lnTo>
                  <a:pt x="36588" y="33286"/>
                </a:lnTo>
                <a:lnTo>
                  <a:pt x="39128" y="34937"/>
                </a:lnTo>
                <a:lnTo>
                  <a:pt x="42176" y="36880"/>
                </a:lnTo>
                <a:lnTo>
                  <a:pt x="44615" y="40474"/>
                </a:lnTo>
                <a:lnTo>
                  <a:pt x="44615" y="45720"/>
                </a:lnTo>
                <a:lnTo>
                  <a:pt x="43486" y="52869"/>
                </a:lnTo>
                <a:lnTo>
                  <a:pt x="39928" y="58678"/>
                </a:lnTo>
                <a:lnTo>
                  <a:pt x="33685" y="62581"/>
                </a:lnTo>
                <a:lnTo>
                  <a:pt x="24498" y="64008"/>
                </a:lnTo>
                <a:lnTo>
                  <a:pt x="42690" y="64008"/>
                </a:lnTo>
                <a:lnTo>
                  <a:pt x="47002" y="62147"/>
                </a:lnTo>
                <a:lnTo>
                  <a:pt x="53209" y="55778"/>
                </a:lnTo>
                <a:lnTo>
                  <a:pt x="55587" y="46647"/>
                </a:lnTo>
                <a:lnTo>
                  <a:pt x="55587" y="36576"/>
                </a:lnTo>
                <a:lnTo>
                  <a:pt x="47568" y="33083"/>
                </a:lnTo>
                <a:close/>
              </a:path>
              <a:path w="60960" h="67310">
                <a:moveTo>
                  <a:pt x="53967" y="3073"/>
                </a:moveTo>
                <a:lnTo>
                  <a:pt x="46532" y="3073"/>
                </a:lnTo>
                <a:lnTo>
                  <a:pt x="50292" y="6781"/>
                </a:lnTo>
                <a:lnTo>
                  <a:pt x="50292" y="13766"/>
                </a:lnTo>
                <a:lnTo>
                  <a:pt x="47875" y="23075"/>
                </a:lnTo>
                <a:lnTo>
                  <a:pt x="41814" y="27905"/>
                </a:lnTo>
                <a:lnTo>
                  <a:pt x="33925" y="29672"/>
                </a:lnTo>
                <a:lnTo>
                  <a:pt x="26022" y="29794"/>
                </a:lnTo>
                <a:lnTo>
                  <a:pt x="48597" y="29794"/>
                </a:lnTo>
                <a:lnTo>
                  <a:pt x="52628" y="28968"/>
                </a:lnTo>
                <a:lnTo>
                  <a:pt x="60566" y="24549"/>
                </a:lnTo>
                <a:lnTo>
                  <a:pt x="60553" y="15303"/>
                </a:lnTo>
                <a:lnTo>
                  <a:pt x="58864" y="7929"/>
                </a:lnTo>
                <a:lnTo>
                  <a:pt x="54356" y="3222"/>
                </a:lnTo>
                <a:lnTo>
                  <a:pt x="53967" y="3073"/>
                </a:lnTo>
                <a:close/>
              </a:path>
            </a:pathLst>
          </a:custGeom>
          <a:solidFill>
            <a:srgbClr val="231F20"/>
          </a:solidFill>
        </p:spPr>
        <p:txBody>
          <a:bodyPr wrap="square" lIns="0" tIns="0" rIns="0" bIns="0" rtlCol="0"/>
          <a:lstStyle/>
          <a:p>
            <a:endParaRPr/>
          </a:p>
        </p:txBody>
      </p:sp>
      <p:sp>
        <p:nvSpPr>
          <p:cNvPr id="128" name="object 128"/>
          <p:cNvSpPr/>
          <p:nvPr/>
        </p:nvSpPr>
        <p:spPr>
          <a:xfrm>
            <a:off x="4769571" y="2661612"/>
            <a:ext cx="73767" cy="43168"/>
          </a:xfrm>
          <a:custGeom>
            <a:avLst/>
            <a:gdLst/>
            <a:ahLst/>
            <a:cxnLst/>
            <a:rect l="l" t="t" r="r" b="b"/>
            <a:pathLst>
              <a:path w="60960" h="67310">
                <a:moveTo>
                  <a:pt x="40233" y="0"/>
                </a:moveTo>
                <a:lnTo>
                  <a:pt x="14020" y="0"/>
                </a:lnTo>
                <a:lnTo>
                  <a:pt x="14020" y="1650"/>
                </a:lnTo>
                <a:lnTo>
                  <a:pt x="18796" y="1955"/>
                </a:lnTo>
                <a:lnTo>
                  <a:pt x="21844" y="2260"/>
                </a:lnTo>
                <a:lnTo>
                  <a:pt x="21817" y="7929"/>
                </a:lnTo>
                <a:lnTo>
                  <a:pt x="21336" y="10071"/>
                </a:lnTo>
                <a:lnTo>
                  <a:pt x="20726" y="12433"/>
                </a:lnTo>
                <a:lnTo>
                  <a:pt x="8242" y="57848"/>
                </a:lnTo>
                <a:lnTo>
                  <a:pt x="6515" y="64223"/>
                </a:lnTo>
                <a:lnTo>
                  <a:pt x="4991" y="64528"/>
                </a:lnTo>
                <a:lnTo>
                  <a:pt x="0" y="65455"/>
                </a:lnTo>
                <a:lnTo>
                  <a:pt x="0" y="67094"/>
                </a:lnTo>
                <a:lnTo>
                  <a:pt x="28663" y="67094"/>
                </a:lnTo>
                <a:lnTo>
                  <a:pt x="38357" y="65878"/>
                </a:lnTo>
                <a:lnTo>
                  <a:pt x="42690" y="64007"/>
                </a:lnTo>
                <a:lnTo>
                  <a:pt x="21551" y="64007"/>
                </a:lnTo>
                <a:lnTo>
                  <a:pt x="18199" y="63296"/>
                </a:lnTo>
                <a:lnTo>
                  <a:pt x="18199" y="59385"/>
                </a:lnTo>
                <a:lnTo>
                  <a:pt x="19048" y="55375"/>
                </a:lnTo>
                <a:lnTo>
                  <a:pt x="21031" y="47967"/>
                </a:lnTo>
                <a:lnTo>
                  <a:pt x="23299" y="39693"/>
                </a:lnTo>
                <a:lnTo>
                  <a:pt x="25006" y="33083"/>
                </a:lnTo>
                <a:lnTo>
                  <a:pt x="47536" y="33083"/>
                </a:lnTo>
                <a:lnTo>
                  <a:pt x="43078" y="31127"/>
                </a:lnTo>
                <a:lnTo>
                  <a:pt x="43078" y="30924"/>
                </a:lnTo>
                <a:lnTo>
                  <a:pt x="48597" y="29794"/>
                </a:lnTo>
                <a:lnTo>
                  <a:pt x="26022" y="29794"/>
                </a:lnTo>
                <a:lnTo>
                  <a:pt x="32613" y="5956"/>
                </a:lnTo>
                <a:lnTo>
                  <a:pt x="33020" y="4419"/>
                </a:lnTo>
                <a:lnTo>
                  <a:pt x="33324" y="3086"/>
                </a:lnTo>
                <a:lnTo>
                  <a:pt x="53967" y="3073"/>
                </a:lnTo>
                <a:lnTo>
                  <a:pt x="47866" y="730"/>
                </a:lnTo>
                <a:lnTo>
                  <a:pt x="40233" y="0"/>
                </a:lnTo>
                <a:close/>
              </a:path>
              <a:path w="60960" h="67310">
                <a:moveTo>
                  <a:pt x="47536" y="33083"/>
                </a:moveTo>
                <a:lnTo>
                  <a:pt x="25006" y="33083"/>
                </a:lnTo>
                <a:lnTo>
                  <a:pt x="36588" y="33286"/>
                </a:lnTo>
                <a:lnTo>
                  <a:pt x="42164" y="36880"/>
                </a:lnTo>
                <a:lnTo>
                  <a:pt x="44615" y="40474"/>
                </a:lnTo>
                <a:lnTo>
                  <a:pt x="44615" y="45719"/>
                </a:lnTo>
                <a:lnTo>
                  <a:pt x="43486" y="52869"/>
                </a:lnTo>
                <a:lnTo>
                  <a:pt x="39928" y="58678"/>
                </a:lnTo>
                <a:lnTo>
                  <a:pt x="33685" y="62581"/>
                </a:lnTo>
                <a:lnTo>
                  <a:pt x="24498" y="64007"/>
                </a:lnTo>
                <a:lnTo>
                  <a:pt x="42690" y="64007"/>
                </a:lnTo>
                <a:lnTo>
                  <a:pt x="47002" y="62147"/>
                </a:lnTo>
                <a:lnTo>
                  <a:pt x="53209" y="55778"/>
                </a:lnTo>
                <a:lnTo>
                  <a:pt x="55587" y="46647"/>
                </a:lnTo>
                <a:lnTo>
                  <a:pt x="55587" y="36575"/>
                </a:lnTo>
                <a:lnTo>
                  <a:pt x="47536" y="33083"/>
                </a:lnTo>
                <a:close/>
              </a:path>
              <a:path w="60960" h="67310">
                <a:moveTo>
                  <a:pt x="53967" y="3073"/>
                </a:moveTo>
                <a:lnTo>
                  <a:pt x="46532" y="3073"/>
                </a:lnTo>
                <a:lnTo>
                  <a:pt x="50292" y="6781"/>
                </a:lnTo>
                <a:lnTo>
                  <a:pt x="50292" y="13766"/>
                </a:lnTo>
                <a:lnTo>
                  <a:pt x="47869" y="23075"/>
                </a:lnTo>
                <a:lnTo>
                  <a:pt x="41809" y="27905"/>
                </a:lnTo>
                <a:lnTo>
                  <a:pt x="33923" y="29672"/>
                </a:lnTo>
                <a:lnTo>
                  <a:pt x="26022" y="29794"/>
                </a:lnTo>
                <a:lnTo>
                  <a:pt x="48597" y="29794"/>
                </a:lnTo>
                <a:lnTo>
                  <a:pt x="52628" y="28968"/>
                </a:lnTo>
                <a:lnTo>
                  <a:pt x="60566" y="24549"/>
                </a:lnTo>
                <a:lnTo>
                  <a:pt x="60553" y="15303"/>
                </a:lnTo>
                <a:lnTo>
                  <a:pt x="58864" y="7929"/>
                </a:lnTo>
                <a:lnTo>
                  <a:pt x="54356" y="3222"/>
                </a:lnTo>
                <a:lnTo>
                  <a:pt x="53967" y="3073"/>
                </a:lnTo>
                <a:close/>
              </a:path>
            </a:pathLst>
          </a:custGeom>
          <a:solidFill>
            <a:srgbClr val="231F20"/>
          </a:solidFill>
        </p:spPr>
        <p:txBody>
          <a:bodyPr wrap="square" lIns="0" tIns="0" rIns="0" bIns="0" rtlCol="0"/>
          <a:lstStyle/>
          <a:p>
            <a:endParaRPr/>
          </a:p>
        </p:txBody>
      </p:sp>
      <p:sp>
        <p:nvSpPr>
          <p:cNvPr id="129" name="object 129"/>
          <p:cNvSpPr/>
          <p:nvPr/>
        </p:nvSpPr>
        <p:spPr>
          <a:xfrm>
            <a:off x="6641740" y="2668593"/>
            <a:ext cx="73767" cy="43168"/>
          </a:xfrm>
          <a:custGeom>
            <a:avLst/>
            <a:gdLst/>
            <a:ahLst/>
            <a:cxnLst/>
            <a:rect l="l" t="t" r="r" b="b"/>
            <a:pathLst>
              <a:path w="60960" h="67310">
                <a:moveTo>
                  <a:pt x="40233" y="0"/>
                </a:moveTo>
                <a:lnTo>
                  <a:pt x="14033" y="0"/>
                </a:lnTo>
                <a:lnTo>
                  <a:pt x="14033" y="1651"/>
                </a:lnTo>
                <a:lnTo>
                  <a:pt x="18796" y="1955"/>
                </a:lnTo>
                <a:lnTo>
                  <a:pt x="21856" y="2260"/>
                </a:lnTo>
                <a:lnTo>
                  <a:pt x="21829" y="7929"/>
                </a:lnTo>
                <a:lnTo>
                  <a:pt x="21348" y="10071"/>
                </a:lnTo>
                <a:lnTo>
                  <a:pt x="20739" y="12433"/>
                </a:lnTo>
                <a:lnTo>
                  <a:pt x="8242" y="57848"/>
                </a:lnTo>
                <a:lnTo>
                  <a:pt x="6515" y="64223"/>
                </a:lnTo>
                <a:lnTo>
                  <a:pt x="4991" y="64528"/>
                </a:lnTo>
                <a:lnTo>
                  <a:pt x="0" y="65455"/>
                </a:lnTo>
                <a:lnTo>
                  <a:pt x="0" y="67094"/>
                </a:lnTo>
                <a:lnTo>
                  <a:pt x="28663" y="67094"/>
                </a:lnTo>
                <a:lnTo>
                  <a:pt x="38357" y="65878"/>
                </a:lnTo>
                <a:lnTo>
                  <a:pt x="42690" y="64008"/>
                </a:lnTo>
                <a:lnTo>
                  <a:pt x="21551" y="64008"/>
                </a:lnTo>
                <a:lnTo>
                  <a:pt x="18199" y="63296"/>
                </a:lnTo>
                <a:lnTo>
                  <a:pt x="18199" y="59385"/>
                </a:lnTo>
                <a:lnTo>
                  <a:pt x="19048" y="55375"/>
                </a:lnTo>
                <a:lnTo>
                  <a:pt x="21031" y="47967"/>
                </a:lnTo>
                <a:lnTo>
                  <a:pt x="23299" y="39693"/>
                </a:lnTo>
                <a:lnTo>
                  <a:pt x="25006" y="33083"/>
                </a:lnTo>
                <a:lnTo>
                  <a:pt x="47549" y="33083"/>
                </a:lnTo>
                <a:lnTo>
                  <a:pt x="43091" y="31127"/>
                </a:lnTo>
                <a:lnTo>
                  <a:pt x="43091" y="30924"/>
                </a:lnTo>
                <a:lnTo>
                  <a:pt x="48610" y="29794"/>
                </a:lnTo>
                <a:lnTo>
                  <a:pt x="26022" y="29794"/>
                </a:lnTo>
                <a:lnTo>
                  <a:pt x="32613" y="5956"/>
                </a:lnTo>
                <a:lnTo>
                  <a:pt x="33020" y="4419"/>
                </a:lnTo>
                <a:lnTo>
                  <a:pt x="33337" y="3086"/>
                </a:lnTo>
                <a:lnTo>
                  <a:pt x="54006" y="3086"/>
                </a:lnTo>
                <a:lnTo>
                  <a:pt x="47868" y="730"/>
                </a:lnTo>
                <a:lnTo>
                  <a:pt x="40233" y="0"/>
                </a:lnTo>
                <a:close/>
              </a:path>
              <a:path w="60960" h="67310">
                <a:moveTo>
                  <a:pt x="47549" y="33083"/>
                </a:moveTo>
                <a:lnTo>
                  <a:pt x="25006" y="33083"/>
                </a:lnTo>
                <a:lnTo>
                  <a:pt x="36588" y="33286"/>
                </a:lnTo>
                <a:lnTo>
                  <a:pt x="39128" y="34937"/>
                </a:lnTo>
                <a:lnTo>
                  <a:pt x="42176" y="36880"/>
                </a:lnTo>
                <a:lnTo>
                  <a:pt x="44615" y="40474"/>
                </a:lnTo>
                <a:lnTo>
                  <a:pt x="44615" y="45720"/>
                </a:lnTo>
                <a:lnTo>
                  <a:pt x="43486" y="52869"/>
                </a:lnTo>
                <a:lnTo>
                  <a:pt x="39928" y="58678"/>
                </a:lnTo>
                <a:lnTo>
                  <a:pt x="33685" y="62581"/>
                </a:lnTo>
                <a:lnTo>
                  <a:pt x="24498" y="64008"/>
                </a:lnTo>
                <a:lnTo>
                  <a:pt x="42690" y="64008"/>
                </a:lnTo>
                <a:lnTo>
                  <a:pt x="47002" y="62147"/>
                </a:lnTo>
                <a:lnTo>
                  <a:pt x="53209" y="55778"/>
                </a:lnTo>
                <a:lnTo>
                  <a:pt x="55587" y="46647"/>
                </a:lnTo>
                <a:lnTo>
                  <a:pt x="55587" y="36576"/>
                </a:lnTo>
                <a:lnTo>
                  <a:pt x="47549" y="33083"/>
                </a:lnTo>
                <a:close/>
              </a:path>
              <a:path w="60960" h="67310">
                <a:moveTo>
                  <a:pt x="54006" y="3086"/>
                </a:moveTo>
                <a:lnTo>
                  <a:pt x="46545" y="3086"/>
                </a:lnTo>
                <a:lnTo>
                  <a:pt x="50292" y="6781"/>
                </a:lnTo>
                <a:lnTo>
                  <a:pt x="50304" y="13766"/>
                </a:lnTo>
                <a:lnTo>
                  <a:pt x="47882" y="23075"/>
                </a:lnTo>
                <a:lnTo>
                  <a:pt x="41821" y="27905"/>
                </a:lnTo>
                <a:lnTo>
                  <a:pt x="33931" y="29672"/>
                </a:lnTo>
                <a:lnTo>
                  <a:pt x="26022" y="29794"/>
                </a:lnTo>
                <a:lnTo>
                  <a:pt x="48610" y="29794"/>
                </a:lnTo>
                <a:lnTo>
                  <a:pt x="52641" y="28968"/>
                </a:lnTo>
                <a:lnTo>
                  <a:pt x="60566" y="24549"/>
                </a:lnTo>
                <a:lnTo>
                  <a:pt x="60566" y="15303"/>
                </a:lnTo>
                <a:lnTo>
                  <a:pt x="58875" y="7929"/>
                </a:lnTo>
                <a:lnTo>
                  <a:pt x="54362" y="3222"/>
                </a:lnTo>
                <a:lnTo>
                  <a:pt x="54006" y="3086"/>
                </a:lnTo>
                <a:close/>
              </a:path>
            </a:pathLst>
          </a:custGeom>
          <a:solidFill>
            <a:srgbClr val="231F20"/>
          </a:solidFill>
        </p:spPr>
        <p:txBody>
          <a:bodyPr wrap="square" lIns="0" tIns="0" rIns="0" bIns="0" rtlCol="0"/>
          <a:lstStyle/>
          <a:p>
            <a:endParaRPr/>
          </a:p>
        </p:txBody>
      </p:sp>
      <p:sp>
        <p:nvSpPr>
          <p:cNvPr id="130" name="object 130"/>
          <p:cNvSpPr/>
          <p:nvPr/>
        </p:nvSpPr>
        <p:spPr>
          <a:xfrm>
            <a:off x="2456385" y="2774786"/>
            <a:ext cx="79146" cy="45204"/>
          </a:xfrm>
          <a:custGeom>
            <a:avLst/>
            <a:gdLst/>
            <a:ahLst/>
            <a:cxnLst/>
            <a:rect l="l" t="t" r="r" b="b"/>
            <a:pathLst>
              <a:path w="65405" h="70485">
                <a:moveTo>
                  <a:pt x="53346" y="3390"/>
                </a:moveTo>
                <a:lnTo>
                  <a:pt x="50584" y="3390"/>
                </a:lnTo>
                <a:lnTo>
                  <a:pt x="54254" y="10591"/>
                </a:lnTo>
                <a:lnTo>
                  <a:pt x="54254" y="19939"/>
                </a:lnTo>
                <a:lnTo>
                  <a:pt x="37323" y="61317"/>
                </a:lnTo>
                <a:lnTo>
                  <a:pt x="11201" y="66903"/>
                </a:lnTo>
                <a:lnTo>
                  <a:pt x="15130" y="69117"/>
                </a:lnTo>
                <a:lnTo>
                  <a:pt x="52120" y="55381"/>
                </a:lnTo>
                <a:lnTo>
                  <a:pt x="64922" y="24968"/>
                </a:lnTo>
                <a:lnTo>
                  <a:pt x="62946" y="13785"/>
                </a:lnTo>
                <a:lnTo>
                  <a:pt x="57697" y="6011"/>
                </a:lnTo>
                <a:lnTo>
                  <a:pt x="53346" y="3390"/>
                </a:lnTo>
                <a:close/>
              </a:path>
              <a:path w="65405" h="70485">
                <a:moveTo>
                  <a:pt x="10667" y="66602"/>
                </a:moveTo>
                <a:lnTo>
                  <a:pt x="10667" y="66903"/>
                </a:lnTo>
                <a:lnTo>
                  <a:pt x="11201" y="66903"/>
                </a:lnTo>
                <a:lnTo>
                  <a:pt x="10667" y="66602"/>
                </a:lnTo>
                <a:close/>
              </a:path>
              <a:path w="65405" h="70485">
                <a:moveTo>
                  <a:pt x="41338" y="0"/>
                </a:moveTo>
                <a:lnTo>
                  <a:pt x="27206" y="3862"/>
                </a:lnTo>
                <a:lnTo>
                  <a:pt x="13849" y="14050"/>
                </a:lnTo>
                <a:lnTo>
                  <a:pt x="3901" y="28494"/>
                </a:lnTo>
                <a:lnTo>
                  <a:pt x="0" y="45123"/>
                </a:lnTo>
                <a:lnTo>
                  <a:pt x="2262" y="57293"/>
                </a:lnTo>
                <a:lnTo>
                  <a:pt x="7886" y="65035"/>
                </a:lnTo>
                <a:lnTo>
                  <a:pt x="10667" y="66602"/>
                </a:lnTo>
                <a:lnTo>
                  <a:pt x="10667" y="49847"/>
                </a:lnTo>
                <a:lnTo>
                  <a:pt x="12569" y="36954"/>
                </a:lnTo>
                <a:lnTo>
                  <a:pt x="18262" y="21615"/>
                </a:lnTo>
                <a:lnTo>
                  <a:pt x="27727" y="8781"/>
                </a:lnTo>
                <a:lnTo>
                  <a:pt x="40944" y="3403"/>
                </a:lnTo>
                <a:lnTo>
                  <a:pt x="53346" y="3390"/>
                </a:lnTo>
                <a:lnTo>
                  <a:pt x="50165" y="1474"/>
                </a:lnTo>
                <a:lnTo>
                  <a:pt x="41338" y="0"/>
                </a:lnTo>
                <a:close/>
              </a:path>
            </a:pathLst>
          </a:custGeom>
          <a:solidFill>
            <a:srgbClr val="231F20"/>
          </a:solidFill>
        </p:spPr>
        <p:txBody>
          <a:bodyPr wrap="square" lIns="0" tIns="0" rIns="0" bIns="0" rtlCol="0"/>
          <a:lstStyle/>
          <a:p>
            <a:endParaRPr/>
          </a:p>
        </p:txBody>
      </p:sp>
      <p:sp>
        <p:nvSpPr>
          <p:cNvPr id="131" name="object 131"/>
          <p:cNvSpPr/>
          <p:nvPr/>
        </p:nvSpPr>
        <p:spPr>
          <a:xfrm>
            <a:off x="4264378" y="2769320"/>
            <a:ext cx="79146" cy="45204"/>
          </a:xfrm>
          <a:custGeom>
            <a:avLst/>
            <a:gdLst/>
            <a:ahLst/>
            <a:cxnLst/>
            <a:rect l="l" t="t" r="r" b="b"/>
            <a:pathLst>
              <a:path w="65404" h="70485">
                <a:moveTo>
                  <a:pt x="53353" y="3390"/>
                </a:moveTo>
                <a:lnTo>
                  <a:pt x="50596" y="3390"/>
                </a:lnTo>
                <a:lnTo>
                  <a:pt x="54254" y="10579"/>
                </a:lnTo>
                <a:lnTo>
                  <a:pt x="54254" y="19939"/>
                </a:lnTo>
                <a:lnTo>
                  <a:pt x="52408" y="32563"/>
                </a:lnTo>
                <a:lnTo>
                  <a:pt x="46799" y="48115"/>
                </a:lnTo>
                <a:lnTo>
                  <a:pt x="37323" y="61317"/>
                </a:lnTo>
                <a:lnTo>
                  <a:pt x="23876" y="66890"/>
                </a:lnTo>
                <a:lnTo>
                  <a:pt x="11202" y="66890"/>
                </a:lnTo>
                <a:lnTo>
                  <a:pt x="15130" y="69104"/>
                </a:lnTo>
                <a:lnTo>
                  <a:pt x="52120" y="55375"/>
                </a:lnTo>
                <a:lnTo>
                  <a:pt x="64922" y="24968"/>
                </a:lnTo>
                <a:lnTo>
                  <a:pt x="62952" y="13785"/>
                </a:lnTo>
                <a:lnTo>
                  <a:pt x="57704" y="6011"/>
                </a:lnTo>
                <a:lnTo>
                  <a:pt x="53353" y="3390"/>
                </a:lnTo>
                <a:close/>
              </a:path>
              <a:path w="65404" h="70485">
                <a:moveTo>
                  <a:pt x="10668" y="66589"/>
                </a:moveTo>
                <a:lnTo>
                  <a:pt x="10668" y="66890"/>
                </a:lnTo>
                <a:lnTo>
                  <a:pt x="11202" y="66890"/>
                </a:lnTo>
                <a:lnTo>
                  <a:pt x="10668" y="66589"/>
                </a:lnTo>
                <a:close/>
              </a:path>
              <a:path w="65404" h="70485">
                <a:moveTo>
                  <a:pt x="41351" y="0"/>
                </a:moveTo>
                <a:lnTo>
                  <a:pt x="27217" y="3855"/>
                </a:lnTo>
                <a:lnTo>
                  <a:pt x="13855" y="14039"/>
                </a:lnTo>
                <a:lnTo>
                  <a:pt x="3903" y="28482"/>
                </a:lnTo>
                <a:lnTo>
                  <a:pt x="0" y="45110"/>
                </a:lnTo>
                <a:lnTo>
                  <a:pt x="2262" y="57280"/>
                </a:lnTo>
                <a:lnTo>
                  <a:pt x="7886" y="65022"/>
                </a:lnTo>
                <a:lnTo>
                  <a:pt x="10668" y="66589"/>
                </a:lnTo>
                <a:lnTo>
                  <a:pt x="10668" y="49834"/>
                </a:lnTo>
                <a:lnTo>
                  <a:pt x="12569" y="36941"/>
                </a:lnTo>
                <a:lnTo>
                  <a:pt x="18262" y="21602"/>
                </a:lnTo>
                <a:lnTo>
                  <a:pt x="27727" y="8768"/>
                </a:lnTo>
                <a:lnTo>
                  <a:pt x="40944" y="3390"/>
                </a:lnTo>
                <a:lnTo>
                  <a:pt x="53353" y="3390"/>
                </a:lnTo>
                <a:lnTo>
                  <a:pt x="50172" y="1474"/>
                </a:lnTo>
                <a:lnTo>
                  <a:pt x="41351" y="0"/>
                </a:lnTo>
                <a:close/>
              </a:path>
            </a:pathLst>
          </a:custGeom>
          <a:solidFill>
            <a:srgbClr val="231F20"/>
          </a:solidFill>
        </p:spPr>
        <p:txBody>
          <a:bodyPr wrap="square" lIns="0" tIns="0" rIns="0" bIns="0" rtlCol="0"/>
          <a:lstStyle/>
          <a:p>
            <a:endParaRPr/>
          </a:p>
        </p:txBody>
      </p:sp>
      <p:sp>
        <p:nvSpPr>
          <p:cNvPr id="132" name="object 132"/>
          <p:cNvSpPr/>
          <p:nvPr/>
        </p:nvSpPr>
        <p:spPr>
          <a:xfrm>
            <a:off x="6085647" y="2758512"/>
            <a:ext cx="79146" cy="45204"/>
          </a:xfrm>
          <a:custGeom>
            <a:avLst/>
            <a:gdLst/>
            <a:ahLst/>
            <a:cxnLst/>
            <a:rect l="l" t="t" r="r" b="b"/>
            <a:pathLst>
              <a:path w="65404" h="70485">
                <a:moveTo>
                  <a:pt x="53353" y="3390"/>
                </a:moveTo>
                <a:lnTo>
                  <a:pt x="50596" y="3390"/>
                </a:lnTo>
                <a:lnTo>
                  <a:pt x="54254" y="10579"/>
                </a:lnTo>
                <a:lnTo>
                  <a:pt x="54254" y="19939"/>
                </a:lnTo>
                <a:lnTo>
                  <a:pt x="52408" y="32563"/>
                </a:lnTo>
                <a:lnTo>
                  <a:pt x="46799" y="48115"/>
                </a:lnTo>
                <a:lnTo>
                  <a:pt x="37323" y="61317"/>
                </a:lnTo>
                <a:lnTo>
                  <a:pt x="23876" y="66890"/>
                </a:lnTo>
                <a:lnTo>
                  <a:pt x="11193" y="66890"/>
                </a:lnTo>
                <a:lnTo>
                  <a:pt x="15130" y="69109"/>
                </a:lnTo>
                <a:lnTo>
                  <a:pt x="52120" y="55375"/>
                </a:lnTo>
                <a:lnTo>
                  <a:pt x="64922" y="24968"/>
                </a:lnTo>
                <a:lnTo>
                  <a:pt x="62952" y="13785"/>
                </a:lnTo>
                <a:lnTo>
                  <a:pt x="57704" y="6011"/>
                </a:lnTo>
                <a:lnTo>
                  <a:pt x="53353" y="3390"/>
                </a:lnTo>
                <a:close/>
              </a:path>
              <a:path w="65404" h="70485">
                <a:moveTo>
                  <a:pt x="10680" y="66601"/>
                </a:moveTo>
                <a:lnTo>
                  <a:pt x="10680" y="66890"/>
                </a:lnTo>
                <a:lnTo>
                  <a:pt x="11193" y="66890"/>
                </a:lnTo>
                <a:lnTo>
                  <a:pt x="10680" y="66601"/>
                </a:lnTo>
                <a:close/>
              </a:path>
              <a:path w="65404" h="70485">
                <a:moveTo>
                  <a:pt x="41351" y="0"/>
                </a:moveTo>
                <a:lnTo>
                  <a:pt x="27217" y="3855"/>
                </a:lnTo>
                <a:lnTo>
                  <a:pt x="13855" y="14039"/>
                </a:lnTo>
                <a:lnTo>
                  <a:pt x="3903" y="28482"/>
                </a:lnTo>
                <a:lnTo>
                  <a:pt x="0" y="45110"/>
                </a:lnTo>
                <a:lnTo>
                  <a:pt x="2262" y="57282"/>
                </a:lnTo>
                <a:lnTo>
                  <a:pt x="7886" y="65027"/>
                </a:lnTo>
                <a:lnTo>
                  <a:pt x="10680" y="66601"/>
                </a:lnTo>
                <a:lnTo>
                  <a:pt x="10668" y="49834"/>
                </a:lnTo>
                <a:lnTo>
                  <a:pt x="12569" y="36941"/>
                </a:lnTo>
                <a:lnTo>
                  <a:pt x="18262" y="21602"/>
                </a:lnTo>
                <a:lnTo>
                  <a:pt x="27727" y="8768"/>
                </a:lnTo>
                <a:lnTo>
                  <a:pt x="40944" y="3390"/>
                </a:lnTo>
                <a:lnTo>
                  <a:pt x="53353" y="3390"/>
                </a:lnTo>
                <a:lnTo>
                  <a:pt x="50172" y="1474"/>
                </a:lnTo>
                <a:lnTo>
                  <a:pt x="41351" y="0"/>
                </a:lnTo>
                <a:close/>
              </a:path>
            </a:pathLst>
          </a:custGeom>
          <a:solidFill>
            <a:srgbClr val="231F20"/>
          </a:solidFill>
        </p:spPr>
        <p:txBody>
          <a:bodyPr wrap="square" lIns="0" tIns="0" rIns="0" bIns="0" rtlCol="0"/>
          <a:lstStyle/>
          <a:p>
            <a:endParaRPr/>
          </a:p>
        </p:txBody>
      </p:sp>
      <p:sp>
        <p:nvSpPr>
          <p:cNvPr id="133" name="object 133"/>
          <p:cNvSpPr/>
          <p:nvPr/>
        </p:nvSpPr>
        <p:spPr>
          <a:xfrm>
            <a:off x="3239465" y="2772954"/>
            <a:ext cx="76840" cy="45204"/>
          </a:xfrm>
          <a:custGeom>
            <a:avLst/>
            <a:gdLst/>
            <a:ahLst/>
            <a:cxnLst/>
            <a:rect l="l" t="t" r="r" b="b"/>
            <a:pathLst>
              <a:path w="63500" h="70485">
                <a:moveTo>
                  <a:pt x="48564" y="0"/>
                </a:moveTo>
                <a:lnTo>
                  <a:pt x="41249" y="0"/>
                </a:lnTo>
                <a:lnTo>
                  <a:pt x="24988" y="3859"/>
                </a:lnTo>
                <a:lnTo>
                  <a:pt x="11899" y="13838"/>
                </a:lnTo>
                <a:lnTo>
                  <a:pt x="3173" y="27533"/>
                </a:lnTo>
                <a:lnTo>
                  <a:pt x="0" y="42544"/>
                </a:lnTo>
                <a:lnTo>
                  <a:pt x="2501" y="55549"/>
                </a:lnTo>
                <a:lnTo>
                  <a:pt x="8889" y="64125"/>
                </a:lnTo>
                <a:lnTo>
                  <a:pt x="17487" y="68848"/>
                </a:lnTo>
                <a:lnTo>
                  <a:pt x="26619" y="70294"/>
                </a:lnTo>
                <a:lnTo>
                  <a:pt x="36666" y="68535"/>
                </a:lnTo>
                <a:lnTo>
                  <a:pt x="42079" y="65658"/>
                </a:lnTo>
                <a:lnTo>
                  <a:pt x="29057" y="65658"/>
                </a:lnTo>
                <a:lnTo>
                  <a:pt x="21194" y="64117"/>
                </a:lnTo>
                <a:lnTo>
                  <a:pt x="15684" y="59715"/>
                </a:lnTo>
                <a:lnTo>
                  <a:pt x="12441" y="52789"/>
                </a:lnTo>
                <a:lnTo>
                  <a:pt x="11379" y="43675"/>
                </a:lnTo>
                <a:lnTo>
                  <a:pt x="13315" y="31052"/>
                </a:lnTo>
                <a:lnTo>
                  <a:pt x="19100" y="18018"/>
                </a:lnTo>
                <a:lnTo>
                  <a:pt x="28695" y="7817"/>
                </a:lnTo>
                <a:lnTo>
                  <a:pt x="42062" y="3695"/>
                </a:lnTo>
                <a:lnTo>
                  <a:pt x="62654" y="3695"/>
                </a:lnTo>
                <a:lnTo>
                  <a:pt x="62881" y="2463"/>
                </a:lnTo>
                <a:lnTo>
                  <a:pt x="54749" y="2463"/>
                </a:lnTo>
                <a:lnTo>
                  <a:pt x="48564" y="0"/>
                </a:lnTo>
                <a:close/>
              </a:path>
              <a:path w="63500" h="70485">
                <a:moveTo>
                  <a:pt x="52527" y="53530"/>
                </a:moveTo>
                <a:lnTo>
                  <a:pt x="48417" y="57461"/>
                </a:lnTo>
                <a:lnTo>
                  <a:pt x="43268" y="61404"/>
                </a:lnTo>
                <a:lnTo>
                  <a:pt x="36882" y="64442"/>
                </a:lnTo>
                <a:lnTo>
                  <a:pt x="29057" y="65658"/>
                </a:lnTo>
                <a:lnTo>
                  <a:pt x="42079" y="65658"/>
                </a:lnTo>
                <a:lnTo>
                  <a:pt x="44589" y="64325"/>
                </a:lnTo>
                <a:lnTo>
                  <a:pt x="50436" y="59268"/>
                </a:lnTo>
                <a:lnTo>
                  <a:pt x="54254" y="54965"/>
                </a:lnTo>
                <a:lnTo>
                  <a:pt x="52527" y="53530"/>
                </a:lnTo>
                <a:close/>
              </a:path>
              <a:path w="63500" h="70485">
                <a:moveTo>
                  <a:pt x="62654" y="3695"/>
                </a:moveTo>
                <a:lnTo>
                  <a:pt x="56578" y="3695"/>
                </a:lnTo>
                <a:lnTo>
                  <a:pt x="57708" y="20345"/>
                </a:lnTo>
                <a:lnTo>
                  <a:pt x="59537" y="20650"/>
                </a:lnTo>
                <a:lnTo>
                  <a:pt x="62654" y="3695"/>
                </a:lnTo>
                <a:close/>
              </a:path>
              <a:path w="63500" h="70485">
                <a:moveTo>
                  <a:pt x="63296" y="203"/>
                </a:moveTo>
                <a:lnTo>
                  <a:pt x="61150" y="203"/>
                </a:lnTo>
                <a:lnTo>
                  <a:pt x="60045" y="2463"/>
                </a:lnTo>
                <a:lnTo>
                  <a:pt x="62881" y="2463"/>
                </a:lnTo>
                <a:lnTo>
                  <a:pt x="63296" y="203"/>
                </a:lnTo>
                <a:close/>
              </a:path>
            </a:pathLst>
          </a:custGeom>
          <a:solidFill>
            <a:srgbClr val="231F20"/>
          </a:solidFill>
        </p:spPr>
        <p:txBody>
          <a:bodyPr wrap="square" lIns="0" tIns="0" rIns="0" bIns="0" rtlCol="0"/>
          <a:lstStyle/>
          <a:p>
            <a:endParaRPr/>
          </a:p>
        </p:txBody>
      </p:sp>
      <p:sp>
        <p:nvSpPr>
          <p:cNvPr id="134" name="object 134"/>
          <p:cNvSpPr/>
          <p:nvPr/>
        </p:nvSpPr>
        <p:spPr>
          <a:xfrm>
            <a:off x="5034178" y="2771039"/>
            <a:ext cx="76840" cy="45204"/>
          </a:xfrm>
          <a:custGeom>
            <a:avLst/>
            <a:gdLst/>
            <a:ahLst/>
            <a:cxnLst/>
            <a:rect l="l" t="t" r="r" b="b"/>
            <a:pathLst>
              <a:path w="63500" h="70485">
                <a:moveTo>
                  <a:pt x="48564" y="0"/>
                </a:moveTo>
                <a:lnTo>
                  <a:pt x="11899" y="13844"/>
                </a:lnTo>
                <a:lnTo>
                  <a:pt x="0" y="42545"/>
                </a:lnTo>
                <a:lnTo>
                  <a:pt x="2509" y="55557"/>
                </a:lnTo>
                <a:lnTo>
                  <a:pt x="8901" y="64136"/>
                </a:lnTo>
                <a:lnTo>
                  <a:pt x="17500" y="68860"/>
                </a:lnTo>
                <a:lnTo>
                  <a:pt x="26631" y="70307"/>
                </a:lnTo>
                <a:lnTo>
                  <a:pt x="36677" y="68547"/>
                </a:lnTo>
                <a:lnTo>
                  <a:pt x="42111" y="65659"/>
                </a:lnTo>
                <a:lnTo>
                  <a:pt x="29070" y="65659"/>
                </a:lnTo>
                <a:lnTo>
                  <a:pt x="21207" y="64117"/>
                </a:lnTo>
                <a:lnTo>
                  <a:pt x="15697" y="59715"/>
                </a:lnTo>
                <a:lnTo>
                  <a:pt x="12453" y="52789"/>
                </a:lnTo>
                <a:lnTo>
                  <a:pt x="11391" y="43675"/>
                </a:lnTo>
                <a:lnTo>
                  <a:pt x="13321" y="31060"/>
                </a:lnTo>
                <a:lnTo>
                  <a:pt x="19102" y="18029"/>
                </a:lnTo>
                <a:lnTo>
                  <a:pt x="28695" y="7829"/>
                </a:lnTo>
                <a:lnTo>
                  <a:pt x="42062" y="3708"/>
                </a:lnTo>
                <a:lnTo>
                  <a:pt x="62654" y="3708"/>
                </a:lnTo>
                <a:lnTo>
                  <a:pt x="62881" y="2476"/>
                </a:lnTo>
                <a:lnTo>
                  <a:pt x="54762" y="2476"/>
                </a:lnTo>
                <a:lnTo>
                  <a:pt x="48564" y="0"/>
                </a:lnTo>
                <a:close/>
              </a:path>
              <a:path w="63500" h="70485">
                <a:moveTo>
                  <a:pt x="52527" y="53543"/>
                </a:moveTo>
                <a:lnTo>
                  <a:pt x="48417" y="57472"/>
                </a:lnTo>
                <a:lnTo>
                  <a:pt x="43270" y="61410"/>
                </a:lnTo>
                <a:lnTo>
                  <a:pt x="36887" y="64444"/>
                </a:lnTo>
                <a:lnTo>
                  <a:pt x="29070" y="65659"/>
                </a:lnTo>
                <a:lnTo>
                  <a:pt x="42111" y="65659"/>
                </a:lnTo>
                <a:lnTo>
                  <a:pt x="44596" y="64338"/>
                </a:lnTo>
                <a:lnTo>
                  <a:pt x="50438" y="59280"/>
                </a:lnTo>
                <a:lnTo>
                  <a:pt x="54254" y="54978"/>
                </a:lnTo>
                <a:lnTo>
                  <a:pt x="52527" y="53543"/>
                </a:lnTo>
                <a:close/>
              </a:path>
              <a:path w="63500" h="70485">
                <a:moveTo>
                  <a:pt x="62654" y="3708"/>
                </a:moveTo>
                <a:lnTo>
                  <a:pt x="56591" y="3708"/>
                </a:lnTo>
                <a:lnTo>
                  <a:pt x="57708" y="20345"/>
                </a:lnTo>
                <a:lnTo>
                  <a:pt x="59537" y="20662"/>
                </a:lnTo>
                <a:lnTo>
                  <a:pt x="62654" y="3708"/>
                </a:lnTo>
                <a:close/>
              </a:path>
              <a:path w="63500" h="70485">
                <a:moveTo>
                  <a:pt x="63296" y="215"/>
                </a:moveTo>
                <a:lnTo>
                  <a:pt x="61163" y="215"/>
                </a:lnTo>
                <a:lnTo>
                  <a:pt x="60045" y="2476"/>
                </a:lnTo>
                <a:lnTo>
                  <a:pt x="62881" y="2476"/>
                </a:lnTo>
                <a:lnTo>
                  <a:pt x="63296" y="215"/>
                </a:lnTo>
                <a:close/>
              </a:path>
            </a:pathLst>
          </a:custGeom>
          <a:solidFill>
            <a:srgbClr val="231F20"/>
          </a:solidFill>
        </p:spPr>
        <p:txBody>
          <a:bodyPr wrap="square" lIns="0" tIns="0" rIns="0" bIns="0" rtlCol="0"/>
          <a:lstStyle/>
          <a:p>
            <a:endParaRPr/>
          </a:p>
        </p:txBody>
      </p:sp>
      <p:sp>
        <p:nvSpPr>
          <p:cNvPr id="135" name="object 135"/>
          <p:cNvSpPr/>
          <p:nvPr/>
        </p:nvSpPr>
        <p:spPr>
          <a:xfrm>
            <a:off x="6855464" y="2760239"/>
            <a:ext cx="76840" cy="45204"/>
          </a:xfrm>
          <a:custGeom>
            <a:avLst/>
            <a:gdLst/>
            <a:ahLst/>
            <a:cxnLst/>
            <a:rect l="l" t="t" r="r" b="b"/>
            <a:pathLst>
              <a:path w="63500" h="70485">
                <a:moveTo>
                  <a:pt x="48552" y="0"/>
                </a:moveTo>
                <a:lnTo>
                  <a:pt x="41236" y="0"/>
                </a:lnTo>
                <a:lnTo>
                  <a:pt x="24976" y="3858"/>
                </a:lnTo>
                <a:lnTo>
                  <a:pt x="11888" y="13833"/>
                </a:lnTo>
                <a:lnTo>
                  <a:pt x="3166" y="27528"/>
                </a:lnTo>
                <a:lnTo>
                  <a:pt x="0" y="42544"/>
                </a:lnTo>
                <a:lnTo>
                  <a:pt x="2501" y="55549"/>
                </a:lnTo>
                <a:lnTo>
                  <a:pt x="8890" y="64125"/>
                </a:lnTo>
                <a:lnTo>
                  <a:pt x="17487" y="68848"/>
                </a:lnTo>
                <a:lnTo>
                  <a:pt x="26619" y="70294"/>
                </a:lnTo>
                <a:lnTo>
                  <a:pt x="36664" y="68535"/>
                </a:lnTo>
                <a:lnTo>
                  <a:pt x="42074" y="65658"/>
                </a:lnTo>
                <a:lnTo>
                  <a:pt x="29057" y="65658"/>
                </a:lnTo>
                <a:lnTo>
                  <a:pt x="21194" y="64115"/>
                </a:lnTo>
                <a:lnTo>
                  <a:pt x="15684" y="59710"/>
                </a:lnTo>
                <a:lnTo>
                  <a:pt x="12441" y="52784"/>
                </a:lnTo>
                <a:lnTo>
                  <a:pt x="11379" y="43675"/>
                </a:lnTo>
                <a:lnTo>
                  <a:pt x="13308" y="31052"/>
                </a:lnTo>
                <a:lnTo>
                  <a:pt x="19089" y="18018"/>
                </a:lnTo>
                <a:lnTo>
                  <a:pt x="28683" y="7817"/>
                </a:lnTo>
                <a:lnTo>
                  <a:pt x="42049" y="3695"/>
                </a:lnTo>
                <a:lnTo>
                  <a:pt x="62642" y="3695"/>
                </a:lnTo>
                <a:lnTo>
                  <a:pt x="62868" y="2463"/>
                </a:lnTo>
                <a:lnTo>
                  <a:pt x="54749" y="2463"/>
                </a:lnTo>
                <a:lnTo>
                  <a:pt x="48552" y="0"/>
                </a:lnTo>
                <a:close/>
              </a:path>
              <a:path w="63500" h="70485">
                <a:moveTo>
                  <a:pt x="52514" y="53530"/>
                </a:moveTo>
                <a:lnTo>
                  <a:pt x="48411" y="57459"/>
                </a:lnTo>
                <a:lnTo>
                  <a:pt x="43267" y="61399"/>
                </a:lnTo>
                <a:lnTo>
                  <a:pt x="36882" y="64437"/>
                </a:lnTo>
                <a:lnTo>
                  <a:pt x="29057" y="65658"/>
                </a:lnTo>
                <a:lnTo>
                  <a:pt x="42074" y="65658"/>
                </a:lnTo>
                <a:lnTo>
                  <a:pt x="44583" y="64325"/>
                </a:lnTo>
                <a:lnTo>
                  <a:pt x="50425" y="59268"/>
                </a:lnTo>
                <a:lnTo>
                  <a:pt x="54241" y="54965"/>
                </a:lnTo>
                <a:lnTo>
                  <a:pt x="52514" y="53530"/>
                </a:lnTo>
                <a:close/>
              </a:path>
              <a:path w="63500" h="70485">
                <a:moveTo>
                  <a:pt x="62642" y="3695"/>
                </a:moveTo>
                <a:lnTo>
                  <a:pt x="56578" y="3695"/>
                </a:lnTo>
                <a:lnTo>
                  <a:pt x="57696" y="20332"/>
                </a:lnTo>
                <a:lnTo>
                  <a:pt x="59524" y="20650"/>
                </a:lnTo>
                <a:lnTo>
                  <a:pt x="62642" y="3695"/>
                </a:lnTo>
                <a:close/>
              </a:path>
              <a:path w="63500" h="70485">
                <a:moveTo>
                  <a:pt x="63284" y="203"/>
                </a:moveTo>
                <a:lnTo>
                  <a:pt x="61150" y="203"/>
                </a:lnTo>
                <a:lnTo>
                  <a:pt x="60032" y="2463"/>
                </a:lnTo>
                <a:lnTo>
                  <a:pt x="62868" y="2463"/>
                </a:lnTo>
                <a:lnTo>
                  <a:pt x="63284" y="203"/>
                </a:lnTo>
                <a:close/>
              </a:path>
            </a:pathLst>
          </a:custGeom>
          <a:solidFill>
            <a:srgbClr val="231F20"/>
          </a:solidFill>
        </p:spPr>
        <p:txBody>
          <a:bodyPr wrap="square" lIns="0" tIns="0" rIns="0" bIns="0" rtlCol="0"/>
          <a:lstStyle/>
          <a:p>
            <a:endParaRPr/>
          </a:p>
        </p:txBody>
      </p:sp>
      <p:sp>
        <p:nvSpPr>
          <p:cNvPr id="136" name="object 136"/>
          <p:cNvSpPr/>
          <p:nvPr/>
        </p:nvSpPr>
        <p:spPr>
          <a:xfrm>
            <a:off x="4397403" y="1629704"/>
            <a:ext cx="72230" cy="43982"/>
          </a:xfrm>
          <a:custGeom>
            <a:avLst/>
            <a:gdLst/>
            <a:ahLst/>
            <a:cxnLst/>
            <a:rect l="l" t="t" r="r" b="b"/>
            <a:pathLst>
              <a:path w="59689" h="68580">
                <a:moveTo>
                  <a:pt x="53949" y="0"/>
                </a:moveTo>
                <a:lnTo>
                  <a:pt x="0" y="12"/>
                </a:lnTo>
                <a:lnTo>
                  <a:pt x="0" y="1968"/>
                </a:lnTo>
                <a:lnTo>
                  <a:pt x="6400" y="2476"/>
                </a:lnTo>
                <a:lnTo>
                  <a:pt x="8839" y="3098"/>
                </a:lnTo>
                <a:lnTo>
                  <a:pt x="8851" y="64744"/>
                </a:lnTo>
                <a:lnTo>
                  <a:pt x="6515" y="65671"/>
                </a:lnTo>
                <a:lnTo>
                  <a:pt x="12" y="66078"/>
                </a:lnTo>
                <a:lnTo>
                  <a:pt x="12" y="68033"/>
                </a:lnTo>
                <a:lnTo>
                  <a:pt x="54876" y="68021"/>
                </a:lnTo>
                <a:lnTo>
                  <a:pt x="55903" y="64122"/>
                </a:lnTo>
                <a:lnTo>
                  <a:pt x="34353" y="64122"/>
                </a:lnTo>
                <a:lnTo>
                  <a:pt x="19215" y="64020"/>
                </a:lnTo>
                <a:lnTo>
                  <a:pt x="19215" y="34328"/>
                </a:lnTo>
                <a:lnTo>
                  <a:pt x="48368" y="34328"/>
                </a:lnTo>
                <a:lnTo>
                  <a:pt x="48366" y="30226"/>
                </a:lnTo>
                <a:lnTo>
                  <a:pt x="19215" y="30226"/>
                </a:lnTo>
                <a:lnTo>
                  <a:pt x="19202" y="3911"/>
                </a:lnTo>
                <a:lnTo>
                  <a:pt x="54030" y="3911"/>
                </a:lnTo>
                <a:lnTo>
                  <a:pt x="53949" y="0"/>
                </a:lnTo>
                <a:close/>
              </a:path>
              <a:path w="59689" h="68580">
                <a:moveTo>
                  <a:pt x="59448" y="50660"/>
                </a:moveTo>
                <a:lnTo>
                  <a:pt x="56603" y="50660"/>
                </a:lnTo>
                <a:lnTo>
                  <a:pt x="53027" y="57141"/>
                </a:lnTo>
                <a:lnTo>
                  <a:pt x="48564" y="61282"/>
                </a:lnTo>
                <a:lnTo>
                  <a:pt x="42559" y="63477"/>
                </a:lnTo>
                <a:lnTo>
                  <a:pt x="34353" y="64122"/>
                </a:lnTo>
                <a:lnTo>
                  <a:pt x="55903" y="64122"/>
                </a:lnTo>
                <a:lnTo>
                  <a:pt x="59448" y="50660"/>
                </a:lnTo>
                <a:close/>
              </a:path>
              <a:path w="59689" h="68580">
                <a:moveTo>
                  <a:pt x="48368" y="34328"/>
                </a:moveTo>
                <a:lnTo>
                  <a:pt x="19215" y="34328"/>
                </a:lnTo>
                <a:lnTo>
                  <a:pt x="43294" y="34632"/>
                </a:lnTo>
                <a:lnTo>
                  <a:pt x="44818" y="36068"/>
                </a:lnTo>
                <a:lnTo>
                  <a:pt x="46037" y="44297"/>
                </a:lnTo>
                <a:lnTo>
                  <a:pt x="48374" y="44297"/>
                </a:lnTo>
                <a:lnTo>
                  <a:pt x="48368" y="34328"/>
                </a:lnTo>
                <a:close/>
              </a:path>
              <a:path w="59689" h="68580">
                <a:moveTo>
                  <a:pt x="48361" y="20459"/>
                </a:moveTo>
                <a:lnTo>
                  <a:pt x="46024" y="20459"/>
                </a:lnTo>
                <a:lnTo>
                  <a:pt x="44919" y="27749"/>
                </a:lnTo>
                <a:lnTo>
                  <a:pt x="43903" y="30213"/>
                </a:lnTo>
                <a:lnTo>
                  <a:pt x="19215" y="30226"/>
                </a:lnTo>
                <a:lnTo>
                  <a:pt x="48366" y="30226"/>
                </a:lnTo>
                <a:lnTo>
                  <a:pt x="48361" y="20459"/>
                </a:lnTo>
                <a:close/>
              </a:path>
              <a:path w="59689" h="68580">
                <a:moveTo>
                  <a:pt x="54030" y="3911"/>
                </a:moveTo>
                <a:lnTo>
                  <a:pt x="47548" y="3911"/>
                </a:lnTo>
                <a:lnTo>
                  <a:pt x="50190" y="5549"/>
                </a:lnTo>
                <a:lnTo>
                  <a:pt x="51714" y="14706"/>
                </a:lnTo>
                <a:lnTo>
                  <a:pt x="54254" y="14693"/>
                </a:lnTo>
                <a:lnTo>
                  <a:pt x="54030" y="3911"/>
                </a:lnTo>
                <a:close/>
              </a:path>
            </a:pathLst>
          </a:custGeom>
          <a:solidFill>
            <a:srgbClr val="231F20"/>
          </a:solidFill>
        </p:spPr>
        <p:txBody>
          <a:bodyPr wrap="square" lIns="0" tIns="0" rIns="0" bIns="0" rtlCol="0"/>
          <a:lstStyle/>
          <a:p>
            <a:endParaRPr/>
          </a:p>
        </p:txBody>
      </p:sp>
      <p:sp>
        <p:nvSpPr>
          <p:cNvPr id="137" name="object 137"/>
          <p:cNvSpPr/>
          <p:nvPr/>
        </p:nvSpPr>
        <p:spPr>
          <a:xfrm>
            <a:off x="4473152" y="1643672"/>
            <a:ext cx="56862" cy="29729"/>
          </a:xfrm>
          <a:custGeom>
            <a:avLst/>
            <a:gdLst/>
            <a:ahLst/>
            <a:cxnLst/>
            <a:rect l="l" t="t" r="r" b="b"/>
            <a:pathLst>
              <a:path w="46989" h="46355">
                <a:moveTo>
                  <a:pt x="21729" y="1447"/>
                </a:moveTo>
                <a:lnTo>
                  <a:pt x="5270" y="1447"/>
                </a:lnTo>
                <a:lnTo>
                  <a:pt x="9436" y="7747"/>
                </a:lnTo>
                <a:lnTo>
                  <a:pt x="18999" y="22593"/>
                </a:lnTo>
                <a:lnTo>
                  <a:pt x="4165" y="44183"/>
                </a:lnTo>
                <a:lnTo>
                  <a:pt x="2743" y="44386"/>
                </a:lnTo>
                <a:lnTo>
                  <a:pt x="109" y="44691"/>
                </a:lnTo>
                <a:lnTo>
                  <a:pt x="0" y="46240"/>
                </a:lnTo>
                <a:lnTo>
                  <a:pt x="14731" y="46240"/>
                </a:lnTo>
                <a:lnTo>
                  <a:pt x="14731" y="44704"/>
                </a:lnTo>
                <a:lnTo>
                  <a:pt x="10871" y="44704"/>
                </a:lnTo>
                <a:lnTo>
                  <a:pt x="10667" y="42849"/>
                </a:lnTo>
                <a:lnTo>
                  <a:pt x="10667" y="41732"/>
                </a:lnTo>
                <a:lnTo>
                  <a:pt x="12699" y="38658"/>
                </a:lnTo>
                <a:lnTo>
                  <a:pt x="20726" y="26073"/>
                </a:lnTo>
                <a:lnTo>
                  <a:pt x="30521" y="26073"/>
                </a:lnTo>
                <a:lnTo>
                  <a:pt x="25603" y="18491"/>
                </a:lnTo>
                <a:lnTo>
                  <a:pt x="27915" y="15087"/>
                </a:lnTo>
                <a:lnTo>
                  <a:pt x="23469" y="15087"/>
                </a:lnTo>
                <a:lnTo>
                  <a:pt x="21539" y="12090"/>
                </a:lnTo>
                <a:lnTo>
                  <a:pt x="17373" y="5778"/>
                </a:lnTo>
                <a:lnTo>
                  <a:pt x="17373" y="1752"/>
                </a:lnTo>
                <a:lnTo>
                  <a:pt x="19900" y="1549"/>
                </a:lnTo>
                <a:lnTo>
                  <a:pt x="21729" y="1549"/>
                </a:lnTo>
                <a:close/>
              </a:path>
              <a:path w="46989" h="46355">
                <a:moveTo>
                  <a:pt x="30521" y="26073"/>
                </a:moveTo>
                <a:lnTo>
                  <a:pt x="20726" y="26073"/>
                </a:lnTo>
                <a:lnTo>
                  <a:pt x="28955" y="38760"/>
                </a:lnTo>
                <a:lnTo>
                  <a:pt x="29362" y="39268"/>
                </a:lnTo>
                <a:lnTo>
                  <a:pt x="30581" y="40500"/>
                </a:lnTo>
                <a:lnTo>
                  <a:pt x="30581" y="44183"/>
                </a:lnTo>
                <a:lnTo>
                  <a:pt x="29667" y="44602"/>
                </a:lnTo>
                <a:lnTo>
                  <a:pt x="26517" y="44704"/>
                </a:lnTo>
                <a:lnTo>
                  <a:pt x="26517" y="46240"/>
                </a:lnTo>
                <a:lnTo>
                  <a:pt x="46939" y="46240"/>
                </a:lnTo>
                <a:lnTo>
                  <a:pt x="46939" y="44691"/>
                </a:lnTo>
                <a:lnTo>
                  <a:pt x="42468" y="44488"/>
                </a:lnTo>
                <a:lnTo>
                  <a:pt x="30521" y="26073"/>
                </a:lnTo>
                <a:close/>
              </a:path>
              <a:path w="46989" h="46355">
                <a:moveTo>
                  <a:pt x="42252" y="0"/>
                </a:moveTo>
                <a:lnTo>
                  <a:pt x="26200" y="0"/>
                </a:lnTo>
                <a:lnTo>
                  <a:pt x="26200" y="1549"/>
                </a:lnTo>
                <a:lnTo>
                  <a:pt x="30264" y="1752"/>
                </a:lnTo>
                <a:lnTo>
                  <a:pt x="30276" y="5054"/>
                </a:lnTo>
                <a:lnTo>
                  <a:pt x="29589" y="6096"/>
                </a:lnTo>
                <a:lnTo>
                  <a:pt x="23469" y="15087"/>
                </a:lnTo>
                <a:lnTo>
                  <a:pt x="27915" y="15087"/>
                </a:lnTo>
                <a:lnTo>
                  <a:pt x="34214" y="5778"/>
                </a:lnTo>
                <a:lnTo>
                  <a:pt x="34836" y="4749"/>
                </a:lnTo>
                <a:lnTo>
                  <a:pt x="37896" y="1651"/>
                </a:lnTo>
                <a:lnTo>
                  <a:pt x="42252" y="1549"/>
                </a:lnTo>
                <a:lnTo>
                  <a:pt x="42252" y="0"/>
                </a:lnTo>
                <a:close/>
              </a:path>
              <a:path w="46989" h="46355">
                <a:moveTo>
                  <a:pt x="21729" y="0"/>
                </a:moveTo>
                <a:lnTo>
                  <a:pt x="698" y="12"/>
                </a:lnTo>
                <a:lnTo>
                  <a:pt x="698" y="1549"/>
                </a:lnTo>
                <a:lnTo>
                  <a:pt x="5270" y="1447"/>
                </a:lnTo>
                <a:lnTo>
                  <a:pt x="21729" y="1447"/>
                </a:lnTo>
                <a:lnTo>
                  <a:pt x="21729" y="0"/>
                </a:lnTo>
                <a:close/>
              </a:path>
            </a:pathLst>
          </a:custGeom>
          <a:solidFill>
            <a:srgbClr val="231F20"/>
          </a:solidFill>
        </p:spPr>
        <p:txBody>
          <a:bodyPr wrap="square" lIns="0" tIns="0" rIns="0" bIns="0" rtlCol="0"/>
          <a:lstStyle/>
          <a:p>
            <a:endParaRPr/>
          </a:p>
        </p:txBody>
      </p:sp>
      <p:sp>
        <p:nvSpPr>
          <p:cNvPr id="138" name="object 138"/>
          <p:cNvSpPr/>
          <p:nvPr/>
        </p:nvSpPr>
        <p:spPr>
          <a:xfrm>
            <a:off x="4535608" y="1643012"/>
            <a:ext cx="47641" cy="31358"/>
          </a:xfrm>
          <a:custGeom>
            <a:avLst/>
            <a:gdLst/>
            <a:ahLst/>
            <a:cxnLst/>
            <a:rect l="l" t="t" r="r" b="b"/>
            <a:pathLst>
              <a:path w="39370" h="48894">
                <a:moveTo>
                  <a:pt x="26403" y="0"/>
                </a:moveTo>
                <a:lnTo>
                  <a:pt x="22745" y="0"/>
                </a:lnTo>
                <a:lnTo>
                  <a:pt x="14562" y="1596"/>
                </a:lnTo>
                <a:lnTo>
                  <a:pt x="7258" y="6372"/>
                </a:lnTo>
                <a:lnTo>
                  <a:pt x="2010" y="14305"/>
                </a:lnTo>
                <a:lnTo>
                  <a:pt x="0" y="25374"/>
                </a:lnTo>
                <a:lnTo>
                  <a:pt x="1825" y="35811"/>
                </a:lnTo>
                <a:lnTo>
                  <a:pt x="6451" y="42933"/>
                </a:lnTo>
                <a:lnTo>
                  <a:pt x="12601" y="47011"/>
                </a:lnTo>
                <a:lnTo>
                  <a:pt x="18999" y="48310"/>
                </a:lnTo>
                <a:lnTo>
                  <a:pt x="24874" y="47433"/>
                </a:lnTo>
                <a:lnTo>
                  <a:pt x="30186" y="44624"/>
                </a:lnTo>
                <a:lnTo>
                  <a:pt x="33761" y="40893"/>
                </a:lnTo>
                <a:lnTo>
                  <a:pt x="14833" y="40893"/>
                </a:lnTo>
                <a:lnTo>
                  <a:pt x="7823" y="33083"/>
                </a:lnTo>
                <a:lnTo>
                  <a:pt x="7810" y="6159"/>
                </a:lnTo>
                <a:lnTo>
                  <a:pt x="17157" y="2984"/>
                </a:lnTo>
                <a:lnTo>
                  <a:pt x="33202" y="2984"/>
                </a:lnTo>
                <a:lnTo>
                  <a:pt x="30975" y="1536"/>
                </a:lnTo>
                <a:lnTo>
                  <a:pt x="26403" y="0"/>
                </a:lnTo>
                <a:close/>
              </a:path>
              <a:path w="39370" h="48894">
                <a:moveTo>
                  <a:pt x="37884" y="31229"/>
                </a:moveTo>
                <a:lnTo>
                  <a:pt x="34442" y="36474"/>
                </a:lnTo>
                <a:lnTo>
                  <a:pt x="30683" y="40893"/>
                </a:lnTo>
                <a:lnTo>
                  <a:pt x="33761" y="40893"/>
                </a:lnTo>
                <a:lnTo>
                  <a:pt x="34981" y="39620"/>
                </a:lnTo>
                <a:lnTo>
                  <a:pt x="39306" y="32156"/>
                </a:lnTo>
                <a:lnTo>
                  <a:pt x="37884" y="31229"/>
                </a:lnTo>
                <a:close/>
              </a:path>
              <a:path w="39370" h="48894">
                <a:moveTo>
                  <a:pt x="33202" y="2984"/>
                </a:moveTo>
                <a:lnTo>
                  <a:pt x="26301" y="2984"/>
                </a:lnTo>
                <a:lnTo>
                  <a:pt x="28854" y="12433"/>
                </a:lnTo>
                <a:lnTo>
                  <a:pt x="30568" y="15100"/>
                </a:lnTo>
                <a:lnTo>
                  <a:pt x="33210" y="14897"/>
                </a:lnTo>
                <a:lnTo>
                  <a:pt x="36258" y="14693"/>
                </a:lnTo>
                <a:lnTo>
                  <a:pt x="37884" y="12738"/>
                </a:lnTo>
                <a:lnTo>
                  <a:pt x="37884" y="8521"/>
                </a:lnTo>
                <a:lnTo>
                  <a:pt x="36563" y="5346"/>
                </a:lnTo>
                <a:lnTo>
                  <a:pt x="33515" y="3187"/>
                </a:lnTo>
                <a:lnTo>
                  <a:pt x="33202" y="2984"/>
                </a:lnTo>
                <a:close/>
              </a:path>
            </a:pathLst>
          </a:custGeom>
          <a:solidFill>
            <a:srgbClr val="231F20"/>
          </a:solidFill>
        </p:spPr>
        <p:txBody>
          <a:bodyPr wrap="square" lIns="0" tIns="0" rIns="0" bIns="0" rtlCol="0"/>
          <a:lstStyle/>
          <a:p>
            <a:endParaRPr/>
          </a:p>
        </p:txBody>
      </p:sp>
      <p:sp>
        <p:nvSpPr>
          <p:cNvPr id="139" name="object 139"/>
          <p:cNvSpPr/>
          <p:nvPr/>
        </p:nvSpPr>
        <p:spPr>
          <a:xfrm>
            <a:off x="4589089" y="1628319"/>
            <a:ext cx="29199" cy="45204"/>
          </a:xfrm>
          <a:custGeom>
            <a:avLst/>
            <a:gdLst/>
            <a:ahLst/>
            <a:cxnLst/>
            <a:rect l="l" t="t" r="r" b="b"/>
            <a:pathLst>
              <a:path w="24129" h="70485">
                <a:moveTo>
                  <a:pt x="16550" y="29692"/>
                </a:moveTo>
                <a:lnTo>
                  <a:pt x="3035" y="29692"/>
                </a:lnTo>
                <a:lnTo>
                  <a:pt x="8013" y="29794"/>
                </a:lnTo>
                <a:lnTo>
                  <a:pt x="8026" y="67703"/>
                </a:lnTo>
                <a:lnTo>
                  <a:pt x="6299" y="68313"/>
                </a:lnTo>
                <a:lnTo>
                  <a:pt x="0" y="68630"/>
                </a:lnTo>
                <a:lnTo>
                  <a:pt x="0" y="70167"/>
                </a:lnTo>
                <a:lnTo>
                  <a:pt x="24079" y="70167"/>
                </a:lnTo>
                <a:lnTo>
                  <a:pt x="24079" y="68630"/>
                </a:lnTo>
                <a:lnTo>
                  <a:pt x="17068" y="68211"/>
                </a:lnTo>
                <a:lnTo>
                  <a:pt x="16560" y="66471"/>
                </a:lnTo>
                <a:lnTo>
                  <a:pt x="16550" y="29692"/>
                </a:lnTo>
                <a:close/>
              </a:path>
              <a:path w="24129" h="70485">
                <a:moveTo>
                  <a:pt x="16141" y="22898"/>
                </a:moveTo>
                <a:lnTo>
                  <a:pt x="5676" y="26809"/>
                </a:lnTo>
                <a:lnTo>
                  <a:pt x="393" y="28562"/>
                </a:lnTo>
                <a:lnTo>
                  <a:pt x="393" y="30098"/>
                </a:lnTo>
                <a:lnTo>
                  <a:pt x="3035" y="29692"/>
                </a:lnTo>
                <a:lnTo>
                  <a:pt x="16550" y="29692"/>
                </a:lnTo>
                <a:lnTo>
                  <a:pt x="16548" y="23215"/>
                </a:lnTo>
                <a:lnTo>
                  <a:pt x="16141" y="22898"/>
                </a:lnTo>
                <a:close/>
              </a:path>
              <a:path w="24129" h="70485">
                <a:moveTo>
                  <a:pt x="14414" y="0"/>
                </a:moveTo>
                <a:lnTo>
                  <a:pt x="7810" y="0"/>
                </a:lnTo>
                <a:lnTo>
                  <a:pt x="6286" y="3276"/>
                </a:lnTo>
                <a:lnTo>
                  <a:pt x="6286" y="7188"/>
                </a:lnTo>
                <a:lnTo>
                  <a:pt x="7708" y="10477"/>
                </a:lnTo>
                <a:lnTo>
                  <a:pt x="14414" y="10477"/>
                </a:lnTo>
                <a:lnTo>
                  <a:pt x="16649" y="8204"/>
                </a:lnTo>
                <a:lnTo>
                  <a:pt x="16649" y="2362"/>
                </a:lnTo>
                <a:lnTo>
                  <a:pt x="14414" y="0"/>
                </a:lnTo>
                <a:close/>
              </a:path>
            </a:pathLst>
          </a:custGeom>
          <a:solidFill>
            <a:srgbClr val="231F20"/>
          </a:solidFill>
        </p:spPr>
        <p:txBody>
          <a:bodyPr wrap="square" lIns="0" tIns="0" rIns="0" bIns="0" rtlCol="0"/>
          <a:lstStyle/>
          <a:p>
            <a:endParaRPr/>
          </a:p>
        </p:txBody>
      </p:sp>
      <p:sp>
        <p:nvSpPr>
          <p:cNvPr id="140" name="object 140"/>
          <p:cNvSpPr/>
          <p:nvPr/>
        </p:nvSpPr>
        <p:spPr>
          <a:xfrm>
            <a:off x="4622884" y="1635168"/>
            <a:ext cx="33041" cy="39095"/>
          </a:xfrm>
          <a:custGeom>
            <a:avLst/>
            <a:gdLst/>
            <a:ahLst/>
            <a:cxnLst/>
            <a:rect l="l" t="t" r="r" b="b"/>
            <a:pathLst>
              <a:path w="27304" h="60960">
                <a:moveTo>
                  <a:pt x="14325" y="0"/>
                </a:moveTo>
                <a:lnTo>
                  <a:pt x="13614" y="0"/>
                </a:lnTo>
                <a:lnTo>
                  <a:pt x="9855" y="5435"/>
                </a:lnTo>
                <a:lnTo>
                  <a:pt x="8331" y="7696"/>
                </a:lnTo>
                <a:lnTo>
                  <a:pt x="4470" y="11709"/>
                </a:lnTo>
                <a:lnTo>
                  <a:pt x="2235" y="13970"/>
                </a:lnTo>
                <a:lnTo>
                  <a:pt x="0" y="14579"/>
                </a:lnTo>
                <a:lnTo>
                  <a:pt x="0" y="16129"/>
                </a:lnTo>
                <a:lnTo>
                  <a:pt x="203" y="16433"/>
                </a:lnTo>
                <a:lnTo>
                  <a:pt x="5803" y="16535"/>
                </a:lnTo>
                <a:lnTo>
                  <a:pt x="5803" y="57734"/>
                </a:lnTo>
                <a:lnTo>
                  <a:pt x="9969" y="60528"/>
                </a:lnTo>
                <a:lnTo>
                  <a:pt x="19824" y="60528"/>
                </a:lnTo>
                <a:lnTo>
                  <a:pt x="24599" y="57124"/>
                </a:lnTo>
                <a:lnTo>
                  <a:pt x="25678" y="55168"/>
                </a:lnTo>
                <a:lnTo>
                  <a:pt x="14338" y="55168"/>
                </a:lnTo>
                <a:lnTo>
                  <a:pt x="14325" y="16535"/>
                </a:lnTo>
                <a:lnTo>
                  <a:pt x="24587" y="16535"/>
                </a:lnTo>
                <a:lnTo>
                  <a:pt x="24587" y="13246"/>
                </a:lnTo>
                <a:lnTo>
                  <a:pt x="14325" y="13246"/>
                </a:lnTo>
                <a:lnTo>
                  <a:pt x="14325" y="0"/>
                </a:lnTo>
                <a:close/>
              </a:path>
              <a:path w="27304" h="60960">
                <a:moveTo>
                  <a:pt x="25717" y="51574"/>
                </a:moveTo>
                <a:lnTo>
                  <a:pt x="24599" y="52908"/>
                </a:lnTo>
                <a:lnTo>
                  <a:pt x="22771" y="55168"/>
                </a:lnTo>
                <a:lnTo>
                  <a:pt x="25678" y="55168"/>
                </a:lnTo>
                <a:lnTo>
                  <a:pt x="27038" y="52705"/>
                </a:lnTo>
                <a:lnTo>
                  <a:pt x="25717" y="51574"/>
                </a:lnTo>
                <a:close/>
              </a:path>
            </a:pathLst>
          </a:custGeom>
          <a:solidFill>
            <a:srgbClr val="231F20"/>
          </a:solidFill>
        </p:spPr>
        <p:txBody>
          <a:bodyPr wrap="square" lIns="0" tIns="0" rIns="0" bIns="0" rtlCol="0"/>
          <a:lstStyle/>
          <a:p>
            <a:endParaRPr/>
          </a:p>
        </p:txBody>
      </p:sp>
      <p:sp>
        <p:nvSpPr>
          <p:cNvPr id="141" name="object 141"/>
          <p:cNvSpPr/>
          <p:nvPr/>
        </p:nvSpPr>
        <p:spPr>
          <a:xfrm>
            <a:off x="4657445" y="1628311"/>
            <a:ext cx="29199" cy="45204"/>
          </a:xfrm>
          <a:custGeom>
            <a:avLst/>
            <a:gdLst/>
            <a:ahLst/>
            <a:cxnLst/>
            <a:rect l="l" t="t" r="r" b="b"/>
            <a:pathLst>
              <a:path w="24129" h="70485">
                <a:moveTo>
                  <a:pt x="16550" y="29692"/>
                </a:moveTo>
                <a:lnTo>
                  <a:pt x="3035" y="29692"/>
                </a:lnTo>
                <a:lnTo>
                  <a:pt x="8013" y="29794"/>
                </a:lnTo>
                <a:lnTo>
                  <a:pt x="8026" y="67703"/>
                </a:lnTo>
                <a:lnTo>
                  <a:pt x="6299" y="68325"/>
                </a:lnTo>
                <a:lnTo>
                  <a:pt x="0" y="68630"/>
                </a:lnTo>
                <a:lnTo>
                  <a:pt x="0" y="70180"/>
                </a:lnTo>
                <a:lnTo>
                  <a:pt x="24079" y="70167"/>
                </a:lnTo>
                <a:lnTo>
                  <a:pt x="24079" y="68630"/>
                </a:lnTo>
                <a:lnTo>
                  <a:pt x="17068" y="68224"/>
                </a:lnTo>
                <a:lnTo>
                  <a:pt x="16560" y="66471"/>
                </a:lnTo>
                <a:lnTo>
                  <a:pt x="16550" y="29692"/>
                </a:lnTo>
                <a:close/>
              </a:path>
              <a:path w="24129" h="70485">
                <a:moveTo>
                  <a:pt x="16141" y="22910"/>
                </a:moveTo>
                <a:lnTo>
                  <a:pt x="5676" y="26822"/>
                </a:lnTo>
                <a:lnTo>
                  <a:pt x="393" y="28562"/>
                </a:lnTo>
                <a:lnTo>
                  <a:pt x="393" y="30111"/>
                </a:lnTo>
                <a:lnTo>
                  <a:pt x="3035" y="29692"/>
                </a:lnTo>
                <a:lnTo>
                  <a:pt x="16550" y="29692"/>
                </a:lnTo>
                <a:lnTo>
                  <a:pt x="16548" y="23215"/>
                </a:lnTo>
                <a:lnTo>
                  <a:pt x="16141" y="22910"/>
                </a:lnTo>
                <a:close/>
              </a:path>
              <a:path w="24129" h="70485">
                <a:moveTo>
                  <a:pt x="14414" y="0"/>
                </a:moveTo>
                <a:lnTo>
                  <a:pt x="7810" y="0"/>
                </a:lnTo>
                <a:lnTo>
                  <a:pt x="6286" y="3289"/>
                </a:lnTo>
                <a:lnTo>
                  <a:pt x="6286" y="7188"/>
                </a:lnTo>
                <a:lnTo>
                  <a:pt x="7708" y="10477"/>
                </a:lnTo>
                <a:lnTo>
                  <a:pt x="14414" y="10477"/>
                </a:lnTo>
                <a:lnTo>
                  <a:pt x="16649" y="8216"/>
                </a:lnTo>
                <a:lnTo>
                  <a:pt x="16649" y="2362"/>
                </a:lnTo>
                <a:lnTo>
                  <a:pt x="14414" y="0"/>
                </a:lnTo>
                <a:close/>
              </a:path>
            </a:pathLst>
          </a:custGeom>
          <a:solidFill>
            <a:srgbClr val="231F20"/>
          </a:solidFill>
        </p:spPr>
        <p:txBody>
          <a:bodyPr wrap="square" lIns="0" tIns="0" rIns="0" bIns="0" rtlCol="0"/>
          <a:lstStyle/>
          <a:p>
            <a:endParaRPr/>
          </a:p>
        </p:txBody>
      </p:sp>
      <p:sp>
        <p:nvSpPr>
          <p:cNvPr id="142" name="object 142"/>
          <p:cNvSpPr/>
          <p:nvPr/>
        </p:nvSpPr>
        <p:spPr>
          <a:xfrm>
            <a:off x="4691624" y="1642996"/>
            <a:ext cx="58399" cy="30543"/>
          </a:xfrm>
          <a:custGeom>
            <a:avLst/>
            <a:gdLst/>
            <a:ahLst/>
            <a:cxnLst/>
            <a:rect l="l" t="t" r="r" b="b"/>
            <a:pathLst>
              <a:path w="48260" h="47625">
                <a:moveTo>
                  <a:pt x="14719" y="5969"/>
                </a:moveTo>
                <a:lnTo>
                  <a:pt x="1511" y="5969"/>
                </a:lnTo>
                <a:lnTo>
                  <a:pt x="6489" y="6070"/>
                </a:lnTo>
                <a:lnTo>
                  <a:pt x="6502" y="44081"/>
                </a:lnTo>
                <a:lnTo>
                  <a:pt x="4978" y="45427"/>
                </a:lnTo>
                <a:lnTo>
                  <a:pt x="203" y="45732"/>
                </a:lnTo>
                <a:lnTo>
                  <a:pt x="203" y="47269"/>
                </a:lnTo>
                <a:lnTo>
                  <a:pt x="21742" y="47269"/>
                </a:lnTo>
                <a:lnTo>
                  <a:pt x="21742" y="45732"/>
                </a:lnTo>
                <a:lnTo>
                  <a:pt x="16459" y="45415"/>
                </a:lnTo>
                <a:lnTo>
                  <a:pt x="15036" y="43776"/>
                </a:lnTo>
                <a:lnTo>
                  <a:pt x="15024" y="11518"/>
                </a:lnTo>
                <a:lnTo>
                  <a:pt x="18254" y="8331"/>
                </a:lnTo>
                <a:lnTo>
                  <a:pt x="14719" y="8331"/>
                </a:lnTo>
                <a:lnTo>
                  <a:pt x="14719" y="5969"/>
                </a:lnTo>
                <a:close/>
              </a:path>
              <a:path w="48260" h="47625">
                <a:moveTo>
                  <a:pt x="41440" y="5651"/>
                </a:moveTo>
                <a:lnTo>
                  <a:pt x="31076" y="5651"/>
                </a:lnTo>
                <a:lnTo>
                  <a:pt x="32905" y="9359"/>
                </a:lnTo>
                <a:lnTo>
                  <a:pt x="32918" y="44907"/>
                </a:lnTo>
                <a:lnTo>
                  <a:pt x="30276" y="45415"/>
                </a:lnTo>
                <a:lnTo>
                  <a:pt x="26517" y="45732"/>
                </a:lnTo>
                <a:lnTo>
                  <a:pt x="26517" y="47269"/>
                </a:lnTo>
                <a:lnTo>
                  <a:pt x="47650" y="47269"/>
                </a:lnTo>
                <a:lnTo>
                  <a:pt x="47650" y="45720"/>
                </a:lnTo>
                <a:lnTo>
                  <a:pt x="42672" y="45313"/>
                </a:lnTo>
                <a:lnTo>
                  <a:pt x="41452" y="43776"/>
                </a:lnTo>
                <a:lnTo>
                  <a:pt x="41440" y="5651"/>
                </a:lnTo>
                <a:close/>
              </a:path>
              <a:path w="48260" h="47625">
                <a:moveTo>
                  <a:pt x="34226" y="0"/>
                </a:moveTo>
                <a:lnTo>
                  <a:pt x="23544" y="12"/>
                </a:lnTo>
                <a:lnTo>
                  <a:pt x="19697" y="3606"/>
                </a:lnTo>
                <a:lnTo>
                  <a:pt x="14719" y="8331"/>
                </a:lnTo>
                <a:lnTo>
                  <a:pt x="18254" y="8331"/>
                </a:lnTo>
                <a:lnTo>
                  <a:pt x="18884" y="7708"/>
                </a:lnTo>
                <a:lnTo>
                  <a:pt x="22034" y="5651"/>
                </a:lnTo>
                <a:lnTo>
                  <a:pt x="41440" y="5651"/>
                </a:lnTo>
                <a:lnTo>
                  <a:pt x="41440" y="2781"/>
                </a:lnTo>
                <a:lnTo>
                  <a:pt x="34226" y="0"/>
                </a:lnTo>
                <a:close/>
              </a:path>
              <a:path w="48260" h="47625">
                <a:moveTo>
                  <a:pt x="14008" y="12"/>
                </a:moveTo>
                <a:lnTo>
                  <a:pt x="9334" y="1752"/>
                </a:lnTo>
                <a:lnTo>
                  <a:pt x="4559" y="3302"/>
                </a:lnTo>
                <a:lnTo>
                  <a:pt x="0" y="4635"/>
                </a:lnTo>
                <a:lnTo>
                  <a:pt x="0" y="6375"/>
                </a:lnTo>
                <a:lnTo>
                  <a:pt x="393" y="6172"/>
                </a:lnTo>
                <a:lnTo>
                  <a:pt x="1511" y="5969"/>
                </a:lnTo>
                <a:lnTo>
                  <a:pt x="14719" y="5969"/>
                </a:lnTo>
                <a:lnTo>
                  <a:pt x="14719" y="215"/>
                </a:lnTo>
                <a:lnTo>
                  <a:pt x="14008" y="12"/>
                </a:lnTo>
                <a:close/>
              </a:path>
            </a:pathLst>
          </a:custGeom>
          <a:solidFill>
            <a:srgbClr val="231F20"/>
          </a:solidFill>
        </p:spPr>
        <p:txBody>
          <a:bodyPr wrap="square" lIns="0" tIns="0" rIns="0" bIns="0" rtlCol="0"/>
          <a:lstStyle/>
          <a:p>
            <a:endParaRPr/>
          </a:p>
        </p:txBody>
      </p:sp>
      <p:sp>
        <p:nvSpPr>
          <p:cNvPr id="143" name="object 143"/>
          <p:cNvSpPr/>
          <p:nvPr/>
        </p:nvSpPr>
        <p:spPr>
          <a:xfrm>
            <a:off x="4754573" y="1642995"/>
            <a:ext cx="54557" cy="44797"/>
          </a:xfrm>
          <a:custGeom>
            <a:avLst/>
            <a:gdLst/>
            <a:ahLst/>
            <a:cxnLst/>
            <a:rect l="l" t="t" r="r" b="b"/>
            <a:pathLst>
              <a:path w="45085" h="69850">
                <a:moveTo>
                  <a:pt x="25184" y="0"/>
                </a:moveTo>
                <a:lnTo>
                  <a:pt x="13906" y="0"/>
                </a:lnTo>
                <a:lnTo>
                  <a:pt x="4152" y="4940"/>
                </a:lnTo>
                <a:lnTo>
                  <a:pt x="4152" y="23114"/>
                </a:lnTo>
                <a:lnTo>
                  <a:pt x="7607" y="27851"/>
                </a:lnTo>
                <a:lnTo>
                  <a:pt x="13601" y="30518"/>
                </a:lnTo>
                <a:lnTo>
                  <a:pt x="4572" y="38633"/>
                </a:lnTo>
                <a:lnTo>
                  <a:pt x="4572" y="44589"/>
                </a:lnTo>
                <a:lnTo>
                  <a:pt x="7213" y="45821"/>
                </a:lnTo>
                <a:lnTo>
                  <a:pt x="9956" y="47167"/>
                </a:lnTo>
                <a:lnTo>
                  <a:pt x="4775" y="50863"/>
                </a:lnTo>
                <a:lnTo>
                  <a:pt x="0" y="55054"/>
                </a:lnTo>
                <a:lnTo>
                  <a:pt x="0" y="65062"/>
                </a:lnTo>
                <a:lnTo>
                  <a:pt x="7620" y="69583"/>
                </a:lnTo>
                <a:lnTo>
                  <a:pt x="17983" y="69570"/>
                </a:lnTo>
                <a:lnTo>
                  <a:pt x="25904" y="68491"/>
                </a:lnTo>
                <a:lnTo>
                  <a:pt x="34417" y="65254"/>
                </a:lnTo>
                <a:lnTo>
                  <a:pt x="36338" y="63728"/>
                </a:lnTo>
                <a:lnTo>
                  <a:pt x="10758" y="63715"/>
                </a:lnTo>
                <a:lnTo>
                  <a:pt x="7112" y="59651"/>
                </a:lnTo>
                <a:lnTo>
                  <a:pt x="7112" y="53416"/>
                </a:lnTo>
                <a:lnTo>
                  <a:pt x="8940" y="51269"/>
                </a:lnTo>
                <a:lnTo>
                  <a:pt x="12090" y="47485"/>
                </a:lnTo>
                <a:lnTo>
                  <a:pt x="43615" y="47485"/>
                </a:lnTo>
                <a:lnTo>
                  <a:pt x="42557" y="41821"/>
                </a:lnTo>
                <a:lnTo>
                  <a:pt x="18592" y="40690"/>
                </a:lnTo>
                <a:lnTo>
                  <a:pt x="15544" y="40589"/>
                </a:lnTo>
                <a:lnTo>
                  <a:pt x="10668" y="40271"/>
                </a:lnTo>
                <a:lnTo>
                  <a:pt x="10668" y="35864"/>
                </a:lnTo>
                <a:lnTo>
                  <a:pt x="14719" y="31648"/>
                </a:lnTo>
                <a:lnTo>
                  <a:pt x="16764" y="31445"/>
                </a:lnTo>
                <a:lnTo>
                  <a:pt x="29256" y="31445"/>
                </a:lnTo>
                <a:lnTo>
                  <a:pt x="34638" y="29387"/>
                </a:lnTo>
                <a:lnTo>
                  <a:pt x="15240" y="29387"/>
                </a:lnTo>
                <a:lnTo>
                  <a:pt x="12585" y="20243"/>
                </a:lnTo>
                <a:lnTo>
                  <a:pt x="12585" y="5245"/>
                </a:lnTo>
                <a:lnTo>
                  <a:pt x="16548" y="2870"/>
                </a:lnTo>
                <a:lnTo>
                  <a:pt x="32783" y="2870"/>
                </a:lnTo>
                <a:lnTo>
                  <a:pt x="27419" y="825"/>
                </a:lnTo>
                <a:lnTo>
                  <a:pt x="25184" y="0"/>
                </a:lnTo>
                <a:close/>
              </a:path>
              <a:path w="45085" h="69850">
                <a:moveTo>
                  <a:pt x="43615" y="47485"/>
                </a:moveTo>
                <a:lnTo>
                  <a:pt x="12090" y="47485"/>
                </a:lnTo>
                <a:lnTo>
                  <a:pt x="16865" y="48514"/>
                </a:lnTo>
                <a:lnTo>
                  <a:pt x="19100" y="48514"/>
                </a:lnTo>
                <a:lnTo>
                  <a:pt x="36169" y="49022"/>
                </a:lnTo>
                <a:lnTo>
                  <a:pt x="41148" y="49225"/>
                </a:lnTo>
                <a:lnTo>
                  <a:pt x="41148" y="59232"/>
                </a:lnTo>
                <a:lnTo>
                  <a:pt x="34239" y="63715"/>
                </a:lnTo>
                <a:lnTo>
                  <a:pt x="10769" y="63728"/>
                </a:lnTo>
                <a:lnTo>
                  <a:pt x="36354" y="63715"/>
                </a:lnTo>
                <a:lnTo>
                  <a:pt x="41214" y="59856"/>
                </a:lnTo>
                <a:lnTo>
                  <a:pt x="43992" y="52298"/>
                </a:lnTo>
                <a:lnTo>
                  <a:pt x="43901" y="49022"/>
                </a:lnTo>
                <a:lnTo>
                  <a:pt x="43615" y="47485"/>
                </a:lnTo>
                <a:close/>
              </a:path>
              <a:path w="45085" h="69850">
                <a:moveTo>
                  <a:pt x="29256" y="31445"/>
                </a:moveTo>
                <a:lnTo>
                  <a:pt x="17360" y="31445"/>
                </a:lnTo>
                <a:lnTo>
                  <a:pt x="21018" y="31953"/>
                </a:lnTo>
                <a:lnTo>
                  <a:pt x="27927" y="31953"/>
                </a:lnTo>
                <a:lnTo>
                  <a:pt x="29256" y="31445"/>
                </a:lnTo>
                <a:close/>
              </a:path>
              <a:path w="45085" h="69850">
                <a:moveTo>
                  <a:pt x="32783" y="2870"/>
                </a:moveTo>
                <a:lnTo>
                  <a:pt x="28943" y="2870"/>
                </a:lnTo>
                <a:lnTo>
                  <a:pt x="30568" y="16637"/>
                </a:lnTo>
                <a:lnTo>
                  <a:pt x="30479" y="23114"/>
                </a:lnTo>
                <a:lnTo>
                  <a:pt x="30060" y="29387"/>
                </a:lnTo>
                <a:lnTo>
                  <a:pt x="34638" y="29387"/>
                </a:lnTo>
                <a:lnTo>
                  <a:pt x="38392" y="27952"/>
                </a:lnTo>
                <a:lnTo>
                  <a:pt x="38392" y="11709"/>
                </a:lnTo>
                <a:lnTo>
                  <a:pt x="37477" y="9753"/>
                </a:lnTo>
                <a:lnTo>
                  <a:pt x="36461" y="7391"/>
                </a:lnTo>
                <a:lnTo>
                  <a:pt x="44894" y="7391"/>
                </a:lnTo>
                <a:lnTo>
                  <a:pt x="44894" y="3390"/>
                </a:lnTo>
                <a:lnTo>
                  <a:pt x="35445" y="3390"/>
                </a:lnTo>
                <a:lnTo>
                  <a:pt x="33616" y="3187"/>
                </a:lnTo>
                <a:lnTo>
                  <a:pt x="32783" y="2870"/>
                </a:lnTo>
                <a:close/>
              </a:path>
            </a:pathLst>
          </a:custGeom>
          <a:solidFill>
            <a:srgbClr val="231F20"/>
          </a:solidFill>
        </p:spPr>
        <p:txBody>
          <a:bodyPr wrap="square" lIns="0" tIns="0" rIns="0" bIns="0" rtlCol="0"/>
          <a:lstStyle/>
          <a:p>
            <a:endParaRPr/>
          </a:p>
        </p:txBody>
      </p:sp>
      <p:sp>
        <p:nvSpPr>
          <p:cNvPr id="144" name="object 144"/>
          <p:cNvSpPr/>
          <p:nvPr/>
        </p:nvSpPr>
        <p:spPr>
          <a:xfrm>
            <a:off x="4501814" y="1704555"/>
            <a:ext cx="74534" cy="45611"/>
          </a:xfrm>
          <a:custGeom>
            <a:avLst/>
            <a:gdLst/>
            <a:ahLst/>
            <a:cxnLst/>
            <a:rect l="l" t="t" r="r" b="b"/>
            <a:pathLst>
              <a:path w="61595" h="71119">
                <a:moveTo>
                  <a:pt x="43573" y="0"/>
                </a:moveTo>
                <a:lnTo>
                  <a:pt x="34531" y="0"/>
                </a:lnTo>
                <a:lnTo>
                  <a:pt x="21761" y="2304"/>
                </a:lnTo>
                <a:lnTo>
                  <a:pt x="10707" y="9099"/>
                </a:lnTo>
                <a:lnTo>
                  <a:pt x="2932" y="20209"/>
                </a:lnTo>
                <a:lnTo>
                  <a:pt x="0" y="35458"/>
                </a:lnTo>
                <a:lnTo>
                  <a:pt x="3001" y="51789"/>
                </a:lnTo>
                <a:lnTo>
                  <a:pt x="10833" y="62779"/>
                </a:lnTo>
                <a:lnTo>
                  <a:pt x="21731" y="68973"/>
                </a:lnTo>
                <a:lnTo>
                  <a:pt x="33934" y="70916"/>
                </a:lnTo>
                <a:lnTo>
                  <a:pt x="46108" y="68903"/>
                </a:lnTo>
                <a:lnTo>
                  <a:pt x="50965" y="66382"/>
                </a:lnTo>
                <a:lnTo>
                  <a:pt x="36677" y="66382"/>
                </a:lnTo>
                <a:lnTo>
                  <a:pt x="27387" y="64645"/>
                </a:lnTo>
                <a:lnTo>
                  <a:pt x="19430" y="59189"/>
                </a:lnTo>
                <a:lnTo>
                  <a:pt x="13874" y="49650"/>
                </a:lnTo>
                <a:lnTo>
                  <a:pt x="11785" y="35661"/>
                </a:lnTo>
                <a:lnTo>
                  <a:pt x="12545" y="26019"/>
                </a:lnTo>
                <a:lnTo>
                  <a:pt x="30365" y="4114"/>
                </a:lnTo>
                <a:lnTo>
                  <a:pt x="59385" y="4114"/>
                </a:lnTo>
                <a:lnTo>
                  <a:pt x="59356" y="3390"/>
                </a:lnTo>
                <a:lnTo>
                  <a:pt x="50177" y="3390"/>
                </a:lnTo>
                <a:lnTo>
                  <a:pt x="43573" y="0"/>
                </a:lnTo>
                <a:close/>
              </a:path>
              <a:path w="61595" h="71119">
                <a:moveTo>
                  <a:pt x="59639" y="55994"/>
                </a:moveTo>
                <a:lnTo>
                  <a:pt x="56379" y="59189"/>
                </a:lnTo>
                <a:lnTo>
                  <a:pt x="49174" y="66382"/>
                </a:lnTo>
                <a:lnTo>
                  <a:pt x="50965" y="66382"/>
                </a:lnTo>
                <a:lnTo>
                  <a:pt x="54673" y="64458"/>
                </a:lnTo>
                <a:lnTo>
                  <a:pt x="59751" y="59976"/>
                </a:lnTo>
                <a:lnTo>
                  <a:pt x="61467" y="57848"/>
                </a:lnTo>
                <a:lnTo>
                  <a:pt x="59639" y="55994"/>
                </a:lnTo>
                <a:close/>
              </a:path>
              <a:path w="61595" h="71119">
                <a:moveTo>
                  <a:pt x="59385" y="4114"/>
                </a:moveTo>
                <a:lnTo>
                  <a:pt x="35445" y="4114"/>
                </a:lnTo>
                <a:lnTo>
                  <a:pt x="43853" y="5567"/>
                </a:lnTo>
                <a:lnTo>
                  <a:pt x="50357" y="9571"/>
                </a:lnTo>
                <a:lnTo>
                  <a:pt x="54996" y="15596"/>
                </a:lnTo>
                <a:lnTo>
                  <a:pt x="57810" y="23114"/>
                </a:lnTo>
                <a:lnTo>
                  <a:pt x="60147" y="23114"/>
                </a:lnTo>
                <a:lnTo>
                  <a:pt x="59385" y="4114"/>
                </a:lnTo>
                <a:close/>
              </a:path>
              <a:path w="61595" h="71119">
                <a:moveTo>
                  <a:pt x="59220" y="0"/>
                </a:moveTo>
                <a:lnTo>
                  <a:pt x="57086" y="0"/>
                </a:lnTo>
                <a:lnTo>
                  <a:pt x="56273" y="3390"/>
                </a:lnTo>
                <a:lnTo>
                  <a:pt x="59356" y="3390"/>
                </a:lnTo>
                <a:lnTo>
                  <a:pt x="59220" y="0"/>
                </a:lnTo>
                <a:close/>
              </a:path>
            </a:pathLst>
          </a:custGeom>
          <a:solidFill>
            <a:srgbClr val="231F20"/>
          </a:solidFill>
        </p:spPr>
        <p:txBody>
          <a:bodyPr wrap="square" lIns="0" tIns="0" rIns="0" bIns="0" rtlCol="0"/>
          <a:lstStyle/>
          <a:p>
            <a:endParaRPr/>
          </a:p>
        </p:txBody>
      </p:sp>
      <p:sp>
        <p:nvSpPr>
          <p:cNvPr id="145" name="object 145"/>
          <p:cNvSpPr/>
          <p:nvPr/>
        </p:nvSpPr>
        <p:spPr>
          <a:xfrm>
            <a:off x="4583942" y="1718784"/>
            <a:ext cx="54557" cy="31358"/>
          </a:xfrm>
          <a:custGeom>
            <a:avLst/>
            <a:gdLst/>
            <a:ahLst/>
            <a:cxnLst/>
            <a:rect l="l" t="t" r="r" b="b"/>
            <a:pathLst>
              <a:path w="45085" h="48894">
                <a:moveTo>
                  <a:pt x="21932" y="0"/>
                </a:moveTo>
                <a:lnTo>
                  <a:pt x="12760" y="1947"/>
                </a:lnTo>
                <a:lnTo>
                  <a:pt x="5856" y="7181"/>
                </a:lnTo>
                <a:lnTo>
                  <a:pt x="1507" y="14787"/>
                </a:lnTo>
                <a:lnTo>
                  <a:pt x="0" y="23850"/>
                </a:lnTo>
                <a:lnTo>
                  <a:pt x="1633" y="33523"/>
                </a:lnTo>
                <a:lnTo>
                  <a:pt x="6210" y="41281"/>
                </a:lnTo>
                <a:lnTo>
                  <a:pt x="13244" y="46439"/>
                </a:lnTo>
                <a:lnTo>
                  <a:pt x="22250" y="48310"/>
                </a:lnTo>
                <a:lnTo>
                  <a:pt x="32289" y="45917"/>
                </a:lnTo>
                <a:lnTo>
                  <a:pt x="32875" y="45415"/>
                </a:lnTo>
                <a:lnTo>
                  <a:pt x="23672" y="45415"/>
                </a:lnTo>
                <a:lnTo>
                  <a:pt x="16258" y="42343"/>
                </a:lnTo>
                <a:lnTo>
                  <a:pt x="11834" y="35015"/>
                </a:lnTo>
                <a:lnTo>
                  <a:pt x="9694" y="26261"/>
                </a:lnTo>
                <a:lnTo>
                  <a:pt x="9131" y="18910"/>
                </a:lnTo>
                <a:lnTo>
                  <a:pt x="9131" y="8229"/>
                </a:lnTo>
                <a:lnTo>
                  <a:pt x="14731" y="2882"/>
                </a:lnTo>
                <a:lnTo>
                  <a:pt x="33047" y="2882"/>
                </a:lnTo>
                <a:lnTo>
                  <a:pt x="31119" y="1629"/>
                </a:lnTo>
                <a:lnTo>
                  <a:pt x="21932" y="0"/>
                </a:lnTo>
                <a:close/>
              </a:path>
              <a:path w="45085" h="48894">
                <a:moveTo>
                  <a:pt x="33047" y="2882"/>
                </a:moveTo>
                <a:lnTo>
                  <a:pt x="21120" y="2882"/>
                </a:lnTo>
                <a:lnTo>
                  <a:pt x="27333" y="4832"/>
                </a:lnTo>
                <a:lnTo>
                  <a:pt x="31889" y="10075"/>
                </a:lnTo>
                <a:lnTo>
                  <a:pt x="34693" y="17707"/>
                </a:lnTo>
                <a:lnTo>
                  <a:pt x="35590" y="26261"/>
                </a:lnTo>
                <a:lnTo>
                  <a:pt x="35661" y="41516"/>
                </a:lnTo>
                <a:lnTo>
                  <a:pt x="28854" y="45415"/>
                </a:lnTo>
                <a:lnTo>
                  <a:pt x="32875" y="45415"/>
                </a:lnTo>
                <a:lnTo>
                  <a:pt x="39317" y="39889"/>
                </a:lnTo>
                <a:lnTo>
                  <a:pt x="43447" y="31953"/>
                </a:lnTo>
                <a:lnTo>
                  <a:pt x="44792" y="23837"/>
                </a:lnTo>
                <a:lnTo>
                  <a:pt x="43092" y="13828"/>
                </a:lnTo>
                <a:lnTo>
                  <a:pt x="38353" y="6332"/>
                </a:lnTo>
                <a:lnTo>
                  <a:pt x="33047" y="2882"/>
                </a:lnTo>
                <a:close/>
              </a:path>
            </a:pathLst>
          </a:custGeom>
          <a:solidFill>
            <a:srgbClr val="231F20"/>
          </a:solidFill>
        </p:spPr>
        <p:txBody>
          <a:bodyPr wrap="square" lIns="0" tIns="0" rIns="0" bIns="0" rtlCol="0"/>
          <a:lstStyle/>
          <a:p>
            <a:endParaRPr/>
          </a:p>
        </p:txBody>
      </p:sp>
      <p:sp>
        <p:nvSpPr>
          <p:cNvPr id="146" name="object 146"/>
          <p:cNvSpPr/>
          <p:nvPr/>
        </p:nvSpPr>
        <p:spPr>
          <a:xfrm>
            <a:off x="4643815" y="1704091"/>
            <a:ext cx="29199" cy="45204"/>
          </a:xfrm>
          <a:custGeom>
            <a:avLst/>
            <a:gdLst/>
            <a:ahLst/>
            <a:cxnLst/>
            <a:rect l="l" t="t" r="r" b="b"/>
            <a:pathLst>
              <a:path w="24129" h="70485">
                <a:moveTo>
                  <a:pt x="16550" y="29692"/>
                </a:moveTo>
                <a:lnTo>
                  <a:pt x="3035" y="29692"/>
                </a:lnTo>
                <a:lnTo>
                  <a:pt x="8013" y="29794"/>
                </a:lnTo>
                <a:lnTo>
                  <a:pt x="8026" y="67703"/>
                </a:lnTo>
                <a:lnTo>
                  <a:pt x="6299" y="68325"/>
                </a:lnTo>
                <a:lnTo>
                  <a:pt x="0" y="68630"/>
                </a:lnTo>
                <a:lnTo>
                  <a:pt x="0" y="70167"/>
                </a:lnTo>
                <a:lnTo>
                  <a:pt x="24079" y="70167"/>
                </a:lnTo>
                <a:lnTo>
                  <a:pt x="24079" y="68630"/>
                </a:lnTo>
                <a:lnTo>
                  <a:pt x="17068" y="68224"/>
                </a:lnTo>
                <a:lnTo>
                  <a:pt x="16560" y="66471"/>
                </a:lnTo>
                <a:lnTo>
                  <a:pt x="16550" y="29692"/>
                </a:lnTo>
                <a:close/>
              </a:path>
              <a:path w="24129" h="70485">
                <a:moveTo>
                  <a:pt x="16141" y="22910"/>
                </a:moveTo>
                <a:lnTo>
                  <a:pt x="5676" y="26809"/>
                </a:lnTo>
                <a:lnTo>
                  <a:pt x="393" y="28562"/>
                </a:lnTo>
                <a:lnTo>
                  <a:pt x="393" y="30098"/>
                </a:lnTo>
                <a:lnTo>
                  <a:pt x="3035" y="29692"/>
                </a:lnTo>
                <a:lnTo>
                  <a:pt x="16550" y="29692"/>
                </a:lnTo>
                <a:lnTo>
                  <a:pt x="16548" y="23215"/>
                </a:lnTo>
                <a:lnTo>
                  <a:pt x="16141" y="22910"/>
                </a:lnTo>
                <a:close/>
              </a:path>
              <a:path w="24129" h="70485">
                <a:moveTo>
                  <a:pt x="14414" y="0"/>
                </a:moveTo>
                <a:lnTo>
                  <a:pt x="7810" y="0"/>
                </a:lnTo>
                <a:lnTo>
                  <a:pt x="6286" y="3289"/>
                </a:lnTo>
                <a:lnTo>
                  <a:pt x="6286" y="7188"/>
                </a:lnTo>
                <a:lnTo>
                  <a:pt x="7708" y="10477"/>
                </a:lnTo>
                <a:lnTo>
                  <a:pt x="14414" y="10477"/>
                </a:lnTo>
                <a:lnTo>
                  <a:pt x="16649" y="8216"/>
                </a:lnTo>
                <a:lnTo>
                  <a:pt x="16649" y="2362"/>
                </a:lnTo>
                <a:lnTo>
                  <a:pt x="14414" y="0"/>
                </a:lnTo>
                <a:close/>
              </a:path>
            </a:pathLst>
          </a:custGeom>
          <a:solidFill>
            <a:srgbClr val="231F20"/>
          </a:solidFill>
        </p:spPr>
        <p:txBody>
          <a:bodyPr wrap="square" lIns="0" tIns="0" rIns="0" bIns="0" rtlCol="0"/>
          <a:lstStyle/>
          <a:p>
            <a:endParaRPr/>
          </a:p>
        </p:txBody>
      </p:sp>
      <p:sp>
        <p:nvSpPr>
          <p:cNvPr id="147" name="object 147"/>
          <p:cNvSpPr/>
          <p:nvPr/>
        </p:nvSpPr>
        <p:spPr>
          <a:xfrm>
            <a:off x="4678347" y="1704083"/>
            <a:ext cx="29968" cy="45204"/>
          </a:xfrm>
          <a:custGeom>
            <a:avLst/>
            <a:gdLst/>
            <a:ahLst/>
            <a:cxnLst/>
            <a:rect l="l" t="t" r="r" b="b"/>
            <a:pathLst>
              <a:path w="24764" h="70485">
                <a:moveTo>
                  <a:pt x="16561" y="5968"/>
                </a:moveTo>
                <a:lnTo>
                  <a:pt x="7416" y="5968"/>
                </a:lnTo>
                <a:lnTo>
                  <a:pt x="8026" y="7607"/>
                </a:lnTo>
                <a:lnTo>
                  <a:pt x="8039" y="66890"/>
                </a:lnTo>
                <a:lnTo>
                  <a:pt x="6210" y="68224"/>
                </a:lnTo>
                <a:lnTo>
                  <a:pt x="215" y="68643"/>
                </a:lnTo>
                <a:lnTo>
                  <a:pt x="215" y="70180"/>
                </a:lnTo>
                <a:lnTo>
                  <a:pt x="24193" y="70180"/>
                </a:lnTo>
                <a:lnTo>
                  <a:pt x="24193" y="68630"/>
                </a:lnTo>
                <a:lnTo>
                  <a:pt x="18300" y="68325"/>
                </a:lnTo>
                <a:lnTo>
                  <a:pt x="16573" y="67513"/>
                </a:lnTo>
                <a:lnTo>
                  <a:pt x="16561" y="5968"/>
                </a:lnTo>
                <a:close/>
              </a:path>
              <a:path w="24764" h="70485">
                <a:moveTo>
                  <a:pt x="16154" y="0"/>
                </a:moveTo>
                <a:lnTo>
                  <a:pt x="10769" y="1752"/>
                </a:lnTo>
                <a:lnTo>
                  <a:pt x="5384" y="3187"/>
                </a:lnTo>
                <a:lnTo>
                  <a:pt x="0" y="4521"/>
                </a:lnTo>
                <a:lnTo>
                  <a:pt x="0" y="6172"/>
                </a:lnTo>
                <a:lnTo>
                  <a:pt x="2133" y="5968"/>
                </a:lnTo>
                <a:lnTo>
                  <a:pt x="16561" y="5968"/>
                </a:lnTo>
                <a:lnTo>
                  <a:pt x="16560" y="203"/>
                </a:lnTo>
                <a:lnTo>
                  <a:pt x="16154" y="0"/>
                </a:lnTo>
                <a:close/>
              </a:path>
            </a:pathLst>
          </a:custGeom>
          <a:solidFill>
            <a:srgbClr val="231F20"/>
          </a:solidFill>
        </p:spPr>
        <p:txBody>
          <a:bodyPr wrap="square" lIns="0" tIns="0" rIns="0" bIns="0" rtlCol="0"/>
          <a:lstStyle/>
          <a:p>
            <a:endParaRPr/>
          </a:p>
        </p:txBody>
      </p:sp>
      <p:sp>
        <p:nvSpPr>
          <p:cNvPr id="148" name="object 148"/>
          <p:cNvSpPr/>
          <p:nvPr/>
        </p:nvSpPr>
        <p:spPr>
          <a:xfrm>
            <a:off x="2594944" y="1629842"/>
            <a:ext cx="72230" cy="43982"/>
          </a:xfrm>
          <a:custGeom>
            <a:avLst/>
            <a:gdLst/>
            <a:ahLst/>
            <a:cxnLst/>
            <a:rect l="l" t="t" r="r" b="b"/>
            <a:pathLst>
              <a:path w="59689" h="68580">
                <a:moveTo>
                  <a:pt x="53949" y="0"/>
                </a:moveTo>
                <a:lnTo>
                  <a:pt x="0" y="0"/>
                </a:lnTo>
                <a:lnTo>
                  <a:pt x="0" y="1955"/>
                </a:lnTo>
                <a:lnTo>
                  <a:pt x="6400" y="2463"/>
                </a:lnTo>
                <a:lnTo>
                  <a:pt x="8839" y="3086"/>
                </a:lnTo>
                <a:lnTo>
                  <a:pt x="8851" y="64731"/>
                </a:lnTo>
                <a:lnTo>
                  <a:pt x="6515" y="65659"/>
                </a:lnTo>
                <a:lnTo>
                  <a:pt x="12" y="66065"/>
                </a:lnTo>
                <a:lnTo>
                  <a:pt x="12" y="68021"/>
                </a:lnTo>
                <a:lnTo>
                  <a:pt x="54876" y="68008"/>
                </a:lnTo>
                <a:lnTo>
                  <a:pt x="55903" y="64109"/>
                </a:lnTo>
                <a:lnTo>
                  <a:pt x="34353" y="64109"/>
                </a:lnTo>
                <a:lnTo>
                  <a:pt x="19215" y="64008"/>
                </a:lnTo>
                <a:lnTo>
                  <a:pt x="19215" y="34315"/>
                </a:lnTo>
                <a:lnTo>
                  <a:pt x="48361" y="34315"/>
                </a:lnTo>
                <a:lnTo>
                  <a:pt x="48361" y="30213"/>
                </a:lnTo>
                <a:lnTo>
                  <a:pt x="19215" y="30213"/>
                </a:lnTo>
                <a:lnTo>
                  <a:pt x="19202" y="3911"/>
                </a:lnTo>
                <a:lnTo>
                  <a:pt x="54030" y="3898"/>
                </a:lnTo>
                <a:lnTo>
                  <a:pt x="53949" y="0"/>
                </a:lnTo>
                <a:close/>
              </a:path>
              <a:path w="59689" h="68580">
                <a:moveTo>
                  <a:pt x="59448" y="50647"/>
                </a:moveTo>
                <a:lnTo>
                  <a:pt x="56591" y="50647"/>
                </a:lnTo>
                <a:lnTo>
                  <a:pt x="53021" y="57128"/>
                </a:lnTo>
                <a:lnTo>
                  <a:pt x="48563" y="61269"/>
                </a:lnTo>
                <a:lnTo>
                  <a:pt x="42559" y="63465"/>
                </a:lnTo>
                <a:lnTo>
                  <a:pt x="34353" y="64109"/>
                </a:lnTo>
                <a:lnTo>
                  <a:pt x="55903" y="64109"/>
                </a:lnTo>
                <a:lnTo>
                  <a:pt x="59448" y="50647"/>
                </a:lnTo>
                <a:close/>
              </a:path>
              <a:path w="59689" h="68580">
                <a:moveTo>
                  <a:pt x="48361" y="34315"/>
                </a:moveTo>
                <a:lnTo>
                  <a:pt x="19215" y="34315"/>
                </a:lnTo>
                <a:lnTo>
                  <a:pt x="43281" y="34620"/>
                </a:lnTo>
                <a:lnTo>
                  <a:pt x="44818" y="36055"/>
                </a:lnTo>
                <a:lnTo>
                  <a:pt x="46024" y="44284"/>
                </a:lnTo>
                <a:lnTo>
                  <a:pt x="48361" y="44284"/>
                </a:lnTo>
                <a:lnTo>
                  <a:pt x="48361" y="34315"/>
                </a:lnTo>
                <a:close/>
              </a:path>
              <a:path w="59689" h="68580">
                <a:moveTo>
                  <a:pt x="48361" y="20447"/>
                </a:moveTo>
                <a:lnTo>
                  <a:pt x="46024" y="20447"/>
                </a:lnTo>
                <a:lnTo>
                  <a:pt x="44907" y="27736"/>
                </a:lnTo>
                <a:lnTo>
                  <a:pt x="43891" y="30200"/>
                </a:lnTo>
                <a:lnTo>
                  <a:pt x="19215" y="30213"/>
                </a:lnTo>
                <a:lnTo>
                  <a:pt x="48361" y="30213"/>
                </a:lnTo>
                <a:lnTo>
                  <a:pt x="48361" y="20447"/>
                </a:lnTo>
                <a:close/>
              </a:path>
              <a:path w="59689" h="68580">
                <a:moveTo>
                  <a:pt x="54030" y="3898"/>
                </a:moveTo>
                <a:lnTo>
                  <a:pt x="47548" y="3898"/>
                </a:lnTo>
                <a:lnTo>
                  <a:pt x="50190" y="5537"/>
                </a:lnTo>
                <a:lnTo>
                  <a:pt x="51714" y="14693"/>
                </a:lnTo>
                <a:lnTo>
                  <a:pt x="54254" y="14693"/>
                </a:lnTo>
                <a:lnTo>
                  <a:pt x="54030" y="3898"/>
                </a:lnTo>
                <a:close/>
              </a:path>
            </a:pathLst>
          </a:custGeom>
          <a:solidFill>
            <a:srgbClr val="231F20"/>
          </a:solidFill>
        </p:spPr>
        <p:txBody>
          <a:bodyPr wrap="square" lIns="0" tIns="0" rIns="0" bIns="0" rtlCol="0"/>
          <a:lstStyle/>
          <a:p>
            <a:endParaRPr/>
          </a:p>
        </p:txBody>
      </p:sp>
      <p:sp>
        <p:nvSpPr>
          <p:cNvPr id="149" name="object 149"/>
          <p:cNvSpPr/>
          <p:nvPr/>
        </p:nvSpPr>
        <p:spPr>
          <a:xfrm>
            <a:off x="2670693" y="1643803"/>
            <a:ext cx="56862" cy="29729"/>
          </a:xfrm>
          <a:custGeom>
            <a:avLst/>
            <a:gdLst/>
            <a:ahLst/>
            <a:cxnLst/>
            <a:rect l="l" t="t" r="r" b="b"/>
            <a:pathLst>
              <a:path w="46989" h="46355">
                <a:moveTo>
                  <a:pt x="21729" y="1447"/>
                </a:moveTo>
                <a:lnTo>
                  <a:pt x="5270" y="1447"/>
                </a:lnTo>
                <a:lnTo>
                  <a:pt x="9436" y="7747"/>
                </a:lnTo>
                <a:lnTo>
                  <a:pt x="18986" y="22593"/>
                </a:lnTo>
                <a:lnTo>
                  <a:pt x="7416" y="39484"/>
                </a:lnTo>
                <a:lnTo>
                  <a:pt x="4165" y="44196"/>
                </a:lnTo>
                <a:lnTo>
                  <a:pt x="2743" y="44399"/>
                </a:lnTo>
                <a:lnTo>
                  <a:pt x="114" y="44691"/>
                </a:lnTo>
                <a:lnTo>
                  <a:pt x="0" y="46240"/>
                </a:lnTo>
                <a:lnTo>
                  <a:pt x="14732" y="46240"/>
                </a:lnTo>
                <a:lnTo>
                  <a:pt x="14732" y="44704"/>
                </a:lnTo>
                <a:lnTo>
                  <a:pt x="10871" y="44704"/>
                </a:lnTo>
                <a:lnTo>
                  <a:pt x="10668" y="42849"/>
                </a:lnTo>
                <a:lnTo>
                  <a:pt x="10668" y="41744"/>
                </a:lnTo>
                <a:lnTo>
                  <a:pt x="12700" y="38658"/>
                </a:lnTo>
                <a:lnTo>
                  <a:pt x="20713" y="26073"/>
                </a:lnTo>
                <a:lnTo>
                  <a:pt x="30507" y="26073"/>
                </a:lnTo>
                <a:lnTo>
                  <a:pt x="25590" y="18503"/>
                </a:lnTo>
                <a:lnTo>
                  <a:pt x="27912" y="15087"/>
                </a:lnTo>
                <a:lnTo>
                  <a:pt x="23456" y="15087"/>
                </a:lnTo>
                <a:lnTo>
                  <a:pt x="21526" y="12090"/>
                </a:lnTo>
                <a:lnTo>
                  <a:pt x="17360" y="5778"/>
                </a:lnTo>
                <a:lnTo>
                  <a:pt x="17360" y="1752"/>
                </a:lnTo>
                <a:lnTo>
                  <a:pt x="19900" y="1549"/>
                </a:lnTo>
                <a:lnTo>
                  <a:pt x="21729" y="1549"/>
                </a:lnTo>
                <a:close/>
              </a:path>
              <a:path w="46989" h="46355">
                <a:moveTo>
                  <a:pt x="30507" y="26073"/>
                </a:moveTo>
                <a:lnTo>
                  <a:pt x="20713" y="26073"/>
                </a:lnTo>
                <a:lnTo>
                  <a:pt x="28956" y="38760"/>
                </a:lnTo>
                <a:lnTo>
                  <a:pt x="29362" y="39268"/>
                </a:lnTo>
                <a:lnTo>
                  <a:pt x="30581" y="40500"/>
                </a:lnTo>
                <a:lnTo>
                  <a:pt x="30553" y="44196"/>
                </a:lnTo>
                <a:lnTo>
                  <a:pt x="29667" y="44602"/>
                </a:lnTo>
                <a:lnTo>
                  <a:pt x="26517" y="44704"/>
                </a:lnTo>
                <a:lnTo>
                  <a:pt x="26517" y="46240"/>
                </a:lnTo>
                <a:lnTo>
                  <a:pt x="46939" y="46240"/>
                </a:lnTo>
                <a:lnTo>
                  <a:pt x="46939" y="44691"/>
                </a:lnTo>
                <a:lnTo>
                  <a:pt x="42468" y="44488"/>
                </a:lnTo>
                <a:lnTo>
                  <a:pt x="30507" y="26073"/>
                </a:lnTo>
                <a:close/>
              </a:path>
              <a:path w="46989" h="46355">
                <a:moveTo>
                  <a:pt x="42252" y="0"/>
                </a:moveTo>
                <a:lnTo>
                  <a:pt x="26200" y="0"/>
                </a:lnTo>
                <a:lnTo>
                  <a:pt x="26200" y="1549"/>
                </a:lnTo>
                <a:lnTo>
                  <a:pt x="30264" y="1752"/>
                </a:lnTo>
                <a:lnTo>
                  <a:pt x="30264" y="5054"/>
                </a:lnTo>
                <a:lnTo>
                  <a:pt x="29576" y="6096"/>
                </a:lnTo>
                <a:lnTo>
                  <a:pt x="23456" y="15087"/>
                </a:lnTo>
                <a:lnTo>
                  <a:pt x="27912" y="15087"/>
                </a:lnTo>
                <a:lnTo>
                  <a:pt x="34214" y="5778"/>
                </a:lnTo>
                <a:lnTo>
                  <a:pt x="34836" y="4749"/>
                </a:lnTo>
                <a:lnTo>
                  <a:pt x="37884" y="1651"/>
                </a:lnTo>
                <a:lnTo>
                  <a:pt x="42252" y="1549"/>
                </a:lnTo>
                <a:lnTo>
                  <a:pt x="42252" y="0"/>
                </a:lnTo>
                <a:close/>
              </a:path>
              <a:path w="46989" h="46355">
                <a:moveTo>
                  <a:pt x="21729" y="0"/>
                </a:moveTo>
                <a:lnTo>
                  <a:pt x="698" y="12"/>
                </a:lnTo>
                <a:lnTo>
                  <a:pt x="698" y="1549"/>
                </a:lnTo>
                <a:lnTo>
                  <a:pt x="5270" y="1447"/>
                </a:lnTo>
                <a:lnTo>
                  <a:pt x="21729" y="1447"/>
                </a:lnTo>
                <a:lnTo>
                  <a:pt x="21729" y="0"/>
                </a:lnTo>
                <a:close/>
              </a:path>
            </a:pathLst>
          </a:custGeom>
          <a:solidFill>
            <a:srgbClr val="231F20"/>
          </a:solidFill>
        </p:spPr>
        <p:txBody>
          <a:bodyPr wrap="square" lIns="0" tIns="0" rIns="0" bIns="0" rtlCol="0"/>
          <a:lstStyle/>
          <a:p>
            <a:endParaRPr/>
          </a:p>
        </p:txBody>
      </p:sp>
      <p:sp>
        <p:nvSpPr>
          <p:cNvPr id="150" name="object 150"/>
          <p:cNvSpPr/>
          <p:nvPr/>
        </p:nvSpPr>
        <p:spPr>
          <a:xfrm>
            <a:off x="2733149" y="1643143"/>
            <a:ext cx="47641" cy="31358"/>
          </a:xfrm>
          <a:custGeom>
            <a:avLst/>
            <a:gdLst/>
            <a:ahLst/>
            <a:cxnLst/>
            <a:rect l="l" t="t" r="r" b="b"/>
            <a:pathLst>
              <a:path w="39369" h="48894">
                <a:moveTo>
                  <a:pt x="26403" y="0"/>
                </a:moveTo>
                <a:lnTo>
                  <a:pt x="22745" y="0"/>
                </a:lnTo>
                <a:lnTo>
                  <a:pt x="14560" y="1596"/>
                </a:lnTo>
                <a:lnTo>
                  <a:pt x="7253" y="6373"/>
                </a:lnTo>
                <a:lnTo>
                  <a:pt x="2005" y="14310"/>
                </a:lnTo>
                <a:lnTo>
                  <a:pt x="0" y="25387"/>
                </a:lnTo>
                <a:lnTo>
                  <a:pt x="1825" y="35816"/>
                </a:lnTo>
                <a:lnTo>
                  <a:pt x="6451" y="42935"/>
                </a:lnTo>
                <a:lnTo>
                  <a:pt x="12601" y="47011"/>
                </a:lnTo>
                <a:lnTo>
                  <a:pt x="18999" y="48310"/>
                </a:lnTo>
                <a:lnTo>
                  <a:pt x="24872" y="47433"/>
                </a:lnTo>
                <a:lnTo>
                  <a:pt x="30181" y="44624"/>
                </a:lnTo>
                <a:lnTo>
                  <a:pt x="33755" y="40893"/>
                </a:lnTo>
                <a:lnTo>
                  <a:pt x="14833" y="40893"/>
                </a:lnTo>
                <a:lnTo>
                  <a:pt x="7823" y="33083"/>
                </a:lnTo>
                <a:lnTo>
                  <a:pt x="7810" y="6159"/>
                </a:lnTo>
                <a:lnTo>
                  <a:pt x="17157" y="2984"/>
                </a:lnTo>
                <a:lnTo>
                  <a:pt x="33202" y="2984"/>
                </a:lnTo>
                <a:lnTo>
                  <a:pt x="30975" y="1536"/>
                </a:lnTo>
                <a:lnTo>
                  <a:pt x="26403" y="0"/>
                </a:lnTo>
                <a:close/>
              </a:path>
              <a:path w="39369" h="48894">
                <a:moveTo>
                  <a:pt x="37884" y="31229"/>
                </a:moveTo>
                <a:lnTo>
                  <a:pt x="34429" y="36474"/>
                </a:lnTo>
                <a:lnTo>
                  <a:pt x="30683" y="40893"/>
                </a:lnTo>
                <a:lnTo>
                  <a:pt x="33755" y="40893"/>
                </a:lnTo>
                <a:lnTo>
                  <a:pt x="34976" y="39620"/>
                </a:lnTo>
                <a:lnTo>
                  <a:pt x="39306" y="32156"/>
                </a:lnTo>
                <a:lnTo>
                  <a:pt x="37884" y="31229"/>
                </a:lnTo>
                <a:close/>
              </a:path>
              <a:path w="39369" h="48894">
                <a:moveTo>
                  <a:pt x="33202" y="2984"/>
                </a:moveTo>
                <a:lnTo>
                  <a:pt x="26301" y="2984"/>
                </a:lnTo>
                <a:lnTo>
                  <a:pt x="28841" y="12433"/>
                </a:lnTo>
                <a:lnTo>
                  <a:pt x="30568" y="15100"/>
                </a:lnTo>
                <a:lnTo>
                  <a:pt x="33210" y="14897"/>
                </a:lnTo>
                <a:lnTo>
                  <a:pt x="36258" y="14693"/>
                </a:lnTo>
                <a:lnTo>
                  <a:pt x="37884" y="12738"/>
                </a:lnTo>
                <a:lnTo>
                  <a:pt x="37884" y="8521"/>
                </a:lnTo>
                <a:lnTo>
                  <a:pt x="36563" y="5346"/>
                </a:lnTo>
                <a:lnTo>
                  <a:pt x="33515" y="3187"/>
                </a:lnTo>
                <a:lnTo>
                  <a:pt x="33202" y="2984"/>
                </a:lnTo>
                <a:close/>
              </a:path>
            </a:pathLst>
          </a:custGeom>
          <a:solidFill>
            <a:srgbClr val="231F20"/>
          </a:solidFill>
        </p:spPr>
        <p:txBody>
          <a:bodyPr wrap="square" lIns="0" tIns="0" rIns="0" bIns="0" rtlCol="0"/>
          <a:lstStyle/>
          <a:p>
            <a:endParaRPr/>
          </a:p>
        </p:txBody>
      </p:sp>
      <p:sp>
        <p:nvSpPr>
          <p:cNvPr id="151" name="object 151"/>
          <p:cNvSpPr/>
          <p:nvPr/>
        </p:nvSpPr>
        <p:spPr>
          <a:xfrm>
            <a:off x="2786630" y="1628449"/>
            <a:ext cx="29199" cy="45204"/>
          </a:xfrm>
          <a:custGeom>
            <a:avLst/>
            <a:gdLst/>
            <a:ahLst/>
            <a:cxnLst/>
            <a:rect l="l" t="t" r="r" b="b"/>
            <a:pathLst>
              <a:path w="24130" h="70485">
                <a:moveTo>
                  <a:pt x="16550" y="29692"/>
                </a:moveTo>
                <a:lnTo>
                  <a:pt x="3035" y="29692"/>
                </a:lnTo>
                <a:lnTo>
                  <a:pt x="8013" y="29794"/>
                </a:lnTo>
                <a:lnTo>
                  <a:pt x="8026" y="67703"/>
                </a:lnTo>
                <a:lnTo>
                  <a:pt x="6286" y="68325"/>
                </a:lnTo>
                <a:lnTo>
                  <a:pt x="0" y="68630"/>
                </a:lnTo>
                <a:lnTo>
                  <a:pt x="0" y="70167"/>
                </a:lnTo>
                <a:lnTo>
                  <a:pt x="24066" y="70167"/>
                </a:lnTo>
                <a:lnTo>
                  <a:pt x="24066" y="68630"/>
                </a:lnTo>
                <a:lnTo>
                  <a:pt x="17068" y="68211"/>
                </a:lnTo>
                <a:lnTo>
                  <a:pt x="16560" y="66471"/>
                </a:lnTo>
                <a:lnTo>
                  <a:pt x="16550" y="29692"/>
                </a:lnTo>
                <a:close/>
              </a:path>
              <a:path w="24130" h="70485">
                <a:moveTo>
                  <a:pt x="16141" y="22910"/>
                </a:moveTo>
                <a:lnTo>
                  <a:pt x="5676" y="26809"/>
                </a:lnTo>
                <a:lnTo>
                  <a:pt x="393" y="28562"/>
                </a:lnTo>
                <a:lnTo>
                  <a:pt x="393" y="30098"/>
                </a:lnTo>
                <a:lnTo>
                  <a:pt x="3035" y="29692"/>
                </a:lnTo>
                <a:lnTo>
                  <a:pt x="16550" y="29692"/>
                </a:lnTo>
                <a:lnTo>
                  <a:pt x="16548" y="23215"/>
                </a:lnTo>
                <a:lnTo>
                  <a:pt x="16141" y="22910"/>
                </a:lnTo>
                <a:close/>
              </a:path>
              <a:path w="24130" h="70485">
                <a:moveTo>
                  <a:pt x="14414" y="0"/>
                </a:moveTo>
                <a:lnTo>
                  <a:pt x="7810" y="0"/>
                </a:lnTo>
                <a:lnTo>
                  <a:pt x="6286" y="3289"/>
                </a:lnTo>
                <a:lnTo>
                  <a:pt x="6286" y="7188"/>
                </a:lnTo>
                <a:lnTo>
                  <a:pt x="7708" y="10477"/>
                </a:lnTo>
                <a:lnTo>
                  <a:pt x="14414" y="10477"/>
                </a:lnTo>
                <a:lnTo>
                  <a:pt x="16649" y="8216"/>
                </a:lnTo>
                <a:lnTo>
                  <a:pt x="16649" y="2362"/>
                </a:lnTo>
                <a:lnTo>
                  <a:pt x="14414" y="0"/>
                </a:lnTo>
                <a:close/>
              </a:path>
            </a:pathLst>
          </a:custGeom>
          <a:solidFill>
            <a:srgbClr val="231F20"/>
          </a:solidFill>
        </p:spPr>
        <p:txBody>
          <a:bodyPr wrap="square" lIns="0" tIns="0" rIns="0" bIns="0" rtlCol="0"/>
          <a:lstStyle/>
          <a:p>
            <a:endParaRPr/>
          </a:p>
        </p:txBody>
      </p:sp>
      <p:sp>
        <p:nvSpPr>
          <p:cNvPr id="152" name="object 152"/>
          <p:cNvSpPr/>
          <p:nvPr/>
        </p:nvSpPr>
        <p:spPr>
          <a:xfrm>
            <a:off x="2820425" y="1635299"/>
            <a:ext cx="33041" cy="39095"/>
          </a:xfrm>
          <a:custGeom>
            <a:avLst/>
            <a:gdLst/>
            <a:ahLst/>
            <a:cxnLst/>
            <a:rect l="l" t="t" r="r" b="b"/>
            <a:pathLst>
              <a:path w="27305" h="60960">
                <a:moveTo>
                  <a:pt x="14325" y="0"/>
                </a:moveTo>
                <a:lnTo>
                  <a:pt x="13614" y="0"/>
                </a:lnTo>
                <a:lnTo>
                  <a:pt x="9855" y="5448"/>
                </a:lnTo>
                <a:lnTo>
                  <a:pt x="8331" y="7696"/>
                </a:lnTo>
                <a:lnTo>
                  <a:pt x="4470" y="11709"/>
                </a:lnTo>
                <a:lnTo>
                  <a:pt x="2235" y="13970"/>
                </a:lnTo>
                <a:lnTo>
                  <a:pt x="0" y="14579"/>
                </a:lnTo>
                <a:lnTo>
                  <a:pt x="0" y="16129"/>
                </a:lnTo>
                <a:lnTo>
                  <a:pt x="203" y="16433"/>
                </a:lnTo>
                <a:lnTo>
                  <a:pt x="5791" y="16535"/>
                </a:lnTo>
                <a:lnTo>
                  <a:pt x="5803" y="57746"/>
                </a:lnTo>
                <a:lnTo>
                  <a:pt x="9969" y="60528"/>
                </a:lnTo>
                <a:lnTo>
                  <a:pt x="19812" y="60528"/>
                </a:lnTo>
                <a:lnTo>
                  <a:pt x="24599" y="57124"/>
                </a:lnTo>
                <a:lnTo>
                  <a:pt x="25673" y="55168"/>
                </a:lnTo>
                <a:lnTo>
                  <a:pt x="14325" y="55168"/>
                </a:lnTo>
                <a:lnTo>
                  <a:pt x="14325" y="16535"/>
                </a:lnTo>
                <a:lnTo>
                  <a:pt x="24587" y="16535"/>
                </a:lnTo>
                <a:lnTo>
                  <a:pt x="24587" y="13246"/>
                </a:lnTo>
                <a:lnTo>
                  <a:pt x="14325" y="13246"/>
                </a:lnTo>
                <a:lnTo>
                  <a:pt x="14325" y="0"/>
                </a:lnTo>
                <a:close/>
              </a:path>
              <a:path w="27305" h="60960">
                <a:moveTo>
                  <a:pt x="25704" y="51574"/>
                </a:moveTo>
                <a:lnTo>
                  <a:pt x="24599" y="52908"/>
                </a:lnTo>
                <a:lnTo>
                  <a:pt x="22771" y="55168"/>
                </a:lnTo>
                <a:lnTo>
                  <a:pt x="25673" y="55168"/>
                </a:lnTo>
                <a:lnTo>
                  <a:pt x="27025" y="52705"/>
                </a:lnTo>
                <a:lnTo>
                  <a:pt x="25704" y="51574"/>
                </a:lnTo>
                <a:close/>
              </a:path>
            </a:pathLst>
          </a:custGeom>
          <a:solidFill>
            <a:srgbClr val="231F20"/>
          </a:solidFill>
        </p:spPr>
        <p:txBody>
          <a:bodyPr wrap="square" lIns="0" tIns="0" rIns="0" bIns="0" rtlCol="0"/>
          <a:lstStyle/>
          <a:p>
            <a:endParaRPr/>
          </a:p>
        </p:txBody>
      </p:sp>
      <p:sp>
        <p:nvSpPr>
          <p:cNvPr id="153" name="object 153"/>
          <p:cNvSpPr/>
          <p:nvPr/>
        </p:nvSpPr>
        <p:spPr>
          <a:xfrm>
            <a:off x="2854987" y="1628441"/>
            <a:ext cx="29199" cy="45204"/>
          </a:xfrm>
          <a:custGeom>
            <a:avLst/>
            <a:gdLst/>
            <a:ahLst/>
            <a:cxnLst/>
            <a:rect l="l" t="t" r="r" b="b"/>
            <a:pathLst>
              <a:path w="24130" h="70485">
                <a:moveTo>
                  <a:pt x="16550" y="29692"/>
                </a:moveTo>
                <a:lnTo>
                  <a:pt x="3035" y="29692"/>
                </a:lnTo>
                <a:lnTo>
                  <a:pt x="8013" y="29794"/>
                </a:lnTo>
                <a:lnTo>
                  <a:pt x="8026" y="67703"/>
                </a:lnTo>
                <a:lnTo>
                  <a:pt x="6286" y="68325"/>
                </a:lnTo>
                <a:lnTo>
                  <a:pt x="0" y="68630"/>
                </a:lnTo>
                <a:lnTo>
                  <a:pt x="0" y="70180"/>
                </a:lnTo>
                <a:lnTo>
                  <a:pt x="24066" y="70167"/>
                </a:lnTo>
                <a:lnTo>
                  <a:pt x="24066" y="68630"/>
                </a:lnTo>
                <a:lnTo>
                  <a:pt x="17068" y="68224"/>
                </a:lnTo>
                <a:lnTo>
                  <a:pt x="16560" y="66471"/>
                </a:lnTo>
                <a:lnTo>
                  <a:pt x="16550" y="29692"/>
                </a:lnTo>
                <a:close/>
              </a:path>
              <a:path w="24130" h="70485">
                <a:moveTo>
                  <a:pt x="16141" y="22910"/>
                </a:moveTo>
                <a:lnTo>
                  <a:pt x="5676" y="26822"/>
                </a:lnTo>
                <a:lnTo>
                  <a:pt x="393" y="28562"/>
                </a:lnTo>
                <a:lnTo>
                  <a:pt x="393" y="30111"/>
                </a:lnTo>
                <a:lnTo>
                  <a:pt x="3035" y="29692"/>
                </a:lnTo>
                <a:lnTo>
                  <a:pt x="16550" y="29692"/>
                </a:lnTo>
                <a:lnTo>
                  <a:pt x="16548" y="23215"/>
                </a:lnTo>
                <a:lnTo>
                  <a:pt x="16141" y="22910"/>
                </a:lnTo>
                <a:close/>
              </a:path>
              <a:path w="24130" h="70485">
                <a:moveTo>
                  <a:pt x="14414" y="0"/>
                </a:moveTo>
                <a:lnTo>
                  <a:pt x="7810" y="0"/>
                </a:lnTo>
                <a:lnTo>
                  <a:pt x="6286" y="3289"/>
                </a:lnTo>
                <a:lnTo>
                  <a:pt x="6286" y="7188"/>
                </a:lnTo>
                <a:lnTo>
                  <a:pt x="7708" y="10477"/>
                </a:lnTo>
                <a:lnTo>
                  <a:pt x="14414" y="10477"/>
                </a:lnTo>
                <a:lnTo>
                  <a:pt x="16649" y="8216"/>
                </a:lnTo>
                <a:lnTo>
                  <a:pt x="16649" y="2362"/>
                </a:lnTo>
                <a:lnTo>
                  <a:pt x="14414" y="0"/>
                </a:lnTo>
                <a:close/>
              </a:path>
            </a:pathLst>
          </a:custGeom>
          <a:solidFill>
            <a:srgbClr val="231F20"/>
          </a:solidFill>
        </p:spPr>
        <p:txBody>
          <a:bodyPr wrap="square" lIns="0" tIns="0" rIns="0" bIns="0" rtlCol="0"/>
          <a:lstStyle/>
          <a:p>
            <a:endParaRPr/>
          </a:p>
        </p:txBody>
      </p:sp>
      <p:sp>
        <p:nvSpPr>
          <p:cNvPr id="154" name="object 154"/>
          <p:cNvSpPr/>
          <p:nvPr/>
        </p:nvSpPr>
        <p:spPr>
          <a:xfrm>
            <a:off x="2889149" y="1643126"/>
            <a:ext cx="58399" cy="30543"/>
          </a:xfrm>
          <a:custGeom>
            <a:avLst/>
            <a:gdLst/>
            <a:ahLst/>
            <a:cxnLst/>
            <a:rect l="l" t="t" r="r" b="b"/>
            <a:pathLst>
              <a:path w="48260" h="47625">
                <a:moveTo>
                  <a:pt x="14732" y="5969"/>
                </a:moveTo>
                <a:lnTo>
                  <a:pt x="1524" y="5969"/>
                </a:lnTo>
                <a:lnTo>
                  <a:pt x="6502" y="6070"/>
                </a:lnTo>
                <a:lnTo>
                  <a:pt x="6515" y="44081"/>
                </a:lnTo>
                <a:lnTo>
                  <a:pt x="4978" y="45427"/>
                </a:lnTo>
                <a:lnTo>
                  <a:pt x="215" y="45732"/>
                </a:lnTo>
                <a:lnTo>
                  <a:pt x="215" y="47269"/>
                </a:lnTo>
                <a:lnTo>
                  <a:pt x="21755" y="47269"/>
                </a:lnTo>
                <a:lnTo>
                  <a:pt x="21742" y="45732"/>
                </a:lnTo>
                <a:lnTo>
                  <a:pt x="16471" y="45415"/>
                </a:lnTo>
                <a:lnTo>
                  <a:pt x="15036" y="43776"/>
                </a:lnTo>
                <a:lnTo>
                  <a:pt x="15036" y="11518"/>
                </a:lnTo>
                <a:lnTo>
                  <a:pt x="18267" y="8331"/>
                </a:lnTo>
                <a:lnTo>
                  <a:pt x="14732" y="8331"/>
                </a:lnTo>
                <a:lnTo>
                  <a:pt x="14732" y="5969"/>
                </a:lnTo>
                <a:close/>
              </a:path>
              <a:path w="48260" h="47625">
                <a:moveTo>
                  <a:pt x="41452" y="5651"/>
                </a:moveTo>
                <a:lnTo>
                  <a:pt x="31089" y="5651"/>
                </a:lnTo>
                <a:lnTo>
                  <a:pt x="32918" y="9359"/>
                </a:lnTo>
                <a:lnTo>
                  <a:pt x="32918" y="44907"/>
                </a:lnTo>
                <a:lnTo>
                  <a:pt x="30289" y="45415"/>
                </a:lnTo>
                <a:lnTo>
                  <a:pt x="26517" y="45732"/>
                </a:lnTo>
                <a:lnTo>
                  <a:pt x="26517" y="47269"/>
                </a:lnTo>
                <a:lnTo>
                  <a:pt x="47663" y="47269"/>
                </a:lnTo>
                <a:lnTo>
                  <a:pt x="47663" y="45732"/>
                </a:lnTo>
                <a:lnTo>
                  <a:pt x="42672" y="45313"/>
                </a:lnTo>
                <a:lnTo>
                  <a:pt x="41452" y="43776"/>
                </a:lnTo>
                <a:lnTo>
                  <a:pt x="41452" y="5651"/>
                </a:lnTo>
                <a:close/>
              </a:path>
              <a:path w="48260" h="47625">
                <a:moveTo>
                  <a:pt x="34239" y="0"/>
                </a:moveTo>
                <a:lnTo>
                  <a:pt x="23571" y="12"/>
                </a:lnTo>
                <a:lnTo>
                  <a:pt x="19710" y="3606"/>
                </a:lnTo>
                <a:lnTo>
                  <a:pt x="14732" y="8331"/>
                </a:lnTo>
                <a:lnTo>
                  <a:pt x="18267" y="8331"/>
                </a:lnTo>
                <a:lnTo>
                  <a:pt x="18897" y="7708"/>
                </a:lnTo>
                <a:lnTo>
                  <a:pt x="22047" y="5651"/>
                </a:lnTo>
                <a:lnTo>
                  <a:pt x="41452" y="5651"/>
                </a:lnTo>
                <a:lnTo>
                  <a:pt x="41452" y="2781"/>
                </a:lnTo>
                <a:lnTo>
                  <a:pt x="34239" y="0"/>
                </a:lnTo>
                <a:close/>
              </a:path>
              <a:path w="48260" h="47625">
                <a:moveTo>
                  <a:pt x="14020" y="12"/>
                </a:moveTo>
                <a:lnTo>
                  <a:pt x="9347" y="1752"/>
                </a:lnTo>
                <a:lnTo>
                  <a:pt x="4572" y="3302"/>
                </a:lnTo>
                <a:lnTo>
                  <a:pt x="0" y="4635"/>
                </a:lnTo>
                <a:lnTo>
                  <a:pt x="0" y="6388"/>
                </a:lnTo>
                <a:lnTo>
                  <a:pt x="406" y="6172"/>
                </a:lnTo>
                <a:lnTo>
                  <a:pt x="1524" y="5969"/>
                </a:lnTo>
                <a:lnTo>
                  <a:pt x="14732" y="5969"/>
                </a:lnTo>
                <a:lnTo>
                  <a:pt x="14732" y="215"/>
                </a:lnTo>
                <a:lnTo>
                  <a:pt x="14020" y="12"/>
                </a:lnTo>
                <a:close/>
              </a:path>
            </a:pathLst>
          </a:custGeom>
          <a:solidFill>
            <a:srgbClr val="231F20"/>
          </a:solidFill>
        </p:spPr>
        <p:txBody>
          <a:bodyPr wrap="square" lIns="0" tIns="0" rIns="0" bIns="0" rtlCol="0"/>
          <a:lstStyle/>
          <a:p>
            <a:endParaRPr/>
          </a:p>
        </p:txBody>
      </p:sp>
      <p:sp>
        <p:nvSpPr>
          <p:cNvPr id="155" name="object 155"/>
          <p:cNvSpPr/>
          <p:nvPr/>
        </p:nvSpPr>
        <p:spPr>
          <a:xfrm>
            <a:off x="2952098" y="1643126"/>
            <a:ext cx="54557" cy="44797"/>
          </a:xfrm>
          <a:custGeom>
            <a:avLst/>
            <a:gdLst/>
            <a:ahLst/>
            <a:cxnLst/>
            <a:rect l="l" t="t" r="r" b="b"/>
            <a:pathLst>
              <a:path w="45085" h="69850">
                <a:moveTo>
                  <a:pt x="25196" y="0"/>
                </a:moveTo>
                <a:lnTo>
                  <a:pt x="13919" y="0"/>
                </a:lnTo>
                <a:lnTo>
                  <a:pt x="4165" y="4940"/>
                </a:lnTo>
                <a:lnTo>
                  <a:pt x="4165" y="23126"/>
                </a:lnTo>
                <a:lnTo>
                  <a:pt x="7620" y="27851"/>
                </a:lnTo>
                <a:lnTo>
                  <a:pt x="13614" y="30518"/>
                </a:lnTo>
                <a:lnTo>
                  <a:pt x="4572" y="38633"/>
                </a:lnTo>
                <a:lnTo>
                  <a:pt x="4572" y="44602"/>
                </a:lnTo>
                <a:lnTo>
                  <a:pt x="7213" y="45821"/>
                </a:lnTo>
                <a:lnTo>
                  <a:pt x="9956" y="47167"/>
                </a:lnTo>
                <a:lnTo>
                  <a:pt x="4787" y="50863"/>
                </a:lnTo>
                <a:lnTo>
                  <a:pt x="0" y="55054"/>
                </a:lnTo>
                <a:lnTo>
                  <a:pt x="12" y="65062"/>
                </a:lnTo>
                <a:lnTo>
                  <a:pt x="7632" y="69583"/>
                </a:lnTo>
                <a:lnTo>
                  <a:pt x="17995" y="69583"/>
                </a:lnTo>
                <a:lnTo>
                  <a:pt x="25910" y="68497"/>
                </a:lnTo>
                <a:lnTo>
                  <a:pt x="34418" y="65255"/>
                </a:lnTo>
                <a:lnTo>
                  <a:pt x="36341" y="63728"/>
                </a:lnTo>
                <a:lnTo>
                  <a:pt x="10770" y="63715"/>
                </a:lnTo>
                <a:lnTo>
                  <a:pt x="7124" y="59651"/>
                </a:lnTo>
                <a:lnTo>
                  <a:pt x="7124" y="53416"/>
                </a:lnTo>
                <a:lnTo>
                  <a:pt x="8953" y="51269"/>
                </a:lnTo>
                <a:lnTo>
                  <a:pt x="12090" y="47485"/>
                </a:lnTo>
                <a:lnTo>
                  <a:pt x="43627" y="47485"/>
                </a:lnTo>
                <a:lnTo>
                  <a:pt x="42570" y="41821"/>
                </a:lnTo>
                <a:lnTo>
                  <a:pt x="18592" y="40690"/>
                </a:lnTo>
                <a:lnTo>
                  <a:pt x="15544" y="40589"/>
                </a:lnTo>
                <a:lnTo>
                  <a:pt x="10668" y="40284"/>
                </a:lnTo>
                <a:lnTo>
                  <a:pt x="10668" y="35864"/>
                </a:lnTo>
                <a:lnTo>
                  <a:pt x="14732" y="31648"/>
                </a:lnTo>
                <a:lnTo>
                  <a:pt x="16764" y="31445"/>
                </a:lnTo>
                <a:lnTo>
                  <a:pt x="29268" y="31445"/>
                </a:lnTo>
                <a:lnTo>
                  <a:pt x="34650" y="29387"/>
                </a:lnTo>
                <a:lnTo>
                  <a:pt x="15240" y="29387"/>
                </a:lnTo>
                <a:lnTo>
                  <a:pt x="12598" y="20243"/>
                </a:lnTo>
                <a:lnTo>
                  <a:pt x="12598" y="5245"/>
                </a:lnTo>
                <a:lnTo>
                  <a:pt x="16560" y="2882"/>
                </a:lnTo>
                <a:lnTo>
                  <a:pt x="32796" y="2870"/>
                </a:lnTo>
                <a:lnTo>
                  <a:pt x="27432" y="825"/>
                </a:lnTo>
                <a:lnTo>
                  <a:pt x="25196" y="0"/>
                </a:lnTo>
                <a:close/>
              </a:path>
              <a:path w="45085" h="69850">
                <a:moveTo>
                  <a:pt x="43627" y="47485"/>
                </a:moveTo>
                <a:lnTo>
                  <a:pt x="12090" y="47485"/>
                </a:lnTo>
                <a:lnTo>
                  <a:pt x="16865" y="48514"/>
                </a:lnTo>
                <a:lnTo>
                  <a:pt x="19100" y="48514"/>
                </a:lnTo>
                <a:lnTo>
                  <a:pt x="36169" y="49022"/>
                </a:lnTo>
                <a:lnTo>
                  <a:pt x="41148" y="49225"/>
                </a:lnTo>
                <a:lnTo>
                  <a:pt x="41148" y="59232"/>
                </a:lnTo>
                <a:lnTo>
                  <a:pt x="34239" y="63715"/>
                </a:lnTo>
                <a:lnTo>
                  <a:pt x="10782" y="63728"/>
                </a:lnTo>
                <a:lnTo>
                  <a:pt x="36357" y="63715"/>
                </a:lnTo>
                <a:lnTo>
                  <a:pt x="41214" y="59857"/>
                </a:lnTo>
                <a:lnTo>
                  <a:pt x="43992" y="52298"/>
                </a:lnTo>
                <a:lnTo>
                  <a:pt x="43876" y="48818"/>
                </a:lnTo>
                <a:lnTo>
                  <a:pt x="43627" y="47485"/>
                </a:lnTo>
                <a:close/>
              </a:path>
              <a:path w="45085" h="69850">
                <a:moveTo>
                  <a:pt x="29268" y="31445"/>
                </a:moveTo>
                <a:lnTo>
                  <a:pt x="17373" y="31445"/>
                </a:lnTo>
                <a:lnTo>
                  <a:pt x="21031" y="31953"/>
                </a:lnTo>
                <a:lnTo>
                  <a:pt x="27940" y="31953"/>
                </a:lnTo>
                <a:lnTo>
                  <a:pt x="29268" y="31445"/>
                </a:lnTo>
                <a:close/>
              </a:path>
              <a:path w="45085" h="69850">
                <a:moveTo>
                  <a:pt x="32796" y="2870"/>
                </a:moveTo>
                <a:lnTo>
                  <a:pt x="28956" y="2870"/>
                </a:lnTo>
                <a:lnTo>
                  <a:pt x="30581" y="16649"/>
                </a:lnTo>
                <a:lnTo>
                  <a:pt x="30491" y="23126"/>
                </a:lnTo>
                <a:lnTo>
                  <a:pt x="30073" y="29387"/>
                </a:lnTo>
                <a:lnTo>
                  <a:pt x="34650" y="29387"/>
                </a:lnTo>
                <a:lnTo>
                  <a:pt x="38404" y="27952"/>
                </a:lnTo>
                <a:lnTo>
                  <a:pt x="38404" y="11709"/>
                </a:lnTo>
                <a:lnTo>
                  <a:pt x="37490" y="9753"/>
                </a:lnTo>
                <a:lnTo>
                  <a:pt x="36474" y="7391"/>
                </a:lnTo>
                <a:lnTo>
                  <a:pt x="44907" y="7391"/>
                </a:lnTo>
                <a:lnTo>
                  <a:pt x="44907" y="3390"/>
                </a:lnTo>
                <a:lnTo>
                  <a:pt x="35458" y="3390"/>
                </a:lnTo>
                <a:lnTo>
                  <a:pt x="33629" y="3187"/>
                </a:lnTo>
                <a:lnTo>
                  <a:pt x="32796" y="2870"/>
                </a:lnTo>
                <a:close/>
              </a:path>
            </a:pathLst>
          </a:custGeom>
          <a:solidFill>
            <a:srgbClr val="231F20"/>
          </a:solidFill>
        </p:spPr>
        <p:txBody>
          <a:bodyPr wrap="square" lIns="0" tIns="0" rIns="0" bIns="0" rtlCol="0"/>
          <a:lstStyle/>
          <a:p>
            <a:endParaRPr/>
          </a:p>
        </p:txBody>
      </p:sp>
      <p:sp>
        <p:nvSpPr>
          <p:cNvPr id="156" name="object 156"/>
          <p:cNvSpPr/>
          <p:nvPr/>
        </p:nvSpPr>
        <p:spPr>
          <a:xfrm>
            <a:off x="2699339" y="1704685"/>
            <a:ext cx="74534" cy="45611"/>
          </a:xfrm>
          <a:custGeom>
            <a:avLst/>
            <a:gdLst/>
            <a:ahLst/>
            <a:cxnLst/>
            <a:rect l="l" t="t" r="r" b="b"/>
            <a:pathLst>
              <a:path w="61594" h="71119">
                <a:moveTo>
                  <a:pt x="43586" y="0"/>
                </a:moveTo>
                <a:lnTo>
                  <a:pt x="34543" y="0"/>
                </a:lnTo>
                <a:lnTo>
                  <a:pt x="21774" y="2309"/>
                </a:lnTo>
                <a:lnTo>
                  <a:pt x="10718" y="9104"/>
                </a:lnTo>
                <a:lnTo>
                  <a:pt x="2940" y="20211"/>
                </a:lnTo>
                <a:lnTo>
                  <a:pt x="0" y="35458"/>
                </a:lnTo>
                <a:lnTo>
                  <a:pt x="3009" y="51789"/>
                </a:lnTo>
                <a:lnTo>
                  <a:pt x="10844" y="62779"/>
                </a:lnTo>
                <a:lnTo>
                  <a:pt x="21743" y="68973"/>
                </a:lnTo>
                <a:lnTo>
                  <a:pt x="33947" y="70916"/>
                </a:lnTo>
                <a:lnTo>
                  <a:pt x="46121" y="68903"/>
                </a:lnTo>
                <a:lnTo>
                  <a:pt x="50978" y="66382"/>
                </a:lnTo>
                <a:lnTo>
                  <a:pt x="36690" y="66382"/>
                </a:lnTo>
                <a:lnTo>
                  <a:pt x="27400" y="64645"/>
                </a:lnTo>
                <a:lnTo>
                  <a:pt x="19443" y="59189"/>
                </a:lnTo>
                <a:lnTo>
                  <a:pt x="13887" y="49650"/>
                </a:lnTo>
                <a:lnTo>
                  <a:pt x="11798" y="35661"/>
                </a:lnTo>
                <a:lnTo>
                  <a:pt x="12551" y="26019"/>
                </a:lnTo>
                <a:lnTo>
                  <a:pt x="30378" y="4114"/>
                </a:lnTo>
                <a:lnTo>
                  <a:pt x="59395" y="4114"/>
                </a:lnTo>
                <a:lnTo>
                  <a:pt x="59366" y="3390"/>
                </a:lnTo>
                <a:lnTo>
                  <a:pt x="50190" y="3390"/>
                </a:lnTo>
                <a:lnTo>
                  <a:pt x="43586" y="0"/>
                </a:lnTo>
                <a:close/>
              </a:path>
              <a:path w="61594" h="71119">
                <a:moveTo>
                  <a:pt x="59651" y="55994"/>
                </a:moveTo>
                <a:lnTo>
                  <a:pt x="56392" y="59189"/>
                </a:lnTo>
                <a:lnTo>
                  <a:pt x="49187" y="66382"/>
                </a:lnTo>
                <a:lnTo>
                  <a:pt x="50978" y="66382"/>
                </a:lnTo>
                <a:lnTo>
                  <a:pt x="54686" y="64458"/>
                </a:lnTo>
                <a:lnTo>
                  <a:pt x="59764" y="59976"/>
                </a:lnTo>
                <a:lnTo>
                  <a:pt x="61480" y="57848"/>
                </a:lnTo>
                <a:lnTo>
                  <a:pt x="59651" y="55994"/>
                </a:lnTo>
                <a:close/>
              </a:path>
              <a:path w="61594" h="71119">
                <a:moveTo>
                  <a:pt x="59395" y="4114"/>
                </a:moveTo>
                <a:lnTo>
                  <a:pt x="35458" y="4114"/>
                </a:lnTo>
                <a:lnTo>
                  <a:pt x="43865" y="5567"/>
                </a:lnTo>
                <a:lnTo>
                  <a:pt x="50368" y="9571"/>
                </a:lnTo>
                <a:lnTo>
                  <a:pt x="55003" y="15596"/>
                </a:lnTo>
                <a:lnTo>
                  <a:pt x="57810" y="23114"/>
                </a:lnTo>
                <a:lnTo>
                  <a:pt x="60147" y="23114"/>
                </a:lnTo>
                <a:lnTo>
                  <a:pt x="59395" y="4114"/>
                </a:lnTo>
                <a:close/>
              </a:path>
              <a:path w="61594" h="71119">
                <a:moveTo>
                  <a:pt x="59232" y="0"/>
                </a:moveTo>
                <a:lnTo>
                  <a:pt x="57099" y="0"/>
                </a:lnTo>
                <a:lnTo>
                  <a:pt x="56286" y="3390"/>
                </a:lnTo>
                <a:lnTo>
                  <a:pt x="59366" y="3390"/>
                </a:lnTo>
                <a:lnTo>
                  <a:pt x="59232" y="0"/>
                </a:lnTo>
                <a:close/>
              </a:path>
            </a:pathLst>
          </a:custGeom>
          <a:solidFill>
            <a:srgbClr val="231F20"/>
          </a:solidFill>
        </p:spPr>
        <p:txBody>
          <a:bodyPr wrap="square" lIns="0" tIns="0" rIns="0" bIns="0" rtlCol="0"/>
          <a:lstStyle/>
          <a:p>
            <a:endParaRPr/>
          </a:p>
        </p:txBody>
      </p:sp>
      <p:sp>
        <p:nvSpPr>
          <p:cNvPr id="157" name="object 157"/>
          <p:cNvSpPr/>
          <p:nvPr/>
        </p:nvSpPr>
        <p:spPr>
          <a:xfrm>
            <a:off x="2781467" y="1718915"/>
            <a:ext cx="54557" cy="31358"/>
          </a:xfrm>
          <a:custGeom>
            <a:avLst/>
            <a:gdLst/>
            <a:ahLst/>
            <a:cxnLst/>
            <a:rect l="l" t="t" r="r" b="b"/>
            <a:pathLst>
              <a:path w="45085" h="48894">
                <a:moveTo>
                  <a:pt x="21945" y="0"/>
                </a:moveTo>
                <a:lnTo>
                  <a:pt x="12773" y="1947"/>
                </a:lnTo>
                <a:lnTo>
                  <a:pt x="5867" y="7181"/>
                </a:lnTo>
                <a:lnTo>
                  <a:pt x="1514" y="14787"/>
                </a:lnTo>
                <a:lnTo>
                  <a:pt x="0" y="23850"/>
                </a:lnTo>
                <a:lnTo>
                  <a:pt x="1635" y="33523"/>
                </a:lnTo>
                <a:lnTo>
                  <a:pt x="6216" y="41281"/>
                </a:lnTo>
                <a:lnTo>
                  <a:pt x="13255" y="46439"/>
                </a:lnTo>
                <a:lnTo>
                  <a:pt x="22263" y="48310"/>
                </a:lnTo>
                <a:lnTo>
                  <a:pt x="32300" y="45917"/>
                </a:lnTo>
                <a:lnTo>
                  <a:pt x="32885" y="45415"/>
                </a:lnTo>
                <a:lnTo>
                  <a:pt x="23685" y="45415"/>
                </a:lnTo>
                <a:lnTo>
                  <a:pt x="16269" y="42343"/>
                </a:lnTo>
                <a:lnTo>
                  <a:pt x="11842" y="35015"/>
                </a:lnTo>
                <a:lnTo>
                  <a:pt x="9701" y="26261"/>
                </a:lnTo>
                <a:lnTo>
                  <a:pt x="9144" y="18910"/>
                </a:lnTo>
                <a:lnTo>
                  <a:pt x="9144" y="8229"/>
                </a:lnTo>
                <a:lnTo>
                  <a:pt x="14732" y="2882"/>
                </a:lnTo>
                <a:lnTo>
                  <a:pt x="33060" y="2882"/>
                </a:lnTo>
                <a:lnTo>
                  <a:pt x="31132" y="1629"/>
                </a:lnTo>
                <a:lnTo>
                  <a:pt x="21945" y="0"/>
                </a:lnTo>
                <a:close/>
              </a:path>
              <a:path w="45085" h="48894">
                <a:moveTo>
                  <a:pt x="33060" y="2882"/>
                </a:moveTo>
                <a:lnTo>
                  <a:pt x="21132" y="2882"/>
                </a:lnTo>
                <a:lnTo>
                  <a:pt x="27346" y="4832"/>
                </a:lnTo>
                <a:lnTo>
                  <a:pt x="31902" y="10075"/>
                </a:lnTo>
                <a:lnTo>
                  <a:pt x="34705" y="17707"/>
                </a:lnTo>
                <a:lnTo>
                  <a:pt x="35602" y="26261"/>
                </a:lnTo>
                <a:lnTo>
                  <a:pt x="35661" y="41516"/>
                </a:lnTo>
                <a:lnTo>
                  <a:pt x="28854" y="45415"/>
                </a:lnTo>
                <a:lnTo>
                  <a:pt x="32885" y="45415"/>
                </a:lnTo>
                <a:lnTo>
                  <a:pt x="39325" y="39889"/>
                </a:lnTo>
                <a:lnTo>
                  <a:pt x="43455" y="31953"/>
                </a:lnTo>
                <a:lnTo>
                  <a:pt x="44805" y="23837"/>
                </a:lnTo>
                <a:lnTo>
                  <a:pt x="43105" y="13828"/>
                </a:lnTo>
                <a:lnTo>
                  <a:pt x="38366" y="6332"/>
                </a:lnTo>
                <a:lnTo>
                  <a:pt x="33060" y="2882"/>
                </a:lnTo>
                <a:close/>
              </a:path>
            </a:pathLst>
          </a:custGeom>
          <a:solidFill>
            <a:srgbClr val="231F20"/>
          </a:solidFill>
        </p:spPr>
        <p:txBody>
          <a:bodyPr wrap="square" lIns="0" tIns="0" rIns="0" bIns="0" rtlCol="0"/>
          <a:lstStyle/>
          <a:p>
            <a:endParaRPr/>
          </a:p>
        </p:txBody>
      </p:sp>
      <p:sp>
        <p:nvSpPr>
          <p:cNvPr id="158" name="object 158"/>
          <p:cNvSpPr/>
          <p:nvPr/>
        </p:nvSpPr>
        <p:spPr>
          <a:xfrm>
            <a:off x="2841355" y="1704221"/>
            <a:ext cx="29199" cy="45204"/>
          </a:xfrm>
          <a:custGeom>
            <a:avLst/>
            <a:gdLst/>
            <a:ahLst/>
            <a:cxnLst/>
            <a:rect l="l" t="t" r="r" b="b"/>
            <a:pathLst>
              <a:path w="24130" h="70485">
                <a:moveTo>
                  <a:pt x="16548" y="29692"/>
                </a:moveTo>
                <a:lnTo>
                  <a:pt x="3035" y="29692"/>
                </a:lnTo>
                <a:lnTo>
                  <a:pt x="8013" y="29794"/>
                </a:lnTo>
                <a:lnTo>
                  <a:pt x="8013" y="67703"/>
                </a:lnTo>
                <a:lnTo>
                  <a:pt x="6286" y="68325"/>
                </a:lnTo>
                <a:lnTo>
                  <a:pt x="0" y="68630"/>
                </a:lnTo>
                <a:lnTo>
                  <a:pt x="0" y="70167"/>
                </a:lnTo>
                <a:lnTo>
                  <a:pt x="24066" y="70167"/>
                </a:lnTo>
                <a:lnTo>
                  <a:pt x="24066" y="68630"/>
                </a:lnTo>
                <a:lnTo>
                  <a:pt x="17056" y="68224"/>
                </a:lnTo>
                <a:lnTo>
                  <a:pt x="16548" y="66471"/>
                </a:lnTo>
                <a:lnTo>
                  <a:pt x="16548" y="29692"/>
                </a:lnTo>
                <a:close/>
              </a:path>
              <a:path w="24130" h="70485">
                <a:moveTo>
                  <a:pt x="16141" y="22910"/>
                </a:moveTo>
                <a:lnTo>
                  <a:pt x="5676" y="26809"/>
                </a:lnTo>
                <a:lnTo>
                  <a:pt x="393" y="28562"/>
                </a:lnTo>
                <a:lnTo>
                  <a:pt x="393" y="30098"/>
                </a:lnTo>
                <a:lnTo>
                  <a:pt x="3035" y="29692"/>
                </a:lnTo>
                <a:lnTo>
                  <a:pt x="16548" y="29692"/>
                </a:lnTo>
                <a:lnTo>
                  <a:pt x="16548" y="23215"/>
                </a:lnTo>
                <a:lnTo>
                  <a:pt x="16141" y="22910"/>
                </a:lnTo>
                <a:close/>
              </a:path>
              <a:path w="24130" h="70485">
                <a:moveTo>
                  <a:pt x="14414" y="0"/>
                </a:moveTo>
                <a:lnTo>
                  <a:pt x="7810" y="0"/>
                </a:lnTo>
                <a:lnTo>
                  <a:pt x="6286" y="3289"/>
                </a:lnTo>
                <a:lnTo>
                  <a:pt x="6286" y="7188"/>
                </a:lnTo>
                <a:lnTo>
                  <a:pt x="7708" y="10477"/>
                </a:lnTo>
                <a:lnTo>
                  <a:pt x="14414" y="10477"/>
                </a:lnTo>
                <a:lnTo>
                  <a:pt x="16649" y="8216"/>
                </a:lnTo>
                <a:lnTo>
                  <a:pt x="16649" y="2362"/>
                </a:lnTo>
                <a:lnTo>
                  <a:pt x="14414" y="0"/>
                </a:lnTo>
                <a:close/>
              </a:path>
            </a:pathLst>
          </a:custGeom>
          <a:solidFill>
            <a:srgbClr val="231F20"/>
          </a:solidFill>
        </p:spPr>
        <p:txBody>
          <a:bodyPr wrap="square" lIns="0" tIns="0" rIns="0" bIns="0" rtlCol="0"/>
          <a:lstStyle/>
          <a:p>
            <a:endParaRPr/>
          </a:p>
        </p:txBody>
      </p:sp>
      <p:sp>
        <p:nvSpPr>
          <p:cNvPr id="159" name="object 159"/>
          <p:cNvSpPr/>
          <p:nvPr/>
        </p:nvSpPr>
        <p:spPr>
          <a:xfrm>
            <a:off x="2875887" y="1704213"/>
            <a:ext cx="29968" cy="45204"/>
          </a:xfrm>
          <a:custGeom>
            <a:avLst/>
            <a:gdLst/>
            <a:ahLst/>
            <a:cxnLst/>
            <a:rect l="l" t="t" r="r" b="b"/>
            <a:pathLst>
              <a:path w="24764" h="70485">
                <a:moveTo>
                  <a:pt x="16560" y="5968"/>
                </a:moveTo>
                <a:lnTo>
                  <a:pt x="7416" y="5968"/>
                </a:lnTo>
                <a:lnTo>
                  <a:pt x="8026" y="7607"/>
                </a:lnTo>
                <a:lnTo>
                  <a:pt x="8039" y="66890"/>
                </a:lnTo>
                <a:lnTo>
                  <a:pt x="6210" y="68224"/>
                </a:lnTo>
                <a:lnTo>
                  <a:pt x="215" y="68643"/>
                </a:lnTo>
                <a:lnTo>
                  <a:pt x="215" y="70180"/>
                </a:lnTo>
                <a:lnTo>
                  <a:pt x="24180" y="70180"/>
                </a:lnTo>
                <a:lnTo>
                  <a:pt x="24180" y="68643"/>
                </a:lnTo>
                <a:lnTo>
                  <a:pt x="18287" y="68325"/>
                </a:lnTo>
                <a:lnTo>
                  <a:pt x="16560" y="67513"/>
                </a:lnTo>
                <a:lnTo>
                  <a:pt x="16560" y="5968"/>
                </a:lnTo>
                <a:close/>
              </a:path>
              <a:path w="24764" h="70485">
                <a:moveTo>
                  <a:pt x="16154" y="0"/>
                </a:moveTo>
                <a:lnTo>
                  <a:pt x="10769" y="1752"/>
                </a:lnTo>
                <a:lnTo>
                  <a:pt x="5384" y="3187"/>
                </a:lnTo>
                <a:lnTo>
                  <a:pt x="0" y="4521"/>
                </a:lnTo>
                <a:lnTo>
                  <a:pt x="0" y="6172"/>
                </a:lnTo>
                <a:lnTo>
                  <a:pt x="2133" y="5968"/>
                </a:lnTo>
                <a:lnTo>
                  <a:pt x="16560" y="5968"/>
                </a:lnTo>
                <a:lnTo>
                  <a:pt x="16560" y="215"/>
                </a:lnTo>
                <a:lnTo>
                  <a:pt x="16154" y="0"/>
                </a:lnTo>
                <a:close/>
              </a:path>
            </a:pathLst>
          </a:custGeom>
          <a:solidFill>
            <a:srgbClr val="231F20"/>
          </a:solidFill>
        </p:spPr>
        <p:txBody>
          <a:bodyPr wrap="square" lIns="0" tIns="0" rIns="0" bIns="0" rtlCol="0"/>
          <a:lstStyle/>
          <a:p>
            <a:endParaRPr/>
          </a:p>
        </p:txBody>
      </p:sp>
      <p:sp>
        <p:nvSpPr>
          <p:cNvPr id="160" name="object 160"/>
          <p:cNvSpPr/>
          <p:nvPr/>
        </p:nvSpPr>
        <p:spPr>
          <a:xfrm>
            <a:off x="2801629" y="2877892"/>
            <a:ext cx="31503" cy="56607"/>
          </a:xfrm>
          <a:custGeom>
            <a:avLst/>
            <a:gdLst/>
            <a:ahLst/>
            <a:cxnLst/>
            <a:rect l="l" t="t" r="r" b="b"/>
            <a:pathLst>
              <a:path w="26035" h="88264">
                <a:moveTo>
                  <a:pt x="25095" y="0"/>
                </a:moveTo>
                <a:lnTo>
                  <a:pt x="14530" y="8153"/>
                </a:lnTo>
                <a:lnTo>
                  <a:pt x="6642" y="18191"/>
                </a:lnTo>
                <a:lnTo>
                  <a:pt x="1706" y="29769"/>
                </a:lnTo>
                <a:lnTo>
                  <a:pt x="0" y="42545"/>
                </a:lnTo>
                <a:lnTo>
                  <a:pt x="601" y="52011"/>
                </a:lnTo>
                <a:lnTo>
                  <a:pt x="24803" y="87655"/>
                </a:lnTo>
                <a:lnTo>
                  <a:pt x="26009" y="86017"/>
                </a:lnTo>
                <a:lnTo>
                  <a:pt x="16029" y="75864"/>
                </a:lnTo>
                <a:lnTo>
                  <a:pt x="10901" y="63652"/>
                </a:lnTo>
                <a:lnTo>
                  <a:pt x="9009" y="51573"/>
                </a:lnTo>
                <a:lnTo>
                  <a:pt x="8737" y="41821"/>
                </a:lnTo>
                <a:lnTo>
                  <a:pt x="10379" y="25386"/>
                </a:lnTo>
                <a:lnTo>
                  <a:pt x="14554" y="14220"/>
                </a:lnTo>
                <a:lnTo>
                  <a:pt x="20139" y="6813"/>
                </a:lnTo>
                <a:lnTo>
                  <a:pt x="26009" y="1651"/>
                </a:lnTo>
                <a:lnTo>
                  <a:pt x="25095" y="0"/>
                </a:lnTo>
                <a:close/>
              </a:path>
            </a:pathLst>
          </a:custGeom>
          <a:solidFill>
            <a:srgbClr val="231F20"/>
          </a:solidFill>
        </p:spPr>
        <p:txBody>
          <a:bodyPr wrap="square" lIns="0" tIns="0" rIns="0" bIns="0" rtlCol="0"/>
          <a:lstStyle/>
          <a:p>
            <a:endParaRPr/>
          </a:p>
        </p:txBody>
      </p:sp>
      <p:sp>
        <p:nvSpPr>
          <p:cNvPr id="161" name="object 161"/>
          <p:cNvSpPr/>
          <p:nvPr/>
        </p:nvSpPr>
        <p:spPr>
          <a:xfrm>
            <a:off x="2901691" y="2877884"/>
            <a:ext cx="31503" cy="56607"/>
          </a:xfrm>
          <a:custGeom>
            <a:avLst/>
            <a:gdLst/>
            <a:ahLst/>
            <a:cxnLst/>
            <a:rect l="l" t="t" r="r" b="b"/>
            <a:pathLst>
              <a:path w="26035" h="88264">
                <a:moveTo>
                  <a:pt x="1231" y="0"/>
                </a:moveTo>
                <a:lnTo>
                  <a:pt x="0" y="1651"/>
                </a:lnTo>
                <a:lnTo>
                  <a:pt x="9992" y="11806"/>
                </a:lnTo>
                <a:lnTo>
                  <a:pt x="15124" y="24014"/>
                </a:lnTo>
                <a:lnTo>
                  <a:pt x="17014" y="36085"/>
                </a:lnTo>
                <a:lnTo>
                  <a:pt x="17284" y="45834"/>
                </a:lnTo>
                <a:lnTo>
                  <a:pt x="15643" y="62276"/>
                </a:lnTo>
                <a:lnTo>
                  <a:pt x="11468" y="73445"/>
                </a:lnTo>
                <a:lnTo>
                  <a:pt x="5883" y="80854"/>
                </a:lnTo>
                <a:lnTo>
                  <a:pt x="12" y="86017"/>
                </a:lnTo>
                <a:lnTo>
                  <a:pt x="927" y="87668"/>
                </a:lnTo>
                <a:lnTo>
                  <a:pt x="11491" y="79511"/>
                </a:lnTo>
                <a:lnTo>
                  <a:pt x="19380" y="69465"/>
                </a:lnTo>
                <a:lnTo>
                  <a:pt x="24315" y="57882"/>
                </a:lnTo>
                <a:lnTo>
                  <a:pt x="26022" y="45110"/>
                </a:lnTo>
                <a:lnTo>
                  <a:pt x="25420" y="35638"/>
                </a:lnTo>
                <a:lnTo>
                  <a:pt x="7124" y="3187"/>
                </a:lnTo>
                <a:lnTo>
                  <a:pt x="1231" y="0"/>
                </a:lnTo>
                <a:close/>
              </a:path>
            </a:pathLst>
          </a:custGeom>
          <a:solidFill>
            <a:srgbClr val="231F20"/>
          </a:solidFill>
        </p:spPr>
        <p:txBody>
          <a:bodyPr wrap="square" lIns="0" tIns="0" rIns="0" bIns="0" rtlCol="0"/>
          <a:lstStyle/>
          <a:p>
            <a:endParaRPr/>
          </a:p>
        </p:txBody>
      </p:sp>
      <p:sp>
        <p:nvSpPr>
          <p:cNvPr id="162" name="object 162"/>
          <p:cNvSpPr/>
          <p:nvPr/>
        </p:nvSpPr>
        <p:spPr>
          <a:xfrm>
            <a:off x="2838844" y="2893375"/>
            <a:ext cx="56862" cy="30136"/>
          </a:xfrm>
          <a:custGeom>
            <a:avLst/>
            <a:gdLst/>
            <a:ahLst/>
            <a:cxnLst/>
            <a:rect l="l" t="t" r="r" b="b"/>
            <a:pathLst>
              <a:path w="46989" h="46989">
                <a:moveTo>
                  <a:pt x="33355" y="0"/>
                </a:moveTo>
                <a:lnTo>
                  <a:pt x="28986" y="0"/>
                </a:lnTo>
                <a:lnTo>
                  <a:pt x="18745" y="3238"/>
                </a:lnTo>
                <a:lnTo>
                  <a:pt x="9390" y="11496"/>
                </a:lnTo>
                <a:lnTo>
                  <a:pt x="2568" y="22588"/>
                </a:lnTo>
                <a:lnTo>
                  <a:pt x="0" y="34010"/>
                </a:lnTo>
                <a:lnTo>
                  <a:pt x="3" y="39560"/>
                </a:lnTo>
                <a:lnTo>
                  <a:pt x="233" y="46456"/>
                </a:lnTo>
                <a:lnTo>
                  <a:pt x="16489" y="46456"/>
                </a:lnTo>
                <a:lnTo>
                  <a:pt x="21874" y="43357"/>
                </a:lnTo>
                <a:lnTo>
                  <a:pt x="23181" y="41414"/>
                </a:lnTo>
                <a:lnTo>
                  <a:pt x="11815" y="41414"/>
                </a:lnTo>
                <a:lnTo>
                  <a:pt x="8463" y="39560"/>
                </a:lnTo>
                <a:lnTo>
                  <a:pt x="29494" y="2260"/>
                </a:lnTo>
                <a:lnTo>
                  <a:pt x="36196" y="2260"/>
                </a:lnTo>
                <a:lnTo>
                  <a:pt x="33355" y="0"/>
                </a:lnTo>
                <a:close/>
              </a:path>
              <a:path w="46989" h="46989">
                <a:moveTo>
                  <a:pt x="37655" y="30822"/>
                </a:moveTo>
                <a:lnTo>
                  <a:pt x="30307" y="30822"/>
                </a:lnTo>
                <a:lnTo>
                  <a:pt x="30510" y="31026"/>
                </a:lnTo>
                <a:lnTo>
                  <a:pt x="28884" y="37299"/>
                </a:lnTo>
                <a:lnTo>
                  <a:pt x="28376" y="39560"/>
                </a:lnTo>
                <a:lnTo>
                  <a:pt x="28376" y="46354"/>
                </a:lnTo>
                <a:lnTo>
                  <a:pt x="37012" y="46354"/>
                </a:lnTo>
                <a:lnTo>
                  <a:pt x="40467" y="42633"/>
                </a:lnTo>
                <a:lnTo>
                  <a:pt x="41700" y="41097"/>
                </a:lnTo>
                <a:lnTo>
                  <a:pt x="36403" y="41097"/>
                </a:lnTo>
                <a:lnTo>
                  <a:pt x="35793" y="40487"/>
                </a:lnTo>
                <a:lnTo>
                  <a:pt x="35833" y="39560"/>
                </a:lnTo>
                <a:lnTo>
                  <a:pt x="37258" y="32426"/>
                </a:lnTo>
                <a:lnTo>
                  <a:pt x="37655" y="30822"/>
                </a:lnTo>
                <a:close/>
              </a:path>
              <a:path w="46989" h="46989">
                <a:moveTo>
                  <a:pt x="36196" y="2260"/>
                </a:moveTo>
                <a:lnTo>
                  <a:pt x="32440" y="2260"/>
                </a:lnTo>
                <a:lnTo>
                  <a:pt x="35285" y="4203"/>
                </a:lnTo>
                <a:lnTo>
                  <a:pt x="35285" y="9143"/>
                </a:lnTo>
                <a:lnTo>
                  <a:pt x="33561" y="18433"/>
                </a:lnTo>
                <a:lnTo>
                  <a:pt x="28960" y="29051"/>
                </a:lnTo>
                <a:lnTo>
                  <a:pt x="22340" y="37783"/>
                </a:lnTo>
                <a:lnTo>
                  <a:pt x="14559" y="41414"/>
                </a:lnTo>
                <a:lnTo>
                  <a:pt x="23181" y="41414"/>
                </a:lnTo>
                <a:lnTo>
                  <a:pt x="30307" y="30822"/>
                </a:lnTo>
                <a:lnTo>
                  <a:pt x="37655" y="30822"/>
                </a:lnTo>
                <a:lnTo>
                  <a:pt x="40505" y="19300"/>
                </a:lnTo>
                <a:lnTo>
                  <a:pt x="44068" y="5549"/>
                </a:lnTo>
                <a:lnTo>
                  <a:pt x="37012" y="5549"/>
                </a:lnTo>
                <a:lnTo>
                  <a:pt x="36707" y="2666"/>
                </a:lnTo>
                <a:lnTo>
                  <a:pt x="36196" y="2260"/>
                </a:lnTo>
                <a:close/>
              </a:path>
              <a:path w="46989" h="46989">
                <a:moveTo>
                  <a:pt x="45343" y="34010"/>
                </a:moveTo>
                <a:lnTo>
                  <a:pt x="40771" y="38531"/>
                </a:lnTo>
                <a:lnTo>
                  <a:pt x="38739" y="41097"/>
                </a:lnTo>
                <a:lnTo>
                  <a:pt x="41700" y="41097"/>
                </a:lnTo>
                <a:lnTo>
                  <a:pt x="46563" y="35039"/>
                </a:lnTo>
                <a:lnTo>
                  <a:pt x="45343" y="34010"/>
                </a:lnTo>
                <a:close/>
              </a:path>
              <a:path w="46989" h="46989">
                <a:moveTo>
                  <a:pt x="44734" y="0"/>
                </a:moveTo>
                <a:lnTo>
                  <a:pt x="38536" y="723"/>
                </a:lnTo>
                <a:lnTo>
                  <a:pt x="38231" y="1028"/>
                </a:lnTo>
                <a:lnTo>
                  <a:pt x="37215" y="5549"/>
                </a:lnTo>
                <a:lnTo>
                  <a:pt x="44068" y="5549"/>
                </a:lnTo>
                <a:lnTo>
                  <a:pt x="45445" y="304"/>
                </a:lnTo>
                <a:lnTo>
                  <a:pt x="44734" y="0"/>
                </a:lnTo>
                <a:close/>
              </a:path>
            </a:pathLst>
          </a:custGeom>
          <a:solidFill>
            <a:srgbClr val="231F20"/>
          </a:solidFill>
        </p:spPr>
        <p:txBody>
          <a:bodyPr wrap="square" lIns="0" tIns="0" rIns="0" bIns="0" rtlCol="0"/>
          <a:lstStyle/>
          <a:p>
            <a:endParaRPr/>
          </a:p>
        </p:txBody>
      </p:sp>
      <p:sp>
        <p:nvSpPr>
          <p:cNvPr id="163" name="object 163"/>
          <p:cNvSpPr/>
          <p:nvPr/>
        </p:nvSpPr>
        <p:spPr>
          <a:xfrm>
            <a:off x="4609636" y="2877762"/>
            <a:ext cx="31503" cy="56607"/>
          </a:xfrm>
          <a:custGeom>
            <a:avLst/>
            <a:gdLst/>
            <a:ahLst/>
            <a:cxnLst/>
            <a:rect l="l" t="t" r="r" b="b"/>
            <a:pathLst>
              <a:path w="26035" h="88264">
                <a:moveTo>
                  <a:pt x="25082" y="0"/>
                </a:moveTo>
                <a:lnTo>
                  <a:pt x="14517" y="8153"/>
                </a:lnTo>
                <a:lnTo>
                  <a:pt x="6630" y="18191"/>
                </a:lnTo>
                <a:lnTo>
                  <a:pt x="1699" y="29769"/>
                </a:lnTo>
                <a:lnTo>
                  <a:pt x="0" y="42545"/>
                </a:lnTo>
                <a:lnTo>
                  <a:pt x="601" y="52011"/>
                </a:lnTo>
                <a:lnTo>
                  <a:pt x="24790" y="87655"/>
                </a:lnTo>
                <a:lnTo>
                  <a:pt x="26009" y="86017"/>
                </a:lnTo>
                <a:lnTo>
                  <a:pt x="16024" y="75859"/>
                </a:lnTo>
                <a:lnTo>
                  <a:pt x="10896" y="63647"/>
                </a:lnTo>
                <a:lnTo>
                  <a:pt x="9007" y="51571"/>
                </a:lnTo>
                <a:lnTo>
                  <a:pt x="8737" y="41821"/>
                </a:lnTo>
                <a:lnTo>
                  <a:pt x="10371" y="25386"/>
                </a:lnTo>
                <a:lnTo>
                  <a:pt x="14543" y="14220"/>
                </a:lnTo>
                <a:lnTo>
                  <a:pt x="20126" y="6813"/>
                </a:lnTo>
                <a:lnTo>
                  <a:pt x="25996" y="1651"/>
                </a:lnTo>
                <a:lnTo>
                  <a:pt x="25082" y="0"/>
                </a:lnTo>
                <a:close/>
              </a:path>
            </a:pathLst>
          </a:custGeom>
          <a:solidFill>
            <a:srgbClr val="231F20"/>
          </a:solidFill>
        </p:spPr>
        <p:txBody>
          <a:bodyPr wrap="square" lIns="0" tIns="0" rIns="0" bIns="0" rtlCol="0"/>
          <a:lstStyle/>
          <a:p>
            <a:endParaRPr/>
          </a:p>
        </p:txBody>
      </p:sp>
      <p:sp>
        <p:nvSpPr>
          <p:cNvPr id="164" name="object 164"/>
          <p:cNvSpPr/>
          <p:nvPr/>
        </p:nvSpPr>
        <p:spPr>
          <a:xfrm>
            <a:off x="4709697" y="2877754"/>
            <a:ext cx="31503" cy="56607"/>
          </a:xfrm>
          <a:custGeom>
            <a:avLst/>
            <a:gdLst/>
            <a:ahLst/>
            <a:cxnLst/>
            <a:rect l="l" t="t" r="r" b="b"/>
            <a:pathLst>
              <a:path w="26035" h="88264">
                <a:moveTo>
                  <a:pt x="1219" y="0"/>
                </a:moveTo>
                <a:lnTo>
                  <a:pt x="0" y="1651"/>
                </a:lnTo>
                <a:lnTo>
                  <a:pt x="9985" y="11804"/>
                </a:lnTo>
                <a:lnTo>
                  <a:pt x="15112" y="24007"/>
                </a:lnTo>
                <a:lnTo>
                  <a:pt x="17002" y="36074"/>
                </a:lnTo>
                <a:lnTo>
                  <a:pt x="17271" y="45821"/>
                </a:lnTo>
                <a:lnTo>
                  <a:pt x="15632" y="62271"/>
                </a:lnTo>
                <a:lnTo>
                  <a:pt x="11461" y="73444"/>
                </a:lnTo>
                <a:lnTo>
                  <a:pt x="5881" y="80854"/>
                </a:lnTo>
                <a:lnTo>
                  <a:pt x="12" y="86017"/>
                </a:lnTo>
                <a:lnTo>
                  <a:pt x="927" y="87668"/>
                </a:lnTo>
                <a:lnTo>
                  <a:pt x="11489" y="79511"/>
                </a:lnTo>
                <a:lnTo>
                  <a:pt x="19373" y="69465"/>
                </a:lnTo>
                <a:lnTo>
                  <a:pt x="24305" y="57882"/>
                </a:lnTo>
                <a:lnTo>
                  <a:pt x="26009" y="45110"/>
                </a:lnTo>
                <a:lnTo>
                  <a:pt x="25407" y="35638"/>
                </a:lnTo>
                <a:lnTo>
                  <a:pt x="7111" y="3187"/>
                </a:lnTo>
                <a:lnTo>
                  <a:pt x="1219" y="0"/>
                </a:lnTo>
                <a:close/>
              </a:path>
            </a:pathLst>
          </a:custGeom>
          <a:solidFill>
            <a:srgbClr val="231F20"/>
          </a:solidFill>
        </p:spPr>
        <p:txBody>
          <a:bodyPr wrap="square" lIns="0" tIns="0" rIns="0" bIns="0" rtlCol="0"/>
          <a:lstStyle/>
          <a:p>
            <a:endParaRPr/>
          </a:p>
        </p:txBody>
      </p:sp>
      <p:sp>
        <p:nvSpPr>
          <p:cNvPr id="165" name="object 165"/>
          <p:cNvSpPr/>
          <p:nvPr/>
        </p:nvSpPr>
        <p:spPr>
          <a:xfrm>
            <a:off x="4647503" y="2877297"/>
            <a:ext cx="55325" cy="46019"/>
          </a:xfrm>
          <a:custGeom>
            <a:avLst/>
            <a:gdLst/>
            <a:ahLst/>
            <a:cxnLst/>
            <a:rect l="l" t="t" r="r" b="b"/>
            <a:pathLst>
              <a:path w="45720" h="71754">
                <a:moveTo>
                  <a:pt x="24371" y="0"/>
                </a:moveTo>
                <a:lnTo>
                  <a:pt x="19088" y="1028"/>
                </a:lnTo>
                <a:lnTo>
                  <a:pt x="13906" y="1752"/>
                </a:lnTo>
                <a:lnTo>
                  <a:pt x="8826" y="2362"/>
                </a:lnTo>
                <a:lnTo>
                  <a:pt x="8826" y="4114"/>
                </a:lnTo>
                <a:lnTo>
                  <a:pt x="14719" y="4216"/>
                </a:lnTo>
                <a:lnTo>
                  <a:pt x="15430" y="4724"/>
                </a:lnTo>
                <a:lnTo>
                  <a:pt x="15430" y="8534"/>
                </a:lnTo>
                <a:lnTo>
                  <a:pt x="14516" y="11099"/>
                </a:lnTo>
                <a:lnTo>
                  <a:pt x="13804" y="13982"/>
                </a:lnTo>
                <a:lnTo>
                  <a:pt x="7" y="65426"/>
                </a:lnTo>
                <a:lnTo>
                  <a:pt x="0" y="68122"/>
                </a:lnTo>
                <a:lnTo>
                  <a:pt x="7823" y="71323"/>
                </a:lnTo>
                <a:lnTo>
                  <a:pt x="13207" y="71323"/>
                </a:lnTo>
                <a:lnTo>
                  <a:pt x="22317" y="68948"/>
                </a:lnTo>
                <a:lnTo>
                  <a:pt x="8737" y="68948"/>
                </a:lnTo>
                <a:lnTo>
                  <a:pt x="8759" y="65426"/>
                </a:lnTo>
                <a:lnTo>
                  <a:pt x="10428" y="55431"/>
                </a:lnTo>
                <a:lnTo>
                  <a:pt x="15000" y="43678"/>
                </a:lnTo>
                <a:lnTo>
                  <a:pt x="17683" y="39763"/>
                </a:lnTo>
                <a:lnTo>
                  <a:pt x="14719" y="39763"/>
                </a:lnTo>
                <a:lnTo>
                  <a:pt x="14516" y="39662"/>
                </a:lnTo>
                <a:lnTo>
                  <a:pt x="17288" y="29794"/>
                </a:lnTo>
                <a:lnTo>
                  <a:pt x="20154" y="18896"/>
                </a:lnTo>
                <a:lnTo>
                  <a:pt x="24879" y="520"/>
                </a:lnTo>
                <a:lnTo>
                  <a:pt x="24371" y="0"/>
                </a:lnTo>
                <a:close/>
              </a:path>
              <a:path w="45720" h="71754">
                <a:moveTo>
                  <a:pt x="45707" y="29895"/>
                </a:moveTo>
                <a:lnTo>
                  <a:pt x="36055" y="29895"/>
                </a:lnTo>
                <a:lnTo>
                  <a:pt x="37071" y="35445"/>
                </a:lnTo>
                <a:lnTo>
                  <a:pt x="37071" y="38633"/>
                </a:lnTo>
                <a:lnTo>
                  <a:pt x="35347" y="47013"/>
                </a:lnTo>
                <a:lnTo>
                  <a:pt x="30511" y="57029"/>
                </a:lnTo>
                <a:lnTo>
                  <a:pt x="23065" y="65426"/>
                </a:lnTo>
                <a:lnTo>
                  <a:pt x="13512" y="68948"/>
                </a:lnTo>
                <a:lnTo>
                  <a:pt x="22317" y="68948"/>
                </a:lnTo>
                <a:lnTo>
                  <a:pt x="24843" y="68289"/>
                </a:lnTo>
                <a:lnTo>
                  <a:pt x="35286" y="60398"/>
                </a:lnTo>
                <a:lnTo>
                  <a:pt x="42815" y="49463"/>
                </a:lnTo>
                <a:lnTo>
                  <a:pt x="45707" y="37299"/>
                </a:lnTo>
                <a:lnTo>
                  <a:pt x="45707" y="29895"/>
                </a:lnTo>
                <a:close/>
              </a:path>
              <a:path w="45720" h="71754">
                <a:moveTo>
                  <a:pt x="40728" y="24866"/>
                </a:moveTo>
                <a:lnTo>
                  <a:pt x="24472" y="24866"/>
                </a:lnTo>
                <a:lnTo>
                  <a:pt x="18072" y="34416"/>
                </a:lnTo>
                <a:lnTo>
                  <a:pt x="14719" y="39763"/>
                </a:lnTo>
                <a:lnTo>
                  <a:pt x="17683" y="39763"/>
                </a:lnTo>
                <a:lnTo>
                  <a:pt x="21669" y="33949"/>
                </a:lnTo>
                <a:lnTo>
                  <a:pt x="29654" y="29895"/>
                </a:lnTo>
                <a:lnTo>
                  <a:pt x="45707" y="29895"/>
                </a:lnTo>
                <a:lnTo>
                  <a:pt x="40728" y="24866"/>
                </a:lnTo>
                <a:close/>
              </a:path>
            </a:pathLst>
          </a:custGeom>
          <a:solidFill>
            <a:srgbClr val="231F20"/>
          </a:solidFill>
        </p:spPr>
        <p:txBody>
          <a:bodyPr wrap="square" lIns="0" tIns="0" rIns="0" bIns="0" rtlCol="0"/>
          <a:lstStyle/>
          <a:p>
            <a:endParaRPr/>
          </a:p>
        </p:txBody>
      </p:sp>
      <p:sp>
        <p:nvSpPr>
          <p:cNvPr id="166" name="object 166"/>
          <p:cNvSpPr/>
          <p:nvPr/>
        </p:nvSpPr>
        <p:spPr>
          <a:xfrm>
            <a:off x="6434349" y="2877631"/>
            <a:ext cx="31503" cy="56607"/>
          </a:xfrm>
          <a:custGeom>
            <a:avLst/>
            <a:gdLst/>
            <a:ahLst/>
            <a:cxnLst/>
            <a:rect l="l" t="t" r="r" b="b"/>
            <a:pathLst>
              <a:path w="26035" h="88264">
                <a:moveTo>
                  <a:pt x="25082" y="0"/>
                </a:moveTo>
                <a:lnTo>
                  <a:pt x="14519" y="8147"/>
                </a:lnTo>
                <a:lnTo>
                  <a:pt x="6635" y="18184"/>
                </a:lnTo>
                <a:lnTo>
                  <a:pt x="1704" y="29762"/>
                </a:lnTo>
                <a:lnTo>
                  <a:pt x="0" y="42532"/>
                </a:lnTo>
                <a:lnTo>
                  <a:pt x="601" y="52004"/>
                </a:lnTo>
                <a:lnTo>
                  <a:pt x="24790" y="87655"/>
                </a:lnTo>
                <a:lnTo>
                  <a:pt x="26009" y="86017"/>
                </a:lnTo>
                <a:lnTo>
                  <a:pt x="16024" y="75859"/>
                </a:lnTo>
                <a:lnTo>
                  <a:pt x="10896" y="63647"/>
                </a:lnTo>
                <a:lnTo>
                  <a:pt x="9007" y="51571"/>
                </a:lnTo>
                <a:lnTo>
                  <a:pt x="8737" y="41821"/>
                </a:lnTo>
                <a:lnTo>
                  <a:pt x="10371" y="25385"/>
                </a:lnTo>
                <a:lnTo>
                  <a:pt x="14543" y="14219"/>
                </a:lnTo>
                <a:lnTo>
                  <a:pt x="20126" y="6807"/>
                </a:lnTo>
                <a:lnTo>
                  <a:pt x="25996" y="1638"/>
                </a:lnTo>
                <a:lnTo>
                  <a:pt x="25082" y="0"/>
                </a:lnTo>
                <a:close/>
              </a:path>
            </a:pathLst>
          </a:custGeom>
          <a:solidFill>
            <a:srgbClr val="231F20"/>
          </a:solidFill>
        </p:spPr>
        <p:txBody>
          <a:bodyPr wrap="square" lIns="0" tIns="0" rIns="0" bIns="0" rtlCol="0"/>
          <a:lstStyle/>
          <a:p>
            <a:endParaRPr/>
          </a:p>
        </p:txBody>
      </p:sp>
      <p:sp>
        <p:nvSpPr>
          <p:cNvPr id="167" name="object 167"/>
          <p:cNvSpPr/>
          <p:nvPr/>
        </p:nvSpPr>
        <p:spPr>
          <a:xfrm>
            <a:off x="6527525" y="2877623"/>
            <a:ext cx="31503" cy="56607"/>
          </a:xfrm>
          <a:custGeom>
            <a:avLst/>
            <a:gdLst/>
            <a:ahLst/>
            <a:cxnLst/>
            <a:rect l="l" t="t" r="r" b="b"/>
            <a:pathLst>
              <a:path w="26035" h="88264">
                <a:moveTo>
                  <a:pt x="1219" y="0"/>
                </a:moveTo>
                <a:lnTo>
                  <a:pt x="0" y="1650"/>
                </a:lnTo>
                <a:lnTo>
                  <a:pt x="9985" y="11799"/>
                </a:lnTo>
                <a:lnTo>
                  <a:pt x="15112" y="24002"/>
                </a:lnTo>
                <a:lnTo>
                  <a:pt x="17002" y="36073"/>
                </a:lnTo>
                <a:lnTo>
                  <a:pt x="17271" y="45821"/>
                </a:lnTo>
                <a:lnTo>
                  <a:pt x="15637" y="62265"/>
                </a:lnTo>
                <a:lnTo>
                  <a:pt x="11466" y="73439"/>
                </a:lnTo>
                <a:lnTo>
                  <a:pt x="5883" y="80852"/>
                </a:lnTo>
                <a:lnTo>
                  <a:pt x="12" y="86017"/>
                </a:lnTo>
                <a:lnTo>
                  <a:pt x="927" y="87655"/>
                </a:lnTo>
                <a:lnTo>
                  <a:pt x="11491" y="79505"/>
                </a:lnTo>
                <a:lnTo>
                  <a:pt x="19378" y="69464"/>
                </a:lnTo>
                <a:lnTo>
                  <a:pt x="24310" y="57882"/>
                </a:lnTo>
                <a:lnTo>
                  <a:pt x="26009" y="45110"/>
                </a:lnTo>
                <a:lnTo>
                  <a:pt x="25407" y="35638"/>
                </a:lnTo>
                <a:lnTo>
                  <a:pt x="7111" y="3187"/>
                </a:lnTo>
                <a:lnTo>
                  <a:pt x="1219" y="0"/>
                </a:lnTo>
                <a:close/>
              </a:path>
            </a:pathLst>
          </a:custGeom>
          <a:solidFill>
            <a:srgbClr val="231F20"/>
          </a:solidFill>
        </p:spPr>
        <p:txBody>
          <a:bodyPr wrap="square" lIns="0" tIns="0" rIns="0" bIns="0" rtlCol="0"/>
          <a:lstStyle/>
          <a:p>
            <a:endParaRPr/>
          </a:p>
        </p:txBody>
      </p:sp>
      <p:sp>
        <p:nvSpPr>
          <p:cNvPr id="168" name="object 168"/>
          <p:cNvSpPr/>
          <p:nvPr/>
        </p:nvSpPr>
        <p:spPr>
          <a:xfrm>
            <a:off x="6473076" y="2893106"/>
            <a:ext cx="49178" cy="30136"/>
          </a:xfrm>
          <a:custGeom>
            <a:avLst/>
            <a:gdLst/>
            <a:ahLst/>
            <a:cxnLst/>
            <a:rect l="l" t="t" r="r" b="b"/>
            <a:pathLst>
              <a:path w="40639" h="46989">
                <a:moveTo>
                  <a:pt x="37579" y="0"/>
                </a:moveTo>
                <a:lnTo>
                  <a:pt x="29044" y="0"/>
                </a:lnTo>
                <a:lnTo>
                  <a:pt x="18162" y="2690"/>
                </a:lnTo>
                <a:lnTo>
                  <a:pt x="8883" y="9683"/>
                </a:lnTo>
                <a:lnTo>
                  <a:pt x="2423" y="19391"/>
                </a:lnTo>
                <a:lnTo>
                  <a:pt x="2" y="30213"/>
                </a:lnTo>
                <a:lnTo>
                  <a:pt x="0" y="43878"/>
                </a:lnTo>
                <a:lnTo>
                  <a:pt x="8432" y="46469"/>
                </a:lnTo>
                <a:lnTo>
                  <a:pt x="25704" y="46469"/>
                </a:lnTo>
                <a:lnTo>
                  <a:pt x="28544" y="42748"/>
                </a:lnTo>
                <a:lnTo>
                  <a:pt x="11785" y="42748"/>
                </a:lnTo>
                <a:lnTo>
                  <a:pt x="8737" y="38125"/>
                </a:lnTo>
                <a:lnTo>
                  <a:pt x="8737" y="30213"/>
                </a:lnTo>
                <a:lnTo>
                  <a:pt x="10037" y="21673"/>
                </a:lnTo>
                <a:lnTo>
                  <a:pt x="13887" y="12495"/>
                </a:lnTo>
                <a:lnTo>
                  <a:pt x="20214" y="5161"/>
                </a:lnTo>
                <a:lnTo>
                  <a:pt x="28943" y="2159"/>
                </a:lnTo>
                <a:lnTo>
                  <a:pt x="38645" y="2159"/>
                </a:lnTo>
                <a:lnTo>
                  <a:pt x="37579" y="0"/>
                </a:lnTo>
                <a:close/>
              </a:path>
              <a:path w="40639" h="46989">
                <a:moveTo>
                  <a:pt x="32512" y="34429"/>
                </a:moveTo>
                <a:lnTo>
                  <a:pt x="28854" y="38544"/>
                </a:lnTo>
                <a:lnTo>
                  <a:pt x="24079" y="42748"/>
                </a:lnTo>
                <a:lnTo>
                  <a:pt x="28544" y="42748"/>
                </a:lnTo>
                <a:lnTo>
                  <a:pt x="31597" y="38747"/>
                </a:lnTo>
                <a:lnTo>
                  <a:pt x="34137" y="35458"/>
                </a:lnTo>
                <a:lnTo>
                  <a:pt x="32512" y="34429"/>
                </a:lnTo>
                <a:close/>
              </a:path>
              <a:path w="40639" h="46989">
                <a:moveTo>
                  <a:pt x="38645" y="2159"/>
                </a:moveTo>
                <a:lnTo>
                  <a:pt x="30772" y="2159"/>
                </a:lnTo>
                <a:lnTo>
                  <a:pt x="32804" y="2679"/>
                </a:lnTo>
                <a:lnTo>
                  <a:pt x="32804" y="5969"/>
                </a:lnTo>
                <a:lnTo>
                  <a:pt x="31280" y="6578"/>
                </a:lnTo>
                <a:lnTo>
                  <a:pt x="31280" y="11620"/>
                </a:lnTo>
                <a:lnTo>
                  <a:pt x="32804" y="13055"/>
                </a:lnTo>
                <a:lnTo>
                  <a:pt x="37884" y="13055"/>
                </a:lnTo>
                <a:lnTo>
                  <a:pt x="40119" y="11201"/>
                </a:lnTo>
                <a:lnTo>
                  <a:pt x="40119" y="5143"/>
                </a:lnTo>
                <a:lnTo>
                  <a:pt x="38645" y="2159"/>
                </a:lnTo>
                <a:close/>
              </a:path>
            </a:pathLst>
          </a:custGeom>
          <a:solidFill>
            <a:srgbClr val="231F20"/>
          </a:solidFill>
        </p:spPr>
        <p:txBody>
          <a:bodyPr wrap="square" lIns="0" tIns="0" rIns="0" bIns="0" rtlCol="0"/>
          <a:lstStyle/>
          <a:p>
            <a:endParaRPr/>
          </a:p>
        </p:txBody>
      </p:sp>
      <p:sp>
        <p:nvSpPr>
          <p:cNvPr id="169" name="object 169"/>
          <p:cNvSpPr txBox="1"/>
          <p:nvPr/>
        </p:nvSpPr>
        <p:spPr>
          <a:xfrm>
            <a:off x="1513755" y="3074535"/>
            <a:ext cx="6116491" cy="777136"/>
          </a:xfrm>
          <a:prstGeom prst="rect">
            <a:avLst/>
          </a:prstGeom>
        </p:spPr>
        <p:txBody>
          <a:bodyPr vert="horz" wrap="square" lIns="0" tIns="0" rIns="0" bIns="0" rtlCol="0">
            <a:spAutoFit/>
          </a:bodyPr>
          <a:lstStyle/>
          <a:p>
            <a:pPr marL="30480" algn="ctr">
              <a:lnSpc>
                <a:spcPct val="100000"/>
              </a:lnSpc>
            </a:pPr>
            <a:r>
              <a:rPr sz="800" b="1" spc="-5" dirty="0">
                <a:solidFill>
                  <a:srgbClr val="231F20"/>
                </a:solidFill>
                <a:latin typeface="Arial"/>
                <a:cs typeface="Arial"/>
              </a:rPr>
              <a:t>Fig.</a:t>
            </a:r>
            <a:r>
              <a:rPr sz="800" b="1" spc="-90" dirty="0">
                <a:solidFill>
                  <a:srgbClr val="231F20"/>
                </a:solidFill>
                <a:latin typeface="Arial"/>
                <a:cs typeface="Arial"/>
              </a:rPr>
              <a:t> </a:t>
            </a:r>
            <a:r>
              <a:rPr sz="800" b="1" spc="-5" dirty="0">
                <a:solidFill>
                  <a:srgbClr val="231F20"/>
                </a:solidFill>
                <a:latin typeface="Arial"/>
                <a:cs typeface="Arial"/>
              </a:rPr>
              <a:t>36.35</a:t>
            </a:r>
            <a:endParaRPr sz="800">
              <a:latin typeface="Arial"/>
              <a:cs typeface="Arial"/>
            </a:endParaRPr>
          </a:p>
          <a:p>
            <a:pPr marL="12700" marR="5080" indent="228600" algn="just">
              <a:lnSpc>
                <a:spcPct val="100000"/>
              </a:lnSpc>
              <a:spcBef>
                <a:spcPts val="85"/>
              </a:spcBef>
            </a:pPr>
            <a:r>
              <a:rPr sz="1000" dirty="0">
                <a:solidFill>
                  <a:srgbClr val="231F20"/>
                </a:solidFill>
                <a:latin typeface="Times New Roman"/>
                <a:cs typeface="Times New Roman"/>
              </a:rPr>
              <a:t>From</a:t>
            </a:r>
            <a:r>
              <a:rPr sz="1000" spc="-15" dirty="0">
                <a:solidFill>
                  <a:srgbClr val="231F20"/>
                </a:solidFill>
                <a:latin typeface="Times New Roman"/>
                <a:cs typeface="Times New Roman"/>
              </a:rPr>
              <a:t> </a:t>
            </a:r>
            <a:r>
              <a:rPr sz="1000" dirty="0">
                <a:solidFill>
                  <a:srgbClr val="231F20"/>
                </a:solidFill>
                <a:latin typeface="Times New Roman"/>
                <a:cs typeface="Times New Roman"/>
              </a:rPr>
              <a:t>the</a:t>
            </a:r>
            <a:r>
              <a:rPr sz="1000" spc="-15" dirty="0">
                <a:solidFill>
                  <a:srgbClr val="231F20"/>
                </a:solidFill>
                <a:latin typeface="Times New Roman"/>
                <a:cs typeface="Times New Roman"/>
              </a:rPr>
              <a:t> </a:t>
            </a:r>
            <a:r>
              <a:rPr sz="1000" dirty="0">
                <a:solidFill>
                  <a:srgbClr val="231F20"/>
                </a:solidFill>
                <a:latin typeface="Times New Roman"/>
                <a:cs typeface="Times New Roman"/>
              </a:rPr>
              <a:t>above</a:t>
            </a:r>
            <a:r>
              <a:rPr sz="1000" spc="-15" dirty="0">
                <a:solidFill>
                  <a:srgbClr val="231F20"/>
                </a:solidFill>
                <a:latin typeface="Times New Roman"/>
                <a:cs typeface="Times New Roman"/>
              </a:rPr>
              <a:t> </a:t>
            </a:r>
            <a:r>
              <a:rPr sz="1000" dirty="0">
                <a:solidFill>
                  <a:srgbClr val="231F20"/>
                </a:solidFill>
                <a:latin typeface="Times New Roman"/>
                <a:cs typeface="Times New Roman"/>
              </a:rPr>
              <a:t>discussion</a:t>
            </a:r>
            <a:r>
              <a:rPr sz="1000" spc="-15" dirty="0">
                <a:solidFill>
                  <a:srgbClr val="231F20"/>
                </a:solidFill>
                <a:latin typeface="Times New Roman"/>
                <a:cs typeface="Times New Roman"/>
              </a:rPr>
              <a:t> </a:t>
            </a:r>
            <a:r>
              <a:rPr sz="1000" dirty="0">
                <a:solidFill>
                  <a:srgbClr val="231F20"/>
                </a:solidFill>
                <a:latin typeface="Times New Roman"/>
                <a:cs typeface="Times New Roman"/>
              </a:rPr>
              <a:t>we</a:t>
            </a:r>
            <a:r>
              <a:rPr sz="1000" spc="-15" dirty="0">
                <a:solidFill>
                  <a:srgbClr val="231F20"/>
                </a:solidFill>
                <a:latin typeface="Times New Roman"/>
                <a:cs typeface="Times New Roman"/>
              </a:rPr>
              <a:t> </a:t>
            </a:r>
            <a:r>
              <a:rPr sz="1000" dirty="0">
                <a:solidFill>
                  <a:srgbClr val="231F20"/>
                </a:solidFill>
                <a:latin typeface="Times New Roman"/>
                <a:cs typeface="Times New Roman"/>
              </a:rPr>
              <a:t>find</a:t>
            </a:r>
            <a:r>
              <a:rPr sz="1000" spc="-15" dirty="0">
                <a:solidFill>
                  <a:srgbClr val="231F20"/>
                </a:solidFill>
                <a:latin typeface="Times New Roman"/>
                <a:cs typeface="Times New Roman"/>
              </a:rPr>
              <a:t> </a:t>
            </a:r>
            <a:r>
              <a:rPr sz="1000" dirty="0">
                <a:solidFill>
                  <a:srgbClr val="231F20"/>
                </a:solidFill>
                <a:latin typeface="Times New Roman"/>
                <a:cs typeface="Times New Roman"/>
              </a:rPr>
              <a:t>that</a:t>
            </a:r>
            <a:r>
              <a:rPr sz="1000" spc="-15" dirty="0">
                <a:solidFill>
                  <a:srgbClr val="231F20"/>
                </a:solidFill>
                <a:latin typeface="Times New Roman"/>
                <a:cs typeface="Times New Roman"/>
              </a:rPr>
              <a:t> </a:t>
            </a:r>
            <a:r>
              <a:rPr sz="1000" dirty="0">
                <a:solidFill>
                  <a:srgbClr val="231F20"/>
                </a:solidFill>
                <a:latin typeface="Times New Roman"/>
                <a:cs typeface="Times New Roman"/>
              </a:rPr>
              <a:t>during</a:t>
            </a:r>
            <a:r>
              <a:rPr sz="1000" spc="-15" dirty="0">
                <a:solidFill>
                  <a:srgbClr val="231F20"/>
                </a:solidFill>
                <a:latin typeface="Times New Roman"/>
                <a:cs typeface="Times New Roman"/>
              </a:rPr>
              <a:t> </a:t>
            </a:r>
            <a:r>
              <a:rPr sz="1000" dirty="0">
                <a:solidFill>
                  <a:srgbClr val="231F20"/>
                </a:solidFill>
                <a:latin typeface="Times New Roman"/>
                <a:cs typeface="Times New Roman"/>
              </a:rPr>
              <a:t>the</a:t>
            </a:r>
            <a:r>
              <a:rPr sz="1000" spc="-15" dirty="0">
                <a:solidFill>
                  <a:srgbClr val="231F20"/>
                </a:solidFill>
                <a:latin typeface="Times New Roman"/>
                <a:cs typeface="Times New Roman"/>
              </a:rPr>
              <a:t> </a:t>
            </a:r>
            <a:r>
              <a:rPr sz="1000" dirty="0">
                <a:solidFill>
                  <a:srgbClr val="231F20"/>
                </a:solidFill>
                <a:latin typeface="Times New Roman"/>
                <a:cs typeface="Times New Roman"/>
              </a:rPr>
              <a:t>positive</a:t>
            </a:r>
            <a:r>
              <a:rPr sz="1000" spc="-15" dirty="0">
                <a:solidFill>
                  <a:srgbClr val="231F20"/>
                </a:solidFill>
                <a:latin typeface="Times New Roman"/>
                <a:cs typeface="Times New Roman"/>
              </a:rPr>
              <a:t> </a:t>
            </a:r>
            <a:r>
              <a:rPr sz="1000" dirty="0">
                <a:solidFill>
                  <a:srgbClr val="231F20"/>
                </a:solidFill>
                <a:latin typeface="Times New Roman"/>
                <a:cs typeface="Times New Roman"/>
              </a:rPr>
              <a:t>half-cycle</a:t>
            </a:r>
            <a:r>
              <a:rPr sz="1000" spc="-15" dirty="0">
                <a:solidFill>
                  <a:srgbClr val="231F20"/>
                </a:solidFill>
                <a:latin typeface="Times New Roman"/>
                <a:cs typeface="Times New Roman"/>
              </a:rPr>
              <a:t> </a:t>
            </a:r>
            <a:r>
              <a:rPr sz="1000" dirty="0">
                <a:solidFill>
                  <a:srgbClr val="231F20"/>
                </a:solidFill>
                <a:latin typeface="Times New Roman"/>
                <a:cs typeface="Times New Roman"/>
              </a:rPr>
              <a:t>of</a:t>
            </a:r>
            <a:r>
              <a:rPr sz="1000" spc="-15" dirty="0">
                <a:solidFill>
                  <a:srgbClr val="231F20"/>
                </a:solidFill>
                <a:latin typeface="Times New Roman"/>
                <a:cs typeface="Times New Roman"/>
              </a:rPr>
              <a:t> </a:t>
            </a:r>
            <a:r>
              <a:rPr sz="1000" dirty="0">
                <a:solidFill>
                  <a:srgbClr val="231F20"/>
                </a:solidFill>
                <a:latin typeface="Times New Roman"/>
                <a:cs typeface="Times New Roman"/>
              </a:rPr>
              <a:t>the</a:t>
            </a:r>
            <a:r>
              <a:rPr sz="1000" spc="-15" dirty="0">
                <a:solidFill>
                  <a:srgbClr val="231F20"/>
                </a:solidFill>
                <a:latin typeface="Times New Roman"/>
                <a:cs typeface="Times New Roman"/>
              </a:rPr>
              <a:t> </a:t>
            </a:r>
            <a:r>
              <a:rPr sz="1000" dirty="0">
                <a:solidFill>
                  <a:srgbClr val="231F20"/>
                </a:solidFill>
                <a:latin typeface="Times New Roman"/>
                <a:cs typeface="Times New Roman"/>
              </a:rPr>
              <a:t>exciting</a:t>
            </a:r>
            <a:r>
              <a:rPr sz="1000" spc="-15"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15" dirty="0">
                <a:solidFill>
                  <a:srgbClr val="231F20"/>
                </a:solidFill>
                <a:latin typeface="Times New Roman"/>
                <a:cs typeface="Times New Roman"/>
              </a:rPr>
              <a:t> </a:t>
            </a:r>
            <a:r>
              <a:rPr sz="1000" dirty="0">
                <a:solidFill>
                  <a:srgbClr val="231F20"/>
                </a:solidFill>
                <a:latin typeface="Times New Roman"/>
                <a:cs typeface="Times New Roman"/>
              </a:rPr>
              <a:t>a  </a:t>
            </a:r>
            <a:r>
              <a:rPr sz="1000" i="1" spc="5" dirty="0">
                <a:solidFill>
                  <a:srgbClr val="231F20"/>
                </a:solidFill>
                <a:latin typeface="Times New Roman"/>
                <a:cs typeface="Times New Roman"/>
              </a:rPr>
              <a:t>N</a:t>
            </a:r>
            <a:r>
              <a:rPr sz="1000" spc="5" dirty="0">
                <a:solidFill>
                  <a:srgbClr val="231F20"/>
                </a:solidFill>
                <a:latin typeface="Times New Roman"/>
                <a:cs typeface="Times New Roman"/>
              </a:rPr>
              <a:t>-pole </a:t>
            </a:r>
            <a:r>
              <a:rPr sz="1000" dirty="0">
                <a:solidFill>
                  <a:srgbClr val="231F20"/>
                </a:solidFill>
                <a:latin typeface="Times New Roman"/>
                <a:cs typeface="Times New Roman"/>
              </a:rPr>
              <a:t>shifts along the pole from the unshaded to the shaded part. During the next negative half-  cycle of the exciting current, a </a:t>
            </a:r>
            <a:r>
              <a:rPr sz="1000" i="1" spc="5" dirty="0">
                <a:solidFill>
                  <a:srgbClr val="231F20"/>
                </a:solidFill>
                <a:latin typeface="Times New Roman"/>
                <a:cs typeface="Times New Roman"/>
              </a:rPr>
              <a:t>S</a:t>
            </a:r>
            <a:r>
              <a:rPr sz="1000" spc="5" dirty="0">
                <a:solidFill>
                  <a:srgbClr val="231F20"/>
                </a:solidFill>
                <a:latin typeface="Times New Roman"/>
                <a:cs typeface="Times New Roman"/>
              </a:rPr>
              <a:t>-pole </a:t>
            </a:r>
            <a:r>
              <a:rPr sz="1000" dirty="0">
                <a:solidFill>
                  <a:srgbClr val="231F20"/>
                </a:solidFill>
                <a:latin typeface="Times New Roman"/>
                <a:cs typeface="Times New Roman"/>
              </a:rPr>
              <a:t>trails along. The </a:t>
            </a:r>
            <a:r>
              <a:rPr sz="1000" spc="-10" dirty="0">
                <a:solidFill>
                  <a:srgbClr val="231F20"/>
                </a:solidFill>
                <a:latin typeface="Times New Roman"/>
                <a:cs typeface="Times New Roman"/>
              </a:rPr>
              <a:t>effect </a:t>
            </a:r>
            <a:r>
              <a:rPr sz="1000" dirty="0">
                <a:solidFill>
                  <a:srgbClr val="231F20"/>
                </a:solidFill>
                <a:latin typeface="Times New Roman"/>
                <a:cs typeface="Times New Roman"/>
              </a:rPr>
              <a:t>is as if a number of real poles were  actually</a:t>
            </a:r>
            <a:r>
              <a:rPr sz="1000" spc="-40" dirty="0">
                <a:solidFill>
                  <a:srgbClr val="231F20"/>
                </a:solidFill>
                <a:latin typeface="Times New Roman"/>
                <a:cs typeface="Times New Roman"/>
              </a:rPr>
              <a:t> </a:t>
            </a:r>
            <a:r>
              <a:rPr sz="1000" dirty="0">
                <a:solidFill>
                  <a:srgbClr val="231F20"/>
                </a:solidFill>
                <a:latin typeface="Times New Roman"/>
                <a:cs typeface="Times New Roman"/>
              </a:rPr>
              <a:t>sweeping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across</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space</a:t>
            </a:r>
            <a:r>
              <a:rPr sz="1000" spc="-40" dirty="0">
                <a:solidFill>
                  <a:srgbClr val="231F20"/>
                </a:solidFill>
                <a:latin typeface="Times New Roman"/>
                <a:cs typeface="Times New Roman"/>
              </a:rPr>
              <a:t> </a:t>
            </a:r>
            <a:r>
              <a:rPr sz="1000" dirty="0">
                <a:solidFill>
                  <a:srgbClr val="231F20"/>
                </a:solidFill>
                <a:latin typeface="Times New Roman"/>
                <a:cs typeface="Times New Roman"/>
              </a:rPr>
              <a:t>from</a:t>
            </a:r>
            <a:r>
              <a:rPr sz="1000" spc="-40" dirty="0">
                <a:solidFill>
                  <a:srgbClr val="231F20"/>
                </a:solidFill>
                <a:latin typeface="Times New Roman"/>
                <a:cs typeface="Times New Roman"/>
              </a:rPr>
              <a:t> </a:t>
            </a:r>
            <a:r>
              <a:rPr sz="1000" dirty="0">
                <a:solidFill>
                  <a:srgbClr val="231F20"/>
                </a:solidFill>
                <a:latin typeface="Times New Roman"/>
                <a:cs typeface="Times New Roman"/>
              </a:rPr>
              <a:t>left</a:t>
            </a:r>
            <a:r>
              <a:rPr sz="1000" spc="-40" dirty="0">
                <a:solidFill>
                  <a:srgbClr val="231F20"/>
                </a:solidFill>
                <a:latin typeface="Times New Roman"/>
                <a:cs typeface="Times New Roman"/>
              </a:rPr>
              <a:t> </a:t>
            </a:r>
            <a:r>
              <a:rPr sz="1000" dirty="0">
                <a:solidFill>
                  <a:srgbClr val="231F20"/>
                </a:solidFill>
                <a:latin typeface="Times New Roman"/>
                <a:cs typeface="Times New Roman"/>
              </a:rPr>
              <a:t>to</a:t>
            </a:r>
            <a:r>
              <a:rPr sz="1000" spc="-40" dirty="0">
                <a:solidFill>
                  <a:srgbClr val="231F20"/>
                </a:solidFill>
                <a:latin typeface="Times New Roman"/>
                <a:cs typeface="Times New Roman"/>
              </a:rPr>
              <a:t> </a:t>
            </a:r>
            <a:r>
              <a:rPr sz="1000" dirty="0">
                <a:solidFill>
                  <a:srgbClr val="231F20"/>
                </a:solidFill>
                <a:latin typeface="Times New Roman"/>
                <a:cs typeface="Times New Roman"/>
              </a:rPr>
              <a:t>right.</a:t>
            </a:r>
            <a:endParaRPr sz="1000">
              <a:latin typeface="Times New Roman"/>
              <a:cs typeface="Times New Roman"/>
            </a:endParaRPr>
          </a:p>
          <a:p>
            <a:pPr marL="241300">
              <a:lnSpc>
                <a:spcPct val="100000"/>
              </a:lnSpc>
              <a:spcBef>
                <a:spcPts val="190"/>
              </a:spcBef>
            </a:pPr>
            <a:r>
              <a:rPr sz="1000" dirty="0">
                <a:solidFill>
                  <a:srgbClr val="231F20"/>
                </a:solidFill>
                <a:latin typeface="Times New Roman"/>
                <a:cs typeface="Times New Roman"/>
              </a:rPr>
              <a:t>Shaded pole motors are  </a:t>
            </a:r>
            <a:r>
              <a:rPr sz="1000" spc="30" dirty="0">
                <a:solidFill>
                  <a:srgbClr val="231F20"/>
                </a:solidFill>
                <a:latin typeface="Times New Roman"/>
                <a:cs typeface="Times New Roman"/>
              </a:rPr>
              <a:t> </a:t>
            </a:r>
            <a:r>
              <a:rPr sz="1000" spc="5" dirty="0">
                <a:solidFill>
                  <a:srgbClr val="231F20"/>
                </a:solidFill>
                <a:latin typeface="Times New Roman"/>
                <a:cs typeface="Times New Roman"/>
              </a:rPr>
              <a:t>built</a:t>
            </a:r>
            <a:endParaRPr sz="1000">
              <a:latin typeface="Times New Roman"/>
              <a:cs typeface="Times New Roman"/>
            </a:endParaRPr>
          </a:p>
        </p:txBody>
      </p:sp>
      <p:sp>
        <p:nvSpPr>
          <p:cNvPr id="170" name="object 170"/>
          <p:cNvSpPr txBox="1"/>
          <p:nvPr/>
        </p:nvSpPr>
        <p:spPr>
          <a:xfrm>
            <a:off x="1513755" y="3664224"/>
            <a:ext cx="2202244" cy="2769989"/>
          </a:xfrm>
          <a:prstGeom prst="rect">
            <a:avLst/>
          </a:prstGeom>
        </p:spPr>
        <p:txBody>
          <a:bodyPr vert="horz" wrap="square" lIns="0" tIns="0" rIns="0" bIns="0" rtlCol="0">
            <a:spAutoFit/>
          </a:bodyPr>
          <a:lstStyle/>
          <a:p>
            <a:pPr marL="12700" marR="6985" algn="just">
              <a:lnSpc>
                <a:spcPct val="100000"/>
              </a:lnSpc>
            </a:pPr>
            <a:r>
              <a:rPr sz="1000" dirty="0">
                <a:solidFill>
                  <a:srgbClr val="231F20"/>
                </a:solidFill>
                <a:latin typeface="Times New Roman"/>
                <a:cs typeface="Times New Roman"/>
              </a:rPr>
              <a:t>commercially in very small sizes,  varying approximately from 1/250  </a:t>
            </a:r>
            <a:r>
              <a:rPr sz="1000" spc="30" dirty="0">
                <a:solidFill>
                  <a:srgbClr val="231F20"/>
                </a:solidFill>
                <a:latin typeface="Times New Roman"/>
                <a:cs typeface="Times New Roman"/>
              </a:rPr>
              <a:t>h.p. (3W) </a:t>
            </a:r>
            <a:r>
              <a:rPr sz="1000" spc="20" dirty="0">
                <a:solidFill>
                  <a:srgbClr val="231F20"/>
                </a:solidFill>
                <a:latin typeface="Times New Roman"/>
                <a:cs typeface="Times New Roman"/>
              </a:rPr>
              <a:t>to  </a:t>
            </a:r>
            <a:r>
              <a:rPr sz="1000" spc="25" dirty="0">
                <a:solidFill>
                  <a:srgbClr val="231F20"/>
                </a:solidFill>
                <a:latin typeface="Times New Roman"/>
                <a:cs typeface="Times New Roman"/>
              </a:rPr>
              <a:t>1/6  </a:t>
            </a:r>
            <a:r>
              <a:rPr sz="1000" spc="30" dirty="0">
                <a:solidFill>
                  <a:srgbClr val="231F20"/>
                </a:solidFill>
                <a:latin typeface="Times New Roman"/>
                <a:cs typeface="Times New Roman"/>
              </a:rPr>
              <a:t>h.p. (125 </a:t>
            </a:r>
            <a:r>
              <a:rPr sz="1000" spc="200" dirty="0">
                <a:solidFill>
                  <a:srgbClr val="231F20"/>
                </a:solidFill>
                <a:latin typeface="Times New Roman"/>
                <a:cs typeface="Times New Roman"/>
              </a:rPr>
              <a:t> </a:t>
            </a:r>
            <a:r>
              <a:rPr sz="1000" spc="40" dirty="0">
                <a:solidFill>
                  <a:srgbClr val="231F20"/>
                </a:solidFill>
                <a:latin typeface="Times New Roman"/>
                <a:cs typeface="Times New Roman"/>
              </a:rPr>
              <a:t>W).</a:t>
            </a:r>
            <a:endParaRPr sz="1000">
              <a:latin typeface="Times New Roman"/>
              <a:cs typeface="Times New Roman"/>
            </a:endParaRPr>
          </a:p>
          <a:p>
            <a:pPr marL="12700" marR="5080" algn="just">
              <a:lnSpc>
                <a:spcPct val="100000"/>
              </a:lnSpc>
            </a:pPr>
            <a:r>
              <a:rPr sz="1000" dirty="0">
                <a:solidFill>
                  <a:srgbClr val="231F20"/>
                </a:solidFill>
                <a:latin typeface="Times New Roman"/>
                <a:cs typeface="Times New Roman"/>
              </a:rPr>
              <a:t>Although</a:t>
            </a:r>
            <a:r>
              <a:rPr sz="1000" spc="-70" dirty="0">
                <a:solidFill>
                  <a:srgbClr val="231F20"/>
                </a:solidFill>
                <a:latin typeface="Times New Roman"/>
                <a:cs typeface="Times New Roman"/>
              </a:rPr>
              <a:t> </a:t>
            </a:r>
            <a:r>
              <a:rPr sz="1000" dirty="0">
                <a:solidFill>
                  <a:srgbClr val="231F20"/>
                </a:solidFill>
                <a:latin typeface="Times New Roman"/>
                <a:cs typeface="Times New Roman"/>
              </a:rPr>
              <a:t>such</a:t>
            </a:r>
            <a:r>
              <a:rPr sz="1000" spc="-70" dirty="0">
                <a:solidFill>
                  <a:srgbClr val="231F20"/>
                </a:solidFill>
                <a:latin typeface="Times New Roman"/>
                <a:cs typeface="Times New Roman"/>
              </a:rPr>
              <a:t> </a:t>
            </a:r>
            <a:r>
              <a:rPr sz="1000" dirty="0">
                <a:solidFill>
                  <a:srgbClr val="231F20"/>
                </a:solidFill>
                <a:latin typeface="Times New Roman"/>
                <a:cs typeface="Times New Roman"/>
              </a:rPr>
              <a:t>motors</a:t>
            </a:r>
            <a:r>
              <a:rPr sz="1000" spc="-70" dirty="0">
                <a:solidFill>
                  <a:srgbClr val="231F20"/>
                </a:solidFill>
                <a:latin typeface="Times New Roman"/>
                <a:cs typeface="Times New Roman"/>
              </a:rPr>
              <a:t> </a:t>
            </a:r>
            <a:r>
              <a:rPr sz="1000" dirty="0">
                <a:solidFill>
                  <a:srgbClr val="231F20"/>
                </a:solidFill>
                <a:latin typeface="Times New Roman"/>
                <a:cs typeface="Times New Roman"/>
              </a:rPr>
              <a:t>are</a:t>
            </a:r>
            <a:r>
              <a:rPr sz="1000" spc="-70" dirty="0">
                <a:solidFill>
                  <a:srgbClr val="231F20"/>
                </a:solidFill>
                <a:latin typeface="Times New Roman"/>
                <a:cs typeface="Times New Roman"/>
              </a:rPr>
              <a:t> </a:t>
            </a:r>
            <a:r>
              <a:rPr sz="1000" dirty="0">
                <a:solidFill>
                  <a:srgbClr val="231F20"/>
                </a:solidFill>
                <a:latin typeface="Times New Roman"/>
                <a:cs typeface="Times New Roman"/>
              </a:rPr>
              <a:t>simple</a:t>
            </a:r>
            <a:r>
              <a:rPr sz="1000" spc="-70" dirty="0">
                <a:solidFill>
                  <a:srgbClr val="231F20"/>
                </a:solidFill>
                <a:latin typeface="Times New Roman"/>
                <a:cs typeface="Times New Roman"/>
              </a:rPr>
              <a:t> </a:t>
            </a:r>
            <a:r>
              <a:rPr sz="1000" dirty="0">
                <a:solidFill>
                  <a:srgbClr val="231F20"/>
                </a:solidFill>
                <a:latin typeface="Times New Roman"/>
                <a:cs typeface="Times New Roman"/>
              </a:rPr>
              <a:t>in  </a:t>
            </a:r>
            <a:r>
              <a:rPr sz="1000" spc="30" dirty="0">
                <a:solidFill>
                  <a:srgbClr val="231F20"/>
                </a:solidFill>
                <a:latin typeface="Times New Roman"/>
                <a:cs typeface="Times New Roman"/>
              </a:rPr>
              <a:t>construction, extremely </a:t>
            </a:r>
            <a:r>
              <a:rPr sz="1000" spc="35" dirty="0">
                <a:solidFill>
                  <a:srgbClr val="231F20"/>
                </a:solidFill>
                <a:latin typeface="Times New Roman"/>
                <a:cs typeface="Times New Roman"/>
              </a:rPr>
              <a:t>rugged,  </a:t>
            </a:r>
            <a:r>
              <a:rPr sz="1000" dirty="0">
                <a:solidFill>
                  <a:srgbClr val="231F20"/>
                </a:solidFill>
                <a:latin typeface="Times New Roman"/>
                <a:cs typeface="Times New Roman"/>
              </a:rPr>
              <a:t>reliable</a:t>
            </a:r>
            <a:r>
              <a:rPr sz="1000" spc="-60" dirty="0">
                <a:solidFill>
                  <a:srgbClr val="231F20"/>
                </a:solidFill>
                <a:latin typeface="Times New Roman"/>
                <a:cs typeface="Times New Roman"/>
              </a:rPr>
              <a:t> </a:t>
            </a:r>
            <a:r>
              <a:rPr sz="1000" dirty="0">
                <a:solidFill>
                  <a:srgbClr val="231F20"/>
                </a:solidFill>
                <a:latin typeface="Times New Roman"/>
                <a:cs typeface="Times New Roman"/>
              </a:rPr>
              <a:t>and</a:t>
            </a:r>
            <a:r>
              <a:rPr sz="1000" spc="-60" dirty="0">
                <a:solidFill>
                  <a:srgbClr val="231F20"/>
                </a:solidFill>
                <a:latin typeface="Times New Roman"/>
                <a:cs typeface="Times New Roman"/>
              </a:rPr>
              <a:t> </a:t>
            </a:r>
            <a:r>
              <a:rPr sz="1000" dirty="0">
                <a:solidFill>
                  <a:srgbClr val="231F20"/>
                </a:solidFill>
                <a:latin typeface="Times New Roman"/>
                <a:cs typeface="Times New Roman"/>
              </a:rPr>
              <a:t>cheap,</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they</a:t>
            </a:r>
            <a:r>
              <a:rPr sz="1000" spc="-60" dirty="0">
                <a:solidFill>
                  <a:srgbClr val="231F20"/>
                </a:solidFill>
                <a:latin typeface="Times New Roman"/>
                <a:cs typeface="Times New Roman"/>
              </a:rPr>
              <a:t> </a:t>
            </a:r>
            <a:r>
              <a:rPr sz="1000" spc="-5" dirty="0">
                <a:solidFill>
                  <a:srgbClr val="231F20"/>
                </a:solidFill>
                <a:latin typeface="Times New Roman"/>
                <a:cs typeface="Times New Roman"/>
              </a:rPr>
              <a:t>suffer</a:t>
            </a:r>
            <a:r>
              <a:rPr sz="1000" spc="-60" dirty="0">
                <a:solidFill>
                  <a:srgbClr val="231F20"/>
                </a:solidFill>
                <a:latin typeface="Times New Roman"/>
                <a:cs typeface="Times New Roman"/>
              </a:rPr>
              <a:t> </a:t>
            </a:r>
            <a:r>
              <a:rPr sz="1000" dirty="0">
                <a:solidFill>
                  <a:srgbClr val="231F20"/>
                </a:solidFill>
                <a:latin typeface="Times New Roman"/>
                <a:cs typeface="Times New Roman"/>
              </a:rPr>
              <a:t>from  </a:t>
            </a:r>
            <a:r>
              <a:rPr sz="1000" spc="-5" dirty="0">
                <a:solidFill>
                  <a:srgbClr val="231F20"/>
                </a:solidFill>
                <a:latin typeface="Times New Roman"/>
                <a:cs typeface="Times New Roman"/>
              </a:rPr>
              <a:t>the</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disadvantages</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95" dirty="0">
                <a:solidFill>
                  <a:srgbClr val="231F20"/>
                </a:solidFill>
                <a:latin typeface="Times New Roman"/>
                <a:cs typeface="Times New Roman"/>
              </a:rPr>
              <a:t> </a:t>
            </a:r>
            <a:r>
              <a:rPr sz="1000" b="1" spc="-5" dirty="0">
                <a:solidFill>
                  <a:srgbClr val="EC008C"/>
                </a:solidFill>
                <a:latin typeface="Times New Roman"/>
                <a:cs typeface="Times New Roman"/>
              </a:rPr>
              <a:t>(</a:t>
            </a:r>
            <a:r>
              <a:rPr sz="1000" b="1" i="1" spc="-5" dirty="0">
                <a:solidFill>
                  <a:srgbClr val="EC008C"/>
                </a:solidFill>
                <a:latin typeface="Times New Roman"/>
                <a:cs typeface="Times New Roman"/>
              </a:rPr>
              <a:t>i</a:t>
            </a:r>
            <a:r>
              <a:rPr sz="1000" b="1" spc="-5" dirty="0">
                <a:solidFill>
                  <a:srgbClr val="EC008C"/>
                </a:solidFill>
                <a:latin typeface="Times New Roman"/>
                <a:cs typeface="Times New Roman"/>
              </a:rPr>
              <a:t>)</a:t>
            </a:r>
            <a:r>
              <a:rPr sz="1000" b="1" spc="-105" dirty="0">
                <a:solidFill>
                  <a:srgbClr val="EC008C"/>
                </a:solidFill>
                <a:latin typeface="Times New Roman"/>
                <a:cs typeface="Times New Roman"/>
              </a:rPr>
              <a:t> </a:t>
            </a:r>
            <a:r>
              <a:rPr sz="1000" spc="-5" dirty="0">
                <a:solidFill>
                  <a:srgbClr val="231F20"/>
                </a:solidFill>
                <a:latin typeface="Times New Roman"/>
                <a:cs typeface="Times New Roman"/>
              </a:rPr>
              <a:t>low</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starting  </a:t>
            </a:r>
            <a:r>
              <a:rPr sz="1000" spc="45" dirty="0">
                <a:solidFill>
                  <a:srgbClr val="231F20"/>
                </a:solidFill>
                <a:latin typeface="Times New Roman"/>
                <a:cs typeface="Times New Roman"/>
              </a:rPr>
              <a:t>torque </a:t>
            </a:r>
            <a:r>
              <a:rPr sz="1000" b="1" spc="40" dirty="0">
                <a:solidFill>
                  <a:srgbClr val="EC008C"/>
                </a:solidFill>
                <a:latin typeface="Times New Roman"/>
                <a:cs typeface="Times New Roman"/>
              </a:rPr>
              <a:t>(</a:t>
            </a:r>
            <a:r>
              <a:rPr sz="1000" b="1" i="1" spc="40" dirty="0">
                <a:solidFill>
                  <a:srgbClr val="EC008C"/>
                </a:solidFill>
                <a:latin typeface="Times New Roman"/>
                <a:cs typeface="Times New Roman"/>
              </a:rPr>
              <a:t>ii</a:t>
            </a:r>
            <a:r>
              <a:rPr sz="1000" b="1" spc="40" dirty="0">
                <a:solidFill>
                  <a:srgbClr val="EC008C"/>
                </a:solidFill>
                <a:latin typeface="Times New Roman"/>
                <a:cs typeface="Times New Roman"/>
              </a:rPr>
              <a:t>) </a:t>
            </a:r>
            <a:r>
              <a:rPr sz="1000" spc="35" dirty="0">
                <a:solidFill>
                  <a:srgbClr val="231F20"/>
                </a:solidFill>
                <a:latin typeface="Times New Roman"/>
                <a:cs typeface="Times New Roman"/>
              </a:rPr>
              <a:t>very </a:t>
            </a:r>
            <a:r>
              <a:rPr sz="1000" spc="40" dirty="0">
                <a:solidFill>
                  <a:srgbClr val="231F20"/>
                </a:solidFill>
                <a:latin typeface="Times New Roman"/>
                <a:cs typeface="Times New Roman"/>
              </a:rPr>
              <a:t>little </a:t>
            </a:r>
            <a:r>
              <a:rPr sz="1000" spc="50" dirty="0">
                <a:solidFill>
                  <a:srgbClr val="231F20"/>
                </a:solidFill>
                <a:latin typeface="Times New Roman"/>
                <a:cs typeface="Times New Roman"/>
              </a:rPr>
              <a:t>overload  </a:t>
            </a:r>
            <a:r>
              <a:rPr sz="1000" spc="10" dirty="0">
                <a:solidFill>
                  <a:srgbClr val="231F20"/>
                </a:solidFill>
                <a:latin typeface="Times New Roman"/>
                <a:cs typeface="Times New Roman"/>
              </a:rPr>
              <a:t>capacity and </a:t>
            </a:r>
            <a:r>
              <a:rPr sz="1000" b="1" spc="20" dirty="0">
                <a:solidFill>
                  <a:srgbClr val="EC008C"/>
                </a:solidFill>
                <a:latin typeface="Times New Roman"/>
                <a:cs typeface="Times New Roman"/>
              </a:rPr>
              <a:t>(</a:t>
            </a:r>
            <a:r>
              <a:rPr sz="1000" b="1" i="1" spc="20" dirty="0">
                <a:solidFill>
                  <a:srgbClr val="EC008C"/>
                </a:solidFill>
                <a:latin typeface="Times New Roman"/>
                <a:cs typeface="Times New Roman"/>
              </a:rPr>
              <a:t>iii</a:t>
            </a:r>
            <a:r>
              <a:rPr sz="1000" b="1" spc="20" dirty="0">
                <a:solidFill>
                  <a:srgbClr val="EC008C"/>
                </a:solidFill>
                <a:latin typeface="Times New Roman"/>
                <a:cs typeface="Times New Roman"/>
              </a:rPr>
              <a:t>) </a:t>
            </a:r>
            <a:r>
              <a:rPr sz="1000" spc="10" dirty="0">
                <a:solidFill>
                  <a:srgbClr val="231F20"/>
                </a:solidFill>
                <a:latin typeface="Times New Roman"/>
                <a:cs typeface="Times New Roman"/>
              </a:rPr>
              <a:t>low </a:t>
            </a:r>
            <a:r>
              <a:rPr sz="1000" spc="5" dirty="0">
                <a:solidFill>
                  <a:srgbClr val="231F20"/>
                </a:solidFill>
                <a:latin typeface="Times New Roman"/>
                <a:cs typeface="Times New Roman"/>
              </a:rPr>
              <a:t>efficiency.  </a:t>
            </a:r>
            <a:r>
              <a:rPr sz="1000" spc="-5" dirty="0">
                <a:solidFill>
                  <a:srgbClr val="231F20"/>
                </a:solidFill>
                <a:latin typeface="Times New Roman"/>
                <a:cs typeface="Times New Roman"/>
              </a:rPr>
              <a:t>Efficiencies </a:t>
            </a:r>
            <a:r>
              <a:rPr sz="1000" dirty="0">
                <a:solidFill>
                  <a:srgbClr val="231F20"/>
                </a:solidFill>
                <a:latin typeface="Times New Roman"/>
                <a:cs typeface="Times New Roman"/>
              </a:rPr>
              <a:t>vary from 5% (for</a:t>
            </a:r>
            <a:r>
              <a:rPr sz="1000" spc="-114" dirty="0">
                <a:solidFill>
                  <a:srgbClr val="231F20"/>
                </a:solidFill>
                <a:latin typeface="Times New Roman"/>
                <a:cs typeface="Times New Roman"/>
              </a:rPr>
              <a:t> </a:t>
            </a:r>
            <a:r>
              <a:rPr sz="1000" dirty="0">
                <a:solidFill>
                  <a:srgbClr val="231F20"/>
                </a:solidFill>
                <a:latin typeface="Times New Roman"/>
                <a:cs typeface="Times New Roman"/>
              </a:rPr>
              <a:t>tiny  </a:t>
            </a:r>
            <a:r>
              <a:rPr sz="1000" spc="15" dirty="0">
                <a:solidFill>
                  <a:srgbClr val="231F20"/>
                </a:solidFill>
                <a:latin typeface="Times New Roman"/>
                <a:cs typeface="Times New Roman"/>
              </a:rPr>
              <a:t>sizes) </a:t>
            </a:r>
            <a:r>
              <a:rPr sz="1000" spc="10" dirty="0">
                <a:solidFill>
                  <a:srgbClr val="231F20"/>
                </a:solidFill>
                <a:latin typeface="Times New Roman"/>
                <a:cs typeface="Times New Roman"/>
              </a:rPr>
              <a:t>to 35 </a:t>
            </a:r>
            <a:r>
              <a:rPr sz="1000" spc="15" dirty="0">
                <a:solidFill>
                  <a:srgbClr val="231F20"/>
                </a:solidFill>
                <a:latin typeface="Times New Roman"/>
                <a:cs typeface="Times New Roman"/>
              </a:rPr>
              <a:t>(for higher </a:t>
            </a:r>
            <a:r>
              <a:rPr sz="1000" spc="20" dirty="0">
                <a:solidFill>
                  <a:srgbClr val="231F20"/>
                </a:solidFill>
                <a:latin typeface="Times New Roman"/>
                <a:cs typeface="Times New Roman"/>
              </a:rPr>
              <a:t>ratings).  </a:t>
            </a:r>
            <a:r>
              <a:rPr sz="1000" dirty="0">
                <a:solidFill>
                  <a:srgbClr val="231F20"/>
                </a:solidFill>
                <a:latin typeface="Times New Roman"/>
                <a:cs typeface="Times New Roman"/>
              </a:rPr>
              <a:t>Because of its low starting torque,  the shaded-pole motor is generally  </a:t>
            </a:r>
            <a:r>
              <a:rPr sz="1000" spc="45" dirty="0">
                <a:solidFill>
                  <a:srgbClr val="231F20"/>
                </a:solidFill>
                <a:latin typeface="Times New Roman"/>
                <a:cs typeface="Times New Roman"/>
              </a:rPr>
              <a:t>used </a:t>
            </a:r>
            <a:r>
              <a:rPr sz="1000" spc="40" dirty="0">
                <a:solidFill>
                  <a:srgbClr val="231F20"/>
                </a:solidFill>
                <a:latin typeface="Times New Roman"/>
                <a:cs typeface="Times New Roman"/>
              </a:rPr>
              <a:t>for </a:t>
            </a:r>
            <a:r>
              <a:rPr sz="1000" spc="45" dirty="0">
                <a:solidFill>
                  <a:srgbClr val="231F20"/>
                </a:solidFill>
                <a:latin typeface="Times New Roman"/>
                <a:cs typeface="Times New Roman"/>
              </a:rPr>
              <a:t>small fans, </a:t>
            </a:r>
            <a:r>
              <a:rPr sz="1000" spc="60" dirty="0">
                <a:solidFill>
                  <a:srgbClr val="231F20"/>
                </a:solidFill>
                <a:latin typeface="Times New Roman"/>
                <a:cs typeface="Times New Roman"/>
              </a:rPr>
              <a:t>toys,  </a:t>
            </a:r>
            <a:r>
              <a:rPr sz="1000" spc="-10" dirty="0">
                <a:solidFill>
                  <a:srgbClr val="231F20"/>
                </a:solidFill>
                <a:latin typeface="Times New Roman"/>
                <a:cs typeface="Times New Roman"/>
              </a:rPr>
              <a:t>instruments,</a:t>
            </a:r>
            <a:r>
              <a:rPr sz="1000" spc="-95" dirty="0">
                <a:solidFill>
                  <a:srgbClr val="231F20"/>
                </a:solidFill>
                <a:latin typeface="Times New Roman"/>
                <a:cs typeface="Times New Roman"/>
              </a:rPr>
              <a:t> </a:t>
            </a:r>
            <a:r>
              <a:rPr sz="1000" spc="-10" dirty="0">
                <a:solidFill>
                  <a:srgbClr val="231F20"/>
                </a:solidFill>
                <a:latin typeface="Times New Roman"/>
                <a:cs typeface="Times New Roman"/>
              </a:rPr>
              <a:t>hair</a:t>
            </a:r>
            <a:r>
              <a:rPr sz="1000" spc="-95" dirty="0">
                <a:solidFill>
                  <a:srgbClr val="231F20"/>
                </a:solidFill>
                <a:latin typeface="Times New Roman"/>
                <a:cs typeface="Times New Roman"/>
              </a:rPr>
              <a:t> </a:t>
            </a:r>
            <a:r>
              <a:rPr sz="1000" spc="-10" dirty="0">
                <a:solidFill>
                  <a:srgbClr val="231F20"/>
                </a:solidFill>
                <a:latin typeface="Times New Roman"/>
                <a:cs typeface="Times New Roman"/>
              </a:rPr>
              <a:t>dryers,</a:t>
            </a:r>
            <a:r>
              <a:rPr sz="1000" spc="-95" dirty="0">
                <a:solidFill>
                  <a:srgbClr val="231F20"/>
                </a:solidFill>
                <a:latin typeface="Times New Roman"/>
                <a:cs typeface="Times New Roman"/>
              </a:rPr>
              <a:t> </a:t>
            </a:r>
            <a:r>
              <a:rPr sz="1000" spc="-10" dirty="0">
                <a:solidFill>
                  <a:srgbClr val="231F20"/>
                </a:solidFill>
                <a:latin typeface="Times New Roman"/>
                <a:cs typeface="Times New Roman"/>
              </a:rPr>
              <a:t>ventilators,  </a:t>
            </a:r>
            <a:r>
              <a:rPr sz="1000" dirty="0">
                <a:solidFill>
                  <a:srgbClr val="231F20"/>
                </a:solidFill>
                <a:latin typeface="Times New Roman"/>
                <a:cs typeface="Times New Roman"/>
              </a:rPr>
              <a:t>circulators and electric clocks. It is  </a:t>
            </a:r>
            <a:r>
              <a:rPr sz="1000" spc="-15" dirty="0">
                <a:solidFill>
                  <a:srgbClr val="231F20"/>
                </a:solidFill>
                <a:latin typeface="Times New Roman"/>
                <a:cs typeface="Times New Roman"/>
              </a:rPr>
              <a:t>also</a:t>
            </a:r>
            <a:r>
              <a:rPr sz="1000" spc="-100" dirty="0">
                <a:solidFill>
                  <a:srgbClr val="231F20"/>
                </a:solidFill>
                <a:latin typeface="Times New Roman"/>
                <a:cs typeface="Times New Roman"/>
              </a:rPr>
              <a:t> </a:t>
            </a:r>
            <a:r>
              <a:rPr sz="1000" spc="-15" dirty="0">
                <a:solidFill>
                  <a:srgbClr val="231F20"/>
                </a:solidFill>
                <a:latin typeface="Times New Roman"/>
                <a:cs typeface="Times New Roman"/>
              </a:rPr>
              <a:t>frequently</a:t>
            </a:r>
            <a:r>
              <a:rPr sz="1000" spc="-100" dirty="0">
                <a:solidFill>
                  <a:srgbClr val="231F20"/>
                </a:solidFill>
                <a:latin typeface="Times New Roman"/>
                <a:cs typeface="Times New Roman"/>
              </a:rPr>
              <a:t> </a:t>
            </a:r>
            <a:r>
              <a:rPr sz="1000" spc="-15" dirty="0">
                <a:solidFill>
                  <a:srgbClr val="231F20"/>
                </a:solidFill>
                <a:latin typeface="Times New Roman"/>
                <a:cs typeface="Times New Roman"/>
              </a:rPr>
              <a:t>used</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for</a:t>
            </a:r>
            <a:r>
              <a:rPr sz="1000" spc="-100" dirty="0">
                <a:solidFill>
                  <a:srgbClr val="231F20"/>
                </a:solidFill>
                <a:latin typeface="Times New Roman"/>
                <a:cs typeface="Times New Roman"/>
              </a:rPr>
              <a:t> </a:t>
            </a:r>
            <a:r>
              <a:rPr sz="1000" spc="-15" dirty="0">
                <a:solidFill>
                  <a:srgbClr val="231F20"/>
                </a:solidFill>
                <a:latin typeface="Times New Roman"/>
                <a:cs typeface="Times New Roman"/>
              </a:rPr>
              <a:t>such</a:t>
            </a:r>
            <a:r>
              <a:rPr sz="1000" spc="-100" dirty="0">
                <a:solidFill>
                  <a:srgbClr val="231F20"/>
                </a:solidFill>
                <a:latin typeface="Times New Roman"/>
                <a:cs typeface="Times New Roman"/>
              </a:rPr>
              <a:t> </a:t>
            </a:r>
            <a:r>
              <a:rPr sz="1000" spc="-15" dirty="0">
                <a:solidFill>
                  <a:srgbClr val="231F20"/>
                </a:solidFill>
                <a:latin typeface="Times New Roman"/>
                <a:cs typeface="Times New Roman"/>
              </a:rPr>
              <a:t>devices  </a:t>
            </a:r>
            <a:r>
              <a:rPr sz="1000" spc="5" dirty="0">
                <a:solidFill>
                  <a:srgbClr val="231F20"/>
                </a:solidFill>
                <a:latin typeface="Times New Roman"/>
                <a:cs typeface="Times New Roman"/>
              </a:rPr>
              <a:t>as </a:t>
            </a:r>
            <a:r>
              <a:rPr sz="1000" spc="10" dirty="0">
                <a:solidFill>
                  <a:srgbClr val="231F20"/>
                </a:solidFill>
                <a:latin typeface="Times New Roman"/>
                <a:cs typeface="Times New Roman"/>
              </a:rPr>
              <a:t>churns, phonograph </a:t>
            </a:r>
            <a:r>
              <a:rPr sz="1000" spc="15" dirty="0">
                <a:solidFill>
                  <a:srgbClr val="231F20"/>
                </a:solidFill>
                <a:latin typeface="Times New Roman"/>
                <a:cs typeface="Times New Roman"/>
              </a:rPr>
              <a:t>turntables  </a:t>
            </a:r>
            <a:r>
              <a:rPr sz="1000" dirty="0">
                <a:solidFill>
                  <a:srgbClr val="231F20"/>
                </a:solidFill>
                <a:latin typeface="Times New Roman"/>
                <a:cs typeface="Times New Roman"/>
              </a:rPr>
              <a:t>and advertising displays etc.   </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a:t>
            </a:r>
            <a:endParaRPr sz="1000">
              <a:latin typeface="Times New Roman"/>
              <a:cs typeface="Times New Roman"/>
            </a:endParaRPr>
          </a:p>
        </p:txBody>
      </p:sp>
      <p:sp>
        <p:nvSpPr>
          <p:cNvPr id="171" name="object 171"/>
          <p:cNvSpPr txBox="1"/>
          <p:nvPr/>
        </p:nvSpPr>
        <p:spPr>
          <a:xfrm>
            <a:off x="1513755" y="5521260"/>
            <a:ext cx="6115722" cy="333425"/>
          </a:xfrm>
          <a:prstGeom prst="rect">
            <a:avLst/>
          </a:prstGeom>
        </p:spPr>
        <p:txBody>
          <a:bodyPr vert="horz" wrap="square" lIns="0" tIns="0" rIns="0" bIns="0" rtlCol="0">
            <a:spAutoFit/>
          </a:bodyPr>
          <a:lstStyle/>
          <a:p>
            <a:pPr marL="12700" marR="5080">
              <a:lnSpc>
                <a:spcPct val="100000"/>
              </a:lnSpc>
            </a:pPr>
            <a:r>
              <a:rPr sz="1000" dirty="0">
                <a:solidFill>
                  <a:srgbClr val="231F20"/>
                </a:solidFill>
                <a:latin typeface="Times New Roman"/>
                <a:cs typeface="Times New Roman"/>
              </a:rPr>
              <a:t>direction of rotation of this motor cannot be changed, because it is fixed by the position of copper  </a:t>
            </a:r>
            <a:r>
              <a:rPr sz="1000" spc="-5" dirty="0">
                <a:solidFill>
                  <a:srgbClr val="231F20"/>
                </a:solidFill>
                <a:latin typeface="Times New Roman"/>
                <a:cs typeface="Times New Roman"/>
              </a:rPr>
              <a:t>rings.</a:t>
            </a:r>
            <a:endParaRPr sz="1000">
              <a:latin typeface="Times New Roman"/>
              <a:cs typeface="Times New Roman"/>
            </a:endParaRPr>
          </a:p>
          <a:p>
            <a:pPr marL="241300">
              <a:lnSpc>
                <a:spcPct val="100000"/>
              </a:lnSpc>
              <a:spcBef>
                <a:spcPts val="190"/>
              </a:spcBef>
            </a:pPr>
            <a:r>
              <a:rPr sz="1000" dirty="0">
                <a:solidFill>
                  <a:srgbClr val="231F20"/>
                </a:solidFill>
                <a:latin typeface="Times New Roman"/>
                <a:cs typeface="Times New Roman"/>
              </a:rPr>
              <a:t>A</a:t>
            </a:r>
            <a:r>
              <a:rPr sz="1000" spc="-25" dirty="0">
                <a:solidFill>
                  <a:srgbClr val="231F20"/>
                </a:solidFill>
                <a:latin typeface="Times New Roman"/>
                <a:cs typeface="Times New Roman"/>
              </a:rPr>
              <a:t> </a:t>
            </a:r>
            <a:r>
              <a:rPr sz="1000" dirty="0">
                <a:solidFill>
                  <a:srgbClr val="231F20"/>
                </a:solidFill>
                <a:latin typeface="Times New Roman"/>
                <a:cs typeface="Times New Roman"/>
              </a:rPr>
              <a:t>typical</a:t>
            </a:r>
            <a:r>
              <a:rPr sz="1000" spc="-25" dirty="0">
                <a:solidFill>
                  <a:srgbClr val="231F20"/>
                </a:solidFill>
                <a:latin typeface="Times New Roman"/>
                <a:cs typeface="Times New Roman"/>
              </a:rPr>
              <a:t> </a:t>
            </a:r>
            <a:r>
              <a:rPr sz="1000" dirty="0">
                <a:solidFill>
                  <a:srgbClr val="231F20"/>
                </a:solidFill>
                <a:latin typeface="Times New Roman"/>
                <a:cs typeface="Times New Roman"/>
              </a:rPr>
              <a:t>torque</a:t>
            </a:r>
            <a:r>
              <a:rPr sz="1000" spc="-25" dirty="0">
                <a:solidFill>
                  <a:srgbClr val="231F20"/>
                </a:solidFill>
                <a:latin typeface="Times New Roman"/>
                <a:cs typeface="Times New Roman"/>
              </a:rPr>
              <a:t> </a:t>
            </a:r>
            <a:r>
              <a:rPr sz="1000" dirty="0">
                <a:solidFill>
                  <a:srgbClr val="231F20"/>
                </a:solidFill>
                <a:latin typeface="Times New Roman"/>
                <a:cs typeface="Times New Roman"/>
              </a:rPr>
              <a:t>/</a:t>
            </a:r>
            <a:r>
              <a:rPr sz="1000" spc="-25" dirty="0">
                <a:solidFill>
                  <a:srgbClr val="231F20"/>
                </a:solidFill>
                <a:latin typeface="Times New Roman"/>
                <a:cs typeface="Times New Roman"/>
              </a:rPr>
              <a:t> </a:t>
            </a:r>
            <a:r>
              <a:rPr sz="1000" dirty="0">
                <a:solidFill>
                  <a:srgbClr val="231F20"/>
                </a:solidFill>
                <a:latin typeface="Times New Roman"/>
                <a:cs typeface="Times New Roman"/>
              </a:rPr>
              <a:t>speed</a:t>
            </a:r>
            <a:r>
              <a:rPr sz="1000" spc="-25" dirty="0">
                <a:solidFill>
                  <a:srgbClr val="231F20"/>
                </a:solidFill>
                <a:latin typeface="Times New Roman"/>
                <a:cs typeface="Times New Roman"/>
              </a:rPr>
              <a:t> </a:t>
            </a:r>
            <a:r>
              <a:rPr sz="1000" dirty="0">
                <a:solidFill>
                  <a:srgbClr val="231F20"/>
                </a:solidFill>
                <a:latin typeface="Times New Roman"/>
                <a:cs typeface="Times New Roman"/>
              </a:rPr>
              <a:t>curve</a:t>
            </a:r>
            <a:r>
              <a:rPr sz="1000" spc="-25" dirty="0">
                <a:solidFill>
                  <a:srgbClr val="231F20"/>
                </a:solidFill>
                <a:latin typeface="Times New Roman"/>
                <a:cs typeface="Times New Roman"/>
              </a:rPr>
              <a:t> </a:t>
            </a:r>
            <a:r>
              <a:rPr sz="1000" dirty="0">
                <a:solidFill>
                  <a:srgbClr val="231F20"/>
                </a:solidFill>
                <a:latin typeface="Times New Roman"/>
                <a:cs typeface="Times New Roman"/>
              </a:rPr>
              <a:t>for</a:t>
            </a:r>
            <a:r>
              <a:rPr sz="1000" spc="-25" dirty="0">
                <a:solidFill>
                  <a:srgbClr val="231F20"/>
                </a:solidFill>
                <a:latin typeface="Times New Roman"/>
                <a:cs typeface="Times New Roman"/>
              </a:rPr>
              <a:t> </a:t>
            </a:r>
            <a:r>
              <a:rPr sz="1000" dirty="0">
                <a:solidFill>
                  <a:srgbClr val="231F20"/>
                </a:solidFill>
                <a:latin typeface="Times New Roman"/>
                <a:cs typeface="Times New Roman"/>
              </a:rPr>
              <a:t>such</a:t>
            </a:r>
            <a:r>
              <a:rPr sz="1000" spc="-25" dirty="0">
                <a:solidFill>
                  <a:srgbClr val="231F20"/>
                </a:solidFill>
                <a:latin typeface="Times New Roman"/>
                <a:cs typeface="Times New Roman"/>
              </a:rPr>
              <a:t> </a:t>
            </a:r>
            <a:r>
              <a:rPr sz="1000" dirty="0">
                <a:solidFill>
                  <a:srgbClr val="231F20"/>
                </a:solidFill>
                <a:latin typeface="Times New Roman"/>
                <a:cs typeface="Times New Roman"/>
              </a:rPr>
              <a:t>a</a:t>
            </a:r>
            <a:r>
              <a:rPr sz="1000" spc="-25"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25" dirty="0">
                <a:solidFill>
                  <a:srgbClr val="231F20"/>
                </a:solidFill>
                <a:latin typeface="Times New Roman"/>
                <a:cs typeface="Times New Roman"/>
              </a:rPr>
              <a:t> </a:t>
            </a:r>
            <a:r>
              <a:rPr sz="1000" dirty="0">
                <a:solidFill>
                  <a:srgbClr val="231F20"/>
                </a:solidFill>
                <a:latin typeface="Times New Roman"/>
                <a:cs typeface="Times New Roman"/>
              </a:rPr>
              <a:t>is</a:t>
            </a:r>
            <a:r>
              <a:rPr sz="1000" spc="-25" dirty="0">
                <a:solidFill>
                  <a:srgbClr val="231F20"/>
                </a:solidFill>
                <a:latin typeface="Times New Roman"/>
                <a:cs typeface="Times New Roman"/>
              </a:rPr>
              <a:t> </a:t>
            </a:r>
            <a:r>
              <a:rPr sz="1000" dirty="0">
                <a:solidFill>
                  <a:srgbClr val="231F20"/>
                </a:solidFill>
                <a:latin typeface="Times New Roman"/>
                <a:cs typeface="Times New Roman"/>
              </a:rPr>
              <a:t>shown</a:t>
            </a:r>
            <a:r>
              <a:rPr sz="1000" spc="-25" dirty="0">
                <a:solidFill>
                  <a:srgbClr val="231F20"/>
                </a:solidFill>
                <a:latin typeface="Times New Roman"/>
                <a:cs typeface="Times New Roman"/>
              </a:rPr>
              <a:t> </a:t>
            </a:r>
            <a:r>
              <a:rPr sz="1000" dirty="0">
                <a:solidFill>
                  <a:srgbClr val="231F20"/>
                </a:solidFill>
                <a:latin typeface="Times New Roman"/>
                <a:cs typeface="Times New Roman"/>
              </a:rPr>
              <a:t>in</a:t>
            </a:r>
            <a:r>
              <a:rPr sz="1000" spc="-25" dirty="0">
                <a:solidFill>
                  <a:srgbClr val="231F20"/>
                </a:solidFill>
                <a:latin typeface="Times New Roman"/>
                <a:cs typeface="Times New Roman"/>
              </a:rPr>
              <a:t> </a:t>
            </a:r>
            <a:r>
              <a:rPr sz="1000" dirty="0">
                <a:solidFill>
                  <a:srgbClr val="231F20"/>
                </a:solidFill>
                <a:latin typeface="Times New Roman"/>
                <a:cs typeface="Times New Roman"/>
              </a:rPr>
              <a:t>Fig.</a:t>
            </a:r>
            <a:r>
              <a:rPr sz="1000" spc="-25" dirty="0">
                <a:solidFill>
                  <a:srgbClr val="231F20"/>
                </a:solidFill>
                <a:latin typeface="Times New Roman"/>
                <a:cs typeface="Times New Roman"/>
              </a:rPr>
              <a:t> </a:t>
            </a:r>
            <a:r>
              <a:rPr sz="1000" dirty="0">
                <a:solidFill>
                  <a:srgbClr val="231F20"/>
                </a:solidFill>
                <a:latin typeface="Times New Roman"/>
                <a:cs typeface="Times New Roman"/>
              </a:rPr>
              <a:t>36.36.</a:t>
            </a:r>
            <a:endParaRPr sz="1000">
              <a:latin typeface="Times New Roman"/>
              <a:cs typeface="Times New Roman"/>
            </a:endParaRPr>
          </a:p>
        </p:txBody>
      </p:sp>
      <p:sp>
        <p:nvSpPr>
          <p:cNvPr id="172" name="object 172"/>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173" name="object 173"/>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174" name="object 174"/>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175" name="object 175"/>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176" name="object 176"/>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177" name="object 177"/>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178" name="object 178"/>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179" name="object 179"/>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753491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677" y="692316"/>
            <a:ext cx="8198864" cy="289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557093" y="4793524"/>
            <a:ext cx="8458201" cy="394773"/>
          </a:xfrm>
        </p:spPr>
        <p:txBody>
          <a:bodyPr>
            <a:normAutofit fontScale="90000"/>
          </a:bodyPr>
          <a:lstStyle/>
          <a:p>
            <a:r>
              <a:rPr lang="en-AU" sz="4000" dirty="0" smtClean="0">
                <a:solidFill>
                  <a:srgbClr val="FF0000"/>
                </a:solidFill>
              </a:rPr>
              <a:t>First Course of Special Machine </a:t>
            </a:r>
            <a:endParaRPr lang="en-US" sz="4000" dirty="0">
              <a:solidFill>
                <a:srgbClr val="FF0000"/>
              </a:solidFill>
            </a:endParaRPr>
          </a:p>
        </p:txBody>
      </p:sp>
      <p:sp>
        <p:nvSpPr>
          <p:cNvPr id="3" name="Subtitle 2"/>
          <p:cNvSpPr>
            <a:spLocks noGrp="1"/>
          </p:cNvSpPr>
          <p:nvPr>
            <p:ph type="subTitle" idx="4294967295"/>
          </p:nvPr>
        </p:nvSpPr>
        <p:spPr>
          <a:xfrm>
            <a:off x="422622" y="3564155"/>
            <a:ext cx="6400800" cy="1184318"/>
          </a:xfrm>
          <a:prstGeom prst="rect">
            <a:avLst/>
          </a:prstGeom>
        </p:spPr>
        <p:txBody>
          <a:bodyPr/>
          <a:lstStyle/>
          <a:p>
            <a:r>
              <a:rPr lang="en-AU" sz="4000" dirty="0" smtClean="0"/>
              <a:t>Department of Electrical  Power and Machine Engineering </a:t>
            </a:r>
            <a:endParaRPr lang="en-US" sz="4000" dirty="0"/>
          </a:p>
        </p:txBody>
      </p:sp>
      <p:sp>
        <p:nvSpPr>
          <p:cNvPr id="4" name="TextBox 3"/>
          <p:cNvSpPr txBox="1"/>
          <p:nvPr/>
        </p:nvSpPr>
        <p:spPr>
          <a:xfrm>
            <a:off x="1990165" y="5237166"/>
            <a:ext cx="3036985" cy="369332"/>
          </a:xfrm>
          <a:prstGeom prst="rect">
            <a:avLst/>
          </a:prstGeom>
          <a:noFill/>
        </p:spPr>
        <p:txBody>
          <a:bodyPr wrap="none" rtlCol="0">
            <a:spAutoFit/>
          </a:bodyPr>
          <a:lstStyle/>
          <a:p>
            <a:r>
              <a:rPr lang="en-AU" dirty="0" smtClean="0"/>
              <a:t>By Qasim Al Azze               2018</a:t>
            </a:r>
            <a:endParaRPr lang="en-US" dirty="0"/>
          </a:p>
        </p:txBody>
      </p:sp>
      <p:sp>
        <p:nvSpPr>
          <p:cNvPr id="5" name="AutoShape 2" descr="Image result for machine electric"/>
          <p:cNvSpPr>
            <a:spLocks noChangeAspect="1" noChangeArrowheads="1"/>
          </p:cNvSpPr>
          <p:nvPr/>
        </p:nvSpPr>
        <p:spPr bwMode="auto">
          <a:xfrm>
            <a:off x="188259" y="-92648"/>
            <a:ext cx="368834" cy="19547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095632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498804" y="5408372"/>
            <a:ext cx="4029507" cy="91223"/>
          </a:xfrm>
          <a:custGeom>
            <a:avLst/>
            <a:gdLst/>
            <a:ahLst/>
            <a:cxnLst/>
            <a:rect l="l" t="t" r="r" b="b"/>
            <a:pathLst>
              <a:path w="3329940" h="142240">
                <a:moveTo>
                  <a:pt x="3304757" y="0"/>
                </a:moveTo>
                <a:lnTo>
                  <a:pt x="25054" y="0"/>
                </a:lnTo>
                <a:lnTo>
                  <a:pt x="6263" y="31540"/>
                </a:lnTo>
                <a:lnTo>
                  <a:pt x="0" y="70864"/>
                </a:lnTo>
                <a:lnTo>
                  <a:pt x="6263" y="110188"/>
                </a:lnTo>
                <a:lnTo>
                  <a:pt x="25054" y="141729"/>
                </a:lnTo>
                <a:lnTo>
                  <a:pt x="3304757" y="141729"/>
                </a:lnTo>
                <a:lnTo>
                  <a:pt x="3323548" y="110188"/>
                </a:lnTo>
                <a:lnTo>
                  <a:pt x="3329811" y="70864"/>
                </a:lnTo>
                <a:lnTo>
                  <a:pt x="3323548" y="31540"/>
                </a:lnTo>
                <a:lnTo>
                  <a:pt x="3304757" y="0"/>
                </a:lnTo>
                <a:close/>
              </a:path>
            </a:pathLst>
          </a:custGeom>
          <a:solidFill>
            <a:srgbClr val="FFD100"/>
          </a:solidFill>
        </p:spPr>
        <p:txBody>
          <a:bodyPr wrap="square" lIns="0" tIns="0" rIns="0" bIns="0" rtlCol="0"/>
          <a:lstStyle/>
          <a:p>
            <a:endParaRPr/>
          </a:p>
        </p:txBody>
      </p:sp>
      <p:sp>
        <p:nvSpPr>
          <p:cNvPr id="3" name="object 3"/>
          <p:cNvSpPr/>
          <p:nvPr/>
        </p:nvSpPr>
        <p:spPr>
          <a:xfrm>
            <a:off x="1775430" y="5314543"/>
            <a:ext cx="5866760" cy="91223"/>
          </a:xfrm>
          <a:custGeom>
            <a:avLst/>
            <a:gdLst/>
            <a:ahLst/>
            <a:cxnLst/>
            <a:rect l="l" t="t" r="r" b="b"/>
            <a:pathLst>
              <a:path w="4848225" h="142240">
                <a:moveTo>
                  <a:pt x="4822582" y="0"/>
                </a:moveTo>
                <a:lnTo>
                  <a:pt x="25054" y="0"/>
                </a:lnTo>
                <a:lnTo>
                  <a:pt x="6263" y="31540"/>
                </a:lnTo>
                <a:lnTo>
                  <a:pt x="0" y="70864"/>
                </a:lnTo>
                <a:lnTo>
                  <a:pt x="6263" y="110189"/>
                </a:lnTo>
                <a:lnTo>
                  <a:pt x="25054" y="141730"/>
                </a:lnTo>
                <a:lnTo>
                  <a:pt x="4822582" y="141730"/>
                </a:lnTo>
                <a:lnTo>
                  <a:pt x="4841373" y="110189"/>
                </a:lnTo>
                <a:lnTo>
                  <a:pt x="4847636" y="70864"/>
                </a:lnTo>
                <a:lnTo>
                  <a:pt x="4841373" y="31540"/>
                </a:lnTo>
                <a:lnTo>
                  <a:pt x="4822582" y="0"/>
                </a:lnTo>
                <a:close/>
              </a:path>
            </a:pathLst>
          </a:custGeom>
          <a:solidFill>
            <a:srgbClr val="FFD100"/>
          </a:solidFill>
        </p:spPr>
        <p:txBody>
          <a:bodyPr wrap="square" lIns="0" tIns="0" rIns="0" bIns="0" rtlCol="0"/>
          <a:lstStyle/>
          <a:p>
            <a:endParaRPr/>
          </a:p>
        </p:txBody>
      </p:sp>
      <p:sp>
        <p:nvSpPr>
          <p:cNvPr id="4" name="object 4"/>
          <p:cNvSpPr/>
          <p:nvPr/>
        </p:nvSpPr>
        <p:spPr>
          <a:xfrm>
            <a:off x="2052054" y="2763564"/>
            <a:ext cx="4273091" cy="91223"/>
          </a:xfrm>
          <a:custGeom>
            <a:avLst/>
            <a:gdLst/>
            <a:ahLst/>
            <a:cxnLst/>
            <a:rect l="l" t="t" r="r" b="b"/>
            <a:pathLst>
              <a:path w="3531235" h="142239">
                <a:moveTo>
                  <a:pt x="3505697" y="0"/>
                </a:moveTo>
                <a:lnTo>
                  <a:pt x="25054" y="0"/>
                </a:lnTo>
                <a:lnTo>
                  <a:pt x="6263" y="31540"/>
                </a:lnTo>
                <a:lnTo>
                  <a:pt x="0" y="70864"/>
                </a:lnTo>
                <a:lnTo>
                  <a:pt x="6263" y="110188"/>
                </a:lnTo>
                <a:lnTo>
                  <a:pt x="25054" y="141729"/>
                </a:lnTo>
                <a:lnTo>
                  <a:pt x="3505697" y="141729"/>
                </a:lnTo>
                <a:lnTo>
                  <a:pt x="3524488" y="110188"/>
                </a:lnTo>
                <a:lnTo>
                  <a:pt x="3530752" y="70864"/>
                </a:lnTo>
                <a:lnTo>
                  <a:pt x="3524488" y="31540"/>
                </a:lnTo>
                <a:lnTo>
                  <a:pt x="3505697" y="0"/>
                </a:lnTo>
                <a:close/>
              </a:path>
            </a:pathLst>
          </a:custGeom>
          <a:solidFill>
            <a:srgbClr val="FFD100"/>
          </a:solidFill>
        </p:spPr>
        <p:txBody>
          <a:bodyPr wrap="square" lIns="0" tIns="0" rIns="0" bIns="0" rtlCol="0"/>
          <a:lstStyle/>
          <a:p>
            <a:endParaRPr/>
          </a:p>
        </p:txBody>
      </p:sp>
      <p:sp>
        <p:nvSpPr>
          <p:cNvPr id="5" name="object 5"/>
          <p:cNvSpPr/>
          <p:nvPr/>
        </p:nvSpPr>
        <p:spPr>
          <a:xfrm>
            <a:off x="4602245" y="2669735"/>
            <a:ext cx="3043646" cy="91223"/>
          </a:xfrm>
          <a:custGeom>
            <a:avLst/>
            <a:gdLst/>
            <a:ahLst/>
            <a:cxnLst/>
            <a:rect l="l" t="t" r="r" b="b"/>
            <a:pathLst>
              <a:path w="2515235" h="142239">
                <a:moveTo>
                  <a:pt x="2489610" y="0"/>
                </a:moveTo>
                <a:lnTo>
                  <a:pt x="25054" y="0"/>
                </a:lnTo>
                <a:lnTo>
                  <a:pt x="6263" y="31540"/>
                </a:lnTo>
                <a:lnTo>
                  <a:pt x="0" y="70865"/>
                </a:lnTo>
                <a:lnTo>
                  <a:pt x="6263" y="110189"/>
                </a:lnTo>
                <a:lnTo>
                  <a:pt x="25054" y="141730"/>
                </a:lnTo>
                <a:lnTo>
                  <a:pt x="2489610" y="141730"/>
                </a:lnTo>
                <a:lnTo>
                  <a:pt x="2508401" y="110189"/>
                </a:lnTo>
                <a:lnTo>
                  <a:pt x="2514664" y="70865"/>
                </a:lnTo>
                <a:lnTo>
                  <a:pt x="2508401" y="31540"/>
                </a:lnTo>
                <a:lnTo>
                  <a:pt x="2489610" y="0"/>
                </a:lnTo>
                <a:close/>
              </a:path>
            </a:pathLst>
          </a:custGeom>
          <a:solidFill>
            <a:srgbClr val="FFD100"/>
          </a:solidFill>
        </p:spPr>
        <p:txBody>
          <a:bodyPr wrap="square" lIns="0" tIns="0" rIns="0" bIns="0" rtlCol="0"/>
          <a:lstStyle/>
          <a:p>
            <a:endParaRPr/>
          </a:p>
        </p:txBody>
      </p:sp>
      <p:sp>
        <p:nvSpPr>
          <p:cNvPr id="6" name="object 6"/>
          <p:cNvSpPr/>
          <p:nvPr/>
        </p:nvSpPr>
        <p:spPr>
          <a:xfrm>
            <a:off x="5368679" y="977713"/>
            <a:ext cx="3087445" cy="0"/>
          </a:xfrm>
          <a:custGeom>
            <a:avLst/>
            <a:gdLst/>
            <a:ahLst/>
            <a:cxnLst/>
            <a:rect l="l" t="t" r="r" b="b"/>
            <a:pathLst>
              <a:path w="2551429">
                <a:moveTo>
                  <a:pt x="0" y="0"/>
                </a:moveTo>
                <a:lnTo>
                  <a:pt x="2551176" y="0"/>
                </a:lnTo>
              </a:path>
            </a:pathLst>
          </a:custGeom>
          <a:ln w="12192">
            <a:solidFill>
              <a:srgbClr val="F7931D"/>
            </a:solidFill>
          </a:ln>
        </p:spPr>
        <p:txBody>
          <a:bodyPr wrap="square" lIns="0" tIns="0" rIns="0" bIns="0" rtlCol="0"/>
          <a:lstStyle/>
          <a:p>
            <a:endParaRPr/>
          </a:p>
        </p:txBody>
      </p:sp>
      <p:sp>
        <p:nvSpPr>
          <p:cNvPr id="7" name="object 7"/>
          <p:cNvSpPr txBox="1"/>
          <p:nvPr/>
        </p:nvSpPr>
        <p:spPr>
          <a:xfrm>
            <a:off x="5408638" y="845440"/>
            <a:ext cx="1543722"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Single-phase</a:t>
            </a:r>
            <a:r>
              <a:rPr sz="1000" b="1" spc="-70" dirty="0">
                <a:solidFill>
                  <a:srgbClr val="005AAA"/>
                </a:solidFill>
                <a:latin typeface="Arial"/>
                <a:cs typeface="Arial"/>
              </a:rPr>
              <a:t> </a:t>
            </a:r>
            <a:r>
              <a:rPr sz="1000" b="1" spc="-5" dirty="0">
                <a:solidFill>
                  <a:srgbClr val="005AAA"/>
                </a:solidFill>
                <a:latin typeface="Arial"/>
                <a:cs typeface="Arial"/>
              </a:rPr>
              <a:t>Motors</a:t>
            </a:r>
            <a:endParaRPr sz="1000">
              <a:latin typeface="Arial"/>
              <a:cs typeface="Arial"/>
            </a:endParaRPr>
          </a:p>
        </p:txBody>
      </p:sp>
      <p:sp>
        <p:nvSpPr>
          <p:cNvPr id="8" name="object 8"/>
          <p:cNvSpPr txBox="1"/>
          <p:nvPr/>
        </p:nvSpPr>
        <p:spPr>
          <a:xfrm>
            <a:off x="7142769" y="842426"/>
            <a:ext cx="1307823" cy="179536"/>
          </a:xfrm>
          <a:prstGeom prst="rect">
            <a:avLst/>
          </a:prstGeom>
          <a:solidFill>
            <a:srgbClr val="FEE2C8"/>
          </a:solidFill>
        </p:spPr>
        <p:txBody>
          <a:bodyPr vert="horz" wrap="square" lIns="0" tIns="0" rIns="0" bIns="0" rtlCol="0">
            <a:spAutoFit/>
          </a:bodyPr>
          <a:lstStyle/>
          <a:p>
            <a:pPr marL="54610">
              <a:lnSpc>
                <a:spcPts val="1375"/>
              </a:lnSpc>
            </a:pPr>
            <a:r>
              <a:rPr sz="1200" b="1" spc="5" dirty="0">
                <a:solidFill>
                  <a:srgbClr val="231F20"/>
                </a:solidFill>
                <a:latin typeface="Arial"/>
                <a:cs typeface="Arial"/>
              </a:rPr>
              <a:t>1385</a:t>
            </a:r>
            <a:endParaRPr sz="1200">
              <a:latin typeface="Arial"/>
              <a:cs typeface="Arial"/>
            </a:endParaRPr>
          </a:p>
        </p:txBody>
      </p:sp>
      <p:sp>
        <p:nvSpPr>
          <p:cNvPr id="9" name="object 9"/>
          <p:cNvSpPr/>
          <p:nvPr/>
        </p:nvSpPr>
        <p:spPr>
          <a:xfrm>
            <a:off x="1528047" y="4152103"/>
            <a:ext cx="6088828" cy="977387"/>
          </a:xfrm>
          <a:custGeom>
            <a:avLst/>
            <a:gdLst/>
            <a:ahLst/>
            <a:cxnLst/>
            <a:rect l="l" t="t" r="r" b="b"/>
            <a:pathLst>
              <a:path w="5031740" h="1524000">
                <a:moveTo>
                  <a:pt x="0" y="0"/>
                </a:moveTo>
                <a:lnTo>
                  <a:pt x="5031613" y="0"/>
                </a:lnTo>
                <a:lnTo>
                  <a:pt x="5031613" y="1523873"/>
                </a:lnTo>
                <a:lnTo>
                  <a:pt x="0" y="1523873"/>
                </a:lnTo>
                <a:lnTo>
                  <a:pt x="0" y="0"/>
                </a:lnTo>
                <a:close/>
              </a:path>
            </a:pathLst>
          </a:custGeom>
          <a:solidFill>
            <a:srgbClr val="FDE8F1"/>
          </a:solidFill>
        </p:spPr>
        <p:txBody>
          <a:bodyPr wrap="square" lIns="0" tIns="0" rIns="0" bIns="0" rtlCol="0"/>
          <a:lstStyle/>
          <a:p>
            <a:endParaRPr/>
          </a:p>
        </p:txBody>
      </p:sp>
      <p:sp>
        <p:nvSpPr>
          <p:cNvPr id="10" name="object 10"/>
          <p:cNvSpPr/>
          <p:nvPr/>
        </p:nvSpPr>
        <p:spPr>
          <a:xfrm>
            <a:off x="1536500" y="1362477"/>
            <a:ext cx="6079607" cy="2168171"/>
          </a:xfrm>
          <a:custGeom>
            <a:avLst/>
            <a:gdLst/>
            <a:ahLst/>
            <a:cxnLst/>
            <a:rect l="l" t="t" r="r" b="b"/>
            <a:pathLst>
              <a:path w="5024120" h="3380740">
                <a:moveTo>
                  <a:pt x="0" y="0"/>
                </a:moveTo>
                <a:lnTo>
                  <a:pt x="5023993" y="0"/>
                </a:lnTo>
                <a:lnTo>
                  <a:pt x="5023993" y="3380613"/>
                </a:lnTo>
                <a:lnTo>
                  <a:pt x="0" y="3380613"/>
                </a:lnTo>
                <a:lnTo>
                  <a:pt x="0" y="0"/>
                </a:lnTo>
                <a:close/>
              </a:path>
            </a:pathLst>
          </a:custGeom>
          <a:solidFill>
            <a:srgbClr val="FDE8F1"/>
          </a:solidFill>
        </p:spPr>
        <p:txBody>
          <a:bodyPr wrap="square" lIns="0" tIns="0" rIns="0" bIns="0" rtlCol="0"/>
          <a:lstStyle/>
          <a:p>
            <a:endParaRPr/>
          </a:p>
        </p:txBody>
      </p:sp>
      <p:sp>
        <p:nvSpPr>
          <p:cNvPr id="11" name="object 11"/>
          <p:cNvSpPr/>
          <p:nvPr/>
        </p:nvSpPr>
        <p:spPr>
          <a:xfrm>
            <a:off x="4598126" y="1037660"/>
            <a:ext cx="3016752" cy="1342278"/>
          </a:xfrm>
          <a:custGeom>
            <a:avLst/>
            <a:gdLst/>
            <a:ahLst/>
            <a:cxnLst/>
            <a:rect l="l" t="t" r="r" b="b"/>
            <a:pathLst>
              <a:path w="2493010" h="2092960">
                <a:moveTo>
                  <a:pt x="0" y="0"/>
                </a:moveTo>
                <a:lnTo>
                  <a:pt x="2493010" y="0"/>
                </a:lnTo>
                <a:lnTo>
                  <a:pt x="2493010" y="2092960"/>
                </a:lnTo>
                <a:lnTo>
                  <a:pt x="0" y="2092960"/>
                </a:lnTo>
                <a:lnTo>
                  <a:pt x="0" y="0"/>
                </a:lnTo>
                <a:close/>
              </a:path>
            </a:pathLst>
          </a:custGeom>
          <a:solidFill>
            <a:srgbClr val="E3F2E7"/>
          </a:solidFill>
        </p:spPr>
        <p:txBody>
          <a:bodyPr wrap="square" lIns="0" tIns="0" rIns="0" bIns="0" rtlCol="0"/>
          <a:lstStyle/>
          <a:p>
            <a:endParaRPr/>
          </a:p>
        </p:txBody>
      </p:sp>
      <p:sp>
        <p:nvSpPr>
          <p:cNvPr id="12" name="object 12"/>
          <p:cNvSpPr txBox="1"/>
          <p:nvPr/>
        </p:nvSpPr>
        <p:spPr>
          <a:xfrm>
            <a:off x="1513755" y="1015180"/>
            <a:ext cx="3011373" cy="553998"/>
          </a:xfrm>
          <a:prstGeom prst="rect">
            <a:avLst/>
          </a:prstGeom>
        </p:spPr>
        <p:txBody>
          <a:bodyPr vert="horz" wrap="square" lIns="0" tIns="0" rIns="0" bIns="0" rtlCol="0">
            <a:spAutoFit/>
          </a:bodyPr>
          <a:lstStyle/>
          <a:p>
            <a:pPr marL="12700">
              <a:lnSpc>
                <a:spcPct val="100000"/>
              </a:lnSpc>
            </a:pPr>
            <a:r>
              <a:rPr sz="1100" b="1" spc="5" dirty="0">
                <a:solidFill>
                  <a:srgbClr val="ED1C24"/>
                </a:solidFill>
                <a:latin typeface="Arial"/>
                <a:cs typeface="Arial"/>
              </a:rPr>
              <a:t>36.10. </a:t>
            </a:r>
            <a:r>
              <a:rPr sz="1100" b="1" spc="-15" dirty="0">
                <a:solidFill>
                  <a:srgbClr val="ED1C24"/>
                </a:solidFill>
                <a:latin typeface="Arial"/>
                <a:cs typeface="Arial"/>
              </a:rPr>
              <a:t>Repulsion </a:t>
            </a:r>
            <a:r>
              <a:rPr sz="1100" b="1" spc="-5" dirty="0">
                <a:solidFill>
                  <a:srgbClr val="ED1C24"/>
                </a:solidFill>
                <a:latin typeface="Arial"/>
                <a:cs typeface="Arial"/>
              </a:rPr>
              <a:t>Type</a:t>
            </a:r>
            <a:r>
              <a:rPr sz="1100" b="1" spc="40" dirty="0">
                <a:solidFill>
                  <a:srgbClr val="ED1C24"/>
                </a:solidFill>
                <a:latin typeface="Arial"/>
                <a:cs typeface="Arial"/>
              </a:rPr>
              <a:t> </a:t>
            </a:r>
            <a:r>
              <a:rPr sz="1100" b="1" spc="-15" dirty="0">
                <a:solidFill>
                  <a:srgbClr val="ED1C24"/>
                </a:solidFill>
                <a:latin typeface="Arial"/>
                <a:cs typeface="Arial"/>
              </a:rPr>
              <a:t>Motors</a:t>
            </a:r>
            <a:endParaRPr sz="1100">
              <a:latin typeface="Arial"/>
              <a:cs typeface="Arial"/>
            </a:endParaRPr>
          </a:p>
          <a:p>
            <a:pPr marL="12700" marR="5080" indent="228600">
              <a:lnSpc>
                <a:spcPts val="1150"/>
              </a:lnSpc>
              <a:spcBef>
                <a:spcPts val="560"/>
              </a:spcBef>
            </a:pPr>
            <a:r>
              <a:rPr sz="1000" dirty="0">
                <a:solidFill>
                  <a:srgbClr val="231F20"/>
                </a:solidFill>
                <a:latin typeface="Times New Roman"/>
                <a:cs typeface="Times New Roman"/>
              </a:rPr>
              <a:t>These</a:t>
            </a:r>
            <a:r>
              <a:rPr sz="1000" spc="-50" dirty="0">
                <a:solidFill>
                  <a:srgbClr val="231F20"/>
                </a:solidFill>
                <a:latin typeface="Times New Roman"/>
                <a:cs typeface="Times New Roman"/>
              </a:rPr>
              <a:t> </a:t>
            </a:r>
            <a:r>
              <a:rPr sz="1000" dirty="0">
                <a:solidFill>
                  <a:srgbClr val="231F20"/>
                </a:solidFill>
                <a:latin typeface="Times New Roman"/>
                <a:cs typeface="Times New Roman"/>
              </a:rPr>
              <a:t>can</a:t>
            </a:r>
            <a:r>
              <a:rPr sz="1000" spc="-50" dirty="0">
                <a:solidFill>
                  <a:srgbClr val="231F20"/>
                </a:solidFill>
                <a:latin typeface="Times New Roman"/>
                <a:cs typeface="Times New Roman"/>
              </a:rPr>
              <a:t> </a:t>
            </a:r>
            <a:r>
              <a:rPr sz="1000" dirty="0">
                <a:solidFill>
                  <a:srgbClr val="231F20"/>
                </a:solidFill>
                <a:latin typeface="Times New Roman"/>
                <a:cs typeface="Times New Roman"/>
              </a:rPr>
              <a:t>be</a:t>
            </a:r>
            <a:r>
              <a:rPr sz="1000" spc="-50" dirty="0">
                <a:solidFill>
                  <a:srgbClr val="231F20"/>
                </a:solidFill>
                <a:latin typeface="Times New Roman"/>
                <a:cs typeface="Times New Roman"/>
              </a:rPr>
              <a:t> </a:t>
            </a:r>
            <a:r>
              <a:rPr sz="1000" dirty="0">
                <a:solidFill>
                  <a:srgbClr val="231F20"/>
                </a:solidFill>
                <a:latin typeface="Times New Roman"/>
                <a:cs typeface="Times New Roman"/>
              </a:rPr>
              <a:t>divided</a:t>
            </a:r>
            <a:r>
              <a:rPr sz="1000" spc="-50" dirty="0">
                <a:solidFill>
                  <a:srgbClr val="231F20"/>
                </a:solidFill>
                <a:latin typeface="Times New Roman"/>
                <a:cs typeface="Times New Roman"/>
              </a:rPr>
              <a:t> </a:t>
            </a:r>
            <a:r>
              <a:rPr sz="1000" dirty="0">
                <a:solidFill>
                  <a:srgbClr val="231F20"/>
                </a:solidFill>
                <a:latin typeface="Times New Roman"/>
                <a:cs typeface="Times New Roman"/>
              </a:rPr>
              <a:t>into</a:t>
            </a:r>
            <a:r>
              <a:rPr sz="1000" spc="-50" dirty="0">
                <a:solidFill>
                  <a:srgbClr val="231F20"/>
                </a:solidFill>
                <a:latin typeface="Times New Roman"/>
                <a:cs typeface="Times New Roman"/>
              </a:rPr>
              <a:t> </a:t>
            </a:r>
            <a:r>
              <a:rPr sz="1000" dirty="0">
                <a:solidFill>
                  <a:srgbClr val="231F20"/>
                </a:solidFill>
                <a:latin typeface="Times New Roman"/>
                <a:cs typeface="Times New Roman"/>
              </a:rPr>
              <a:t>the</a:t>
            </a:r>
            <a:r>
              <a:rPr sz="1000" spc="-50" dirty="0">
                <a:solidFill>
                  <a:srgbClr val="231F20"/>
                </a:solidFill>
                <a:latin typeface="Times New Roman"/>
                <a:cs typeface="Times New Roman"/>
              </a:rPr>
              <a:t> </a:t>
            </a:r>
            <a:r>
              <a:rPr sz="1000" dirty="0">
                <a:solidFill>
                  <a:srgbClr val="231F20"/>
                </a:solidFill>
                <a:latin typeface="Times New Roman"/>
                <a:cs typeface="Times New Roman"/>
              </a:rPr>
              <a:t>following</a:t>
            </a:r>
            <a:r>
              <a:rPr sz="1000" spc="-50" dirty="0">
                <a:solidFill>
                  <a:srgbClr val="231F20"/>
                </a:solidFill>
                <a:latin typeface="Times New Roman"/>
                <a:cs typeface="Times New Roman"/>
              </a:rPr>
              <a:t> </a:t>
            </a:r>
            <a:r>
              <a:rPr sz="1000" dirty="0">
                <a:solidFill>
                  <a:srgbClr val="231F20"/>
                </a:solidFill>
                <a:latin typeface="Times New Roman"/>
                <a:cs typeface="Times New Roman"/>
              </a:rPr>
              <a:t>four  distinct categories</a:t>
            </a:r>
            <a:r>
              <a:rPr sz="1000" spc="-150" dirty="0">
                <a:solidFill>
                  <a:srgbClr val="231F20"/>
                </a:solidFill>
                <a:latin typeface="Times New Roman"/>
                <a:cs typeface="Times New Roman"/>
              </a:rPr>
              <a:t> </a:t>
            </a:r>
            <a:r>
              <a:rPr sz="1000" dirty="0">
                <a:solidFill>
                  <a:srgbClr val="231F20"/>
                </a:solidFill>
                <a:latin typeface="Times New Roman"/>
                <a:cs typeface="Times New Roman"/>
              </a:rPr>
              <a:t>:</a:t>
            </a:r>
            <a:endParaRPr sz="1000">
              <a:latin typeface="Times New Roman"/>
              <a:cs typeface="Times New Roman"/>
            </a:endParaRPr>
          </a:p>
        </p:txBody>
      </p:sp>
      <p:sp>
        <p:nvSpPr>
          <p:cNvPr id="13" name="object 13"/>
          <p:cNvSpPr txBox="1"/>
          <p:nvPr/>
        </p:nvSpPr>
        <p:spPr>
          <a:xfrm>
            <a:off x="1845704" y="1353876"/>
            <a:ext cx="2681728" cy="1489639"/>
          </a:xfrm>
          <a:prstGeom prst="rect">
            <a:avLst/>
          </a:prstGeom>
        </p:spPr>
        <p:txBody>
          <a:bodyPr vert="horz" wrap="square" lIns="0" tIns="0" rIns="0" bIns="0" rtlCol="0">
            <a:spAutoFit/>
          </a:bodyPr>
          <a:lstStyle/>
          <a:p>
            <a:pPr marL="195580" marR="5080" indent="-182880" algn="just">
              <a:lnSpc>
                <a:spcPct val="95800"/>
              </a:lnSpc>
              <a:buAutoNum type="arabicPeriod"/>
              <a:tabLst>
                <a:tab pos="195580" algn="l"/>
              </a:tabLst>
            </a:pPr>
            <a:r>
              <a:rPr sz="1000" b="1" spc="-35" dirty="0">
                <a:solidFill>
                  <a:srgbClr val="EC008C"/>
                </a:solidFill>
                <a:latin typeface="Times New Roman"/>
                <a:cs typeface="Times New Roman"/>
              </a:rPr>
              <a:t>Repulsion </a:t>
            </a:r>
            <a:r>
              <a:rPr sz="1000" b="1" spc="-40" dirty="0">
                <a:solidFill>
                  <a:srgbClr val="EC008C"/>
                </a:solidFill>
                <a:latin typeface="Times New Roman"/>
                <a:cs typeface="Times New Roman"/>
              </a:rPr>
              <a:t>Motor. </a:t>
            </a:r>
            <a:r>
              <a:rPr sz="1000" dirty="0">
                <a:solidFill>
                  <a:srgbClr val="231F20"/>
                </a:solidFill>
                <a:latin typeface="Times New Roman"/>
                <a:cs typeface="Times New Roman"/>
              </a:rPr>
              <a:t>It consists of </a:t>
            </a:r>
            <a:r>
              <a:rPr sz="1000" b="1" spc="-20" dirty="0">
                <a:solidFill>
                  <a:srgbClr val="EC008C"/>
                </a:solidFill>
                <a:latin typeface="Times New Roman"/>
                <a:cs typeface="Times New Roman"/>
              </a:rPr>
              <a:t>(</a:t>
            </a:r>
            <a:r>
              <a:rPr sz="1000" b="1" i="1" spc="-20" dirty="0">
                <a:solidFill>
                  <a:srgbClr val="EC008C"/>
                </a:solidFill>
                <a:latin typeface="Times New Roman"/>
                <a:cs typeface="Times New Roman"/>
              </a:rPr>
              <a:t>a</a:t>
            </a:r>
            <a:r>
              <a:rPr sz="1000" b="1" spc="-20" dirty="0">
                <a:solidFill>
                  <a:srgbClr val="EC008C"/>
                </a:solidFill>
                <a:latin typeface="Times New Roman"/>
                <a:cs typeface="Times New Roman"/>
              </a:rPr>
              <a:t>) </a:t>
            </a:r>
            <a:r>
              <a:rPr sz="1000" spc="-5" dirty="0">
                <a:solidFill>
                  <a:srgbClr val="231F20"/>
                </a:solidFill>
                <a:latin typeface="Times New Roman"/>
                <a:cs typeface="Times New Roman"/>
              </a:rPr>
              <a:t>one  </a:t>
            </a:r>
            <a:r>
              <a:rPr sz="1000" spc="5" dirty="0">
                <a:solidFill>
                  <a:srgbClr val="231F20"/>
                </a:solidFill>
                <a:latin typeface="Times New Roman"/>
                <a:cs typeface="Times New Roman"/>
              </a:rPr>
              <a:t>stator winding </a:t>
            </a:r>
            <a:r>
              <a:rPr sz="1000" b="1" spc="5" dirty="0">
                <a:solidFill>
                  <a:srgbClr val="EC008C"/>
                </a:solidFill>
                <a:latin typeface="Times New Roman"/>
                <a:cs typeface="Times New Roman"/>
              </a:rPr>
              <a:t>(</a:t>
            </a:r>
            <a:r>
              <a:rPr sz="1000" b="1" i="1" spc="5" dirty="0">
                <a:solidFill>
                  <a:srgbClr val="EC008C"/>
                </a:solidFill>
                <a:latin typeface="Times New Roman"/>
                <a:cs typeface="Times New Roman"/>
              </a:rPr>
              <a:t>b</a:t>
            </a:r>
            <a:r>
              <a:rPr sz="1000" b="1" spc="5" dirty="0">
                <a:solidFill>
                  <a:srgbClr val="EC008C"/>
                </a:solidFill>
                <a:latin typeface="Times New Roman"/>
                <a:cs typeface="Times New Roman"/>
              </a:rPr>
              <a:t>) </a:t>
            </a:r>
            <a:r>
              <a:rPr sz="1000" spc="5" dirty="0">
                <a:solidFill>
                  <a:srgbClr val="231F20"/>
                </a:solidFill>
                <a:latin typeface="Times New Roman"/>
                <a:cs typeface="Times New Roman"/>
              </a:rPr>
              <a:t>one rotor which </a:t>
            </a:r>
            <a:r>
              <a:rPr sz="1000" spc="10" dirty="0">
                <a:solidFill>
                  <a:srgbClr val="231F20"/>
                </a:solidFill>
                <a:latin typeface="Times New Roman"/>
                <a:cs typeface="Times New Roman"/>
              </a:rPr>
              <a:t>is  </a:t>
            </a:r>
            <a:r>
              <a:rPr sz="1000" dirty="0">
                <a:solidFill>
                  <a:srgbClr val="231F20"/>
                </a:solidFill>
                <a:latin typeface="Times New Roman"/>
                <a:cs typeface="Times New Roman"/>
              </a:rPr>
              <a:t>wound like a d.c. armature </a:t>
            </a:r>
            <a:r>
              <a:rPr sz="1000" b="1" spc="-5" dirty="0">
                <a:solidFill>
                  <a:srgbClr val="EC008C"/>
                </a:solidFill>
                <a:latin typeface="Times New Roman"/>
                <a:cs typeface="Times New Roman"/>
              </a:rPr>
              <a:t>(</a:t>
            </a:r>
            <a:r>
              <a:rPr sz="1000" b="1" i="1" spc="-5" dirty="0">
                <a:solidFill>
                  <a:srgbClr val="EC008C"/>
                </a:solidFill>
                <a:latin typeface="Times New Roman"/>
                <a:cs typeface="Times New Roman"/>
              </a:rPr>
              <a:t>c</a:t>
            </a:r>
            <a:r>
              <a:rPr sz="1000" b="1" spc="-5" dirty="0">
                <a:solidFill>
                  <a:srgbClr val="EC008C"/>
                </a:solidFill>
                <a:latin typeface="Times New Roman"/>
                <a:cs typeface="Times New Roman"/>
              </a:rPr>
              <a:t>) </a:t>
            </a:r>
            <a:r>
              <a:rPr sz="1000" spc="-5" dirty="0">
                <a:solidFill>
                  <a:srgbClr val="231F20"/>
                </a:solidFill>
                <a:latin typeface="Times New Roman"/>
                <a:cs typeface="Times New Roman"/>
              </a:rPr>
              <a:t>commu-  tator and </a:t>
            </a:r>
            <a:r>
              <a:rPr sz="1000" b="1" dirty="0">
                <a:solidFill>
                  <a:srgbClr val="EC008C"/>
                </a:solidFill>
                <a:latin typeface="Times New Roman"/>
                <a:cs typeface="Times New Roman"/>
              </a:rPr>
              <a:t>(</a:t>
            </a:r>
            <a:r>
              <a:rPr sz="1000" b="1" i="1" dirty="0">
                <a:solidFill>
                  <a:srgbClr val="EC008C"/>
                </a:solidFill>
                <a:latin typeface="Times New Roman"/>
                <a:cs typeface="Times New Roman"/>
              </a:rPr>
              <a:t>d</a:t>
            </a:r>
            <a:r>
              <a:rPr sz="1000" b="1" dirty="0">
                <a:solidFill>
                  <a:srgbClr val="EC008C"/>
                </a:solidFill>
                <a:latin typeface="Times New Roman"/>
                <a:cs typeface="Times New Roman"/>
              </a:rPr>
              <a:t>) </a:t>
            </a:r>
            <a:r>
              <a:rPr sz="1000" dirty="0">
                <a:solidFill>
                  <a:srgbClr val="231F20"/>
                </a:solidFill>
                <a:latin typeface="Times New Roman"/>
                <a:cs typeface="Times New Roman"/>
              </a:rPr>
              <a:t>a set of brushes, which</a:t>
            </a:r>
            <a:r>
              <a:rPr sz="1000" spc="-114" dirty="0">
                <a:solidFill>
                  <a:srgbClr val="231F20"/>
                </a:solidFill>
                <a:latin typeface="Times New Roman"/>
                <a:cs typeface="Times New Roman"/>
              </a:rPr>
              <a:t> </a:t>
            </a:r>
            <a:r>
              <a:rPr sz="1000" dirty="0">
                <a:solidFill>
                  <a:srgbClr val="231F20"/>
                </a:solidFill>
                <a:latin typeface="Times New Roman"/>
                <a:cs typeface="Times New Roman"/>
              </a:rPr>
              <a:t>are  </a:t>
            </a:r>
            <a:r>
              <a:rPr sz="1000" spc="-20" dirty="0">
                <a:solidFill>
                  <a:srgbClr val="231F20"/>
                </a:solidFill>
                <a:latin typeface="Times New Roman"/>
                <a:cs typeface="Times New Roman"/>
              </a:rPr>
              <a:t>short-circuited</a:t>
            </a:r>
            <a:r>
              <a:rPr sz="1000" spc="-105" dirty="0">
                <a:solidFill>
                  <a:srgbClr val="231F20"/>
                </a:solidFill>
                <a:latin typeface="Times New Roman"/>
                <a:cs typeface="Times New Roman"/>
              </a:rPr>
              <a:t> </a:t>
            </a:r>
            <a:r>
              <a:rPr sz="1000" spc="-15" dirty="0">
                <a:solidFill>
                  <a:srgbClr val="231F20"/>
                </a:solidFill>
                <a:latin typeface="Times New Roman"/>
                <a:cs typeface="Times New Roman"/>
              </a:rPr>
              <a:t>and</a:t>
            </a:r>
            <a:r>
              <a:rPr sz="1000" spc="-105" dirty="0">
                <a:solidFill>
                  <a:srgbClr val="231F20"/>
                </a:solidFill>
                <a:latin typeface="Times New Roman"/>
                <a:cs typeface="Times New Roman"/>
              </a:rPr>
              <a:t> </a:t>
            </a:r>
            <a:r>
              <a:rPr sz="1000" spc="-20" dirty="0">
                <a:solidFill>
                  <a:srgbClr val="231F20"/>
                </a:solidFill>
                <a:latin typeface="Times New Roman"/>
                <a:cs typeface="Times New Roman"/>
              </a:rPr>
              <a:t>remain</a:t>
            </a:r>
            <a:r>
              <a:rPr sz="1000" spc="-105" dirty="0">
                <a:solidFill>
                  <a:srgbClr val="231F20"/>
                </a:solidFill>
                <a:latin typeface="Times New Roman"/>
                <a:cs typeface="Times New Roman"/>
              </a:rPr>
              <a:t> </a:t>
            </a:r>
            <a:r>
              <a:rPr sz="1000" spc="-10" dirty="0">
                <a:solidFill>
                  <a:srgbClr val="231F20"/>
                </a:solidFill>
                <a:latin typeface="Times New Roman"/>
                <a:cs typeface="Times New Roman"/>
              </a:rPr>
              <a:t>in</a:t>
            </a:r>
            <a:r>
              <a:rPr sz="1000" spc="-105" dirty="0">
                <a:solidFill>
                  <a:srgbClr val="231F20"/>
                </a:solidFill>
                <a:latin typeface="Times New Roman"/>
                <a:cs typeface="Times New Roman"/>
              </a:rPr>
              <a:t> </a:t>
            </a:r>
            <a:r>
              <a:rPr sz="1000" spc="-20" dirty="0">
                <a:solidFill>
                  <a:srgbClr val="231F20"/>
                </a:solidFill>
                <a:latin typeface="Times New Roman"/>
                <a:cs typeface="Times New Roman"/>
              </a:rPr>
              <a:t>contact</a:t>
            </a:r>
            <a:r>
              <a:rPr sz="1000" spc="-105" dirty="0">
                <a:solidFill>
                  <a:srgbClr val="231F20"/>
                </a:solidFill>
                <a:latin typeface="Times New Roman"/>
                <a:cs typeface="Times New Roman"/>
              </a:rPr>
              <a:t> </a:t>
            </a:r>
            <a:r>
              <a:rPr sz="1000" spc="-20" dirty="0">
                <a:solidFill>
                  <a:srgbClr val="231F20"/>
                </a:solidFill>
                <a:latin typeface="Times New Roman"/>
                <a:cs typeface="Times New Roman"/>
              </a:rPr>
              <a:t>with  </a:t>
            </a:r>
            <a:r>
              <a:rPr sz="1000" dirty="0">
                <a:solidFill>
                  <a:srgbClr val="231F20"/>
                </a:solidFill>
                <a:latin typeface="Times New Roman"/>
                <a:cs typeface="Times New Roman"/>
              </a:rPr>
              <a:t>the commutator at all times. It operates  </a:t>
            </a:r>
            <a:r>
              <a:rPr sz="1000" spc="-15" dirty="0">
                <a:solidFill>
                  <a:srgbClr val="231F20"/>
                </a:solidFill>
                <a:latin typeface="Times New Roman"/>
                <a:cs typeface="Times New Roman"/>
              </a:rPr>
              <a:t>continuously</a:t>
            </a:r>
            <a:r>
              <a:rPr sz="1000" spc="-105" dirty="0">
                <a:solidFill>
                  <a:srgbClr val="231F20"/>
                </a:solidFill>
                <a:latin typeface="Times New Roman"/>
                <a:cs typeface="Times New Roman"/>
              </a:rPr>
              <a:t> </a:t>
            </a:r>
            <a:r>
              <a:rPr sz="1000" spc="-10" dirty="0">
                <a:solidFill>
                  <a:srgbClr val="231F20"/>
                </a:solidFill>
                <a:latin typeface="Times New Roman"/>
                <a:cs typeface="Times New Roman"/>
              </a:rPr>
              <a:t>on</a:t>
            </a:r>
            <a:r>
              <a:rPr sz="1000" spc="-105"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105" dirty="0">
                <a:solidFill>
                  <a:srgbClr val="231F20"/>
                </a:solidFill>
                <a:latin typeface="Times New Roman"/>
                <a:cs typeface="Times New Roman"/>
              </a:rPr>
              <a:t> </a:t>
            </a:r>
            <a:r>
              <a:rPr sz="1000" spc="-15" dirty="0">
                <a:solidFill>
                  <a:srgbClr val="231F20"/>
                </a:solidFill>
                <a:latin typeface="Times New Roman"/>
                <a:cs typeface="Times New Roman"/>
              </a:rPr>
              <a:t>‘repulsion’</a:t>
            </a:r>
            <a:r>
              <a:rPr sz="1000" spc="-105" dirty="0">
                <a:solidFill>
                  <a:srgbClr val="231F20"/>
                </a:solidFill>
                <a:latin typeface="Times New Roman"/>
                <a:cs typeface="Times New Roman"/>
              </a:rPr>
              <a:t> </a:t>
            </a:r>
            <a:r>
              <a:rPr sz="1000" spc="-15" dirty="0">
                <a:solidFill>
                  <a:srgbClr val="231F20"/>
                </a:solidFill>
                <a:latin typeface="Times New Roman"/>
                <a:cs typeface="Times New Roman"/>
              </a:rPr>
              <a:t>principle.  </a:t>
            </a:r>
            <a:r>
              <a:rPr sz="1000" spc="5" dirty="0">
                <a:solidFill>
                  <a:srgbClr val="231F20"/>
                </a:solidFill>
                <a:latin typeface="Times New Roman"/>
                <a:cs typeface="Times New Roman"/>
              </a:rPr>
              <a:t>No </a:t>
            </a:r>
            <a:r>
              <a:rPr sz="1000" spc="10" dirty="0">
                <a:solidFill>
                  <a:srgbClr val="231F20"/>
                </a:solidFill>
                <a:latin typeface="Times New Roman"/>
                <a:cs typeface="Times New Roman"/>
              </a:rPr>
              <a:t>short-circuiting mechanism </a:t>
            </a:r>
            <a:r>
              <a:rPr sz="1000" spc="5" dirty="0">
                <a:solidFill>
                  <a:srgbClr val="231F20"/>
                </a:solidFill>
                <a:latin typeface="Times New Roman"/>
                <a:cs typeface="Times New Roman"/>
              </a:rPr>
              <a:t>is </a:t>
            </a:r>
            <a:r>
              <a:rPr sz="1000" spc="15" dirty="0">
                <a:solidFill>
                  <a:srgbClr val="231F20"/>
                </a:solidFill>
                <a:latin typeface="Times New Roman"/>
                <a:cs typeface="Times New Roman"/>
              </a:rPr>
              <a:t>re-  </a:t>
            </a:r>
            <a:r>
              <a:rPr sz="1000" dirty="0">
                <a:solidFill>
                  <a:srgbClr val="231F20"/>
                </a:solidFill>
                <a:latin typeface="Times New Roman"/>
                <a:cs typeface="Times New Roman"/>
              </a:rPr>
              <a:t>quired for this</a:t>
            </a:r>
            <a:r>
              <a:rPr sz="1000" spc="-160" dirty="0">
                <a:solidFill>
                  <a:srgbClr val="231F20"/>
                </a:solidFill>
                <a:latin typeface="Times New Roman"/>
                <a:cs typeface="Times New Roman"/>
              </a:rPr>
              <a:t> </a:t>
            </a:r>
            <a:r>
              <a:rPr sz="1000" dirty="0">
                <a:solidFill>
                  <a:srgbClr val="231F20"/>
                </a:solidFill>
                <a:latin typeface="Times New Roman"/>
                <a:cs typeface="Times New Roman"/>
              </a:rPr>
              <a:t>type.</a:t>
            </a:r>
            <a:endParaRPr sz="1000">
              <a:latin typeface="Times New Roman"/>
              <a:cs typeface="Times New Roman"/>
            </a:endParaRPr>
          </a:p>
          <a:p>
            <a:pPr marL="195580" marR="5080" indent="-182880" algn="just">
              <a:lnSpc>
                <a:spcPts val="1150"/>
              </a:lnSpc>
              <a:spcBef>
                <a:spcPts val="30"/>
              </a:spcBef>
              <a:buAutoNum type="arabicPeriod"/>
              <a:tabLst>
                <a:tab pos="195580" algn="l"/>
              </a:tabLst>
            </a:pPr>
            <a:r>
              <a:rPr sz="1000" b="1" spc="-20" dirty="0">
                <a:solidFill>
                  <a:srgbClr val="EC008C"/>
                </a:solidFill>
                <a:latin typeface="Times New Roman"/>
                <a:cs typeface="Times New Roman"/>
              </a:rPr>
              <a:t>Compensated Repulsion Motor. </a:t>
            </a:r>
            <a:r>
              <a:rPr sz="1000" spc="5" dirty="0">
                <a:solidFill>
                  <a:srgbClr val="231F20"/>
                </a:solidFill>
                <a:latin typeface="Times New Roman"/>
                <a:cs typeface="Times New Roman"/>
              </a:rPr>
              <a:t>It </a:t>
            </a:r>
            <a:r>
              <a:rPr sz="1000" spc="10" dirty="0">
                <a:solidFill>
                  <a:srgbClr val="231F20"/>
                </a:solidFill>
                <a:latin typeface="Times New Roman"/>
                <a:cs typeface="Times New Roman"/>
              </a:rPr>
              <a:t>is  </a:t>
            </a:r>
            <a:r>
              <a:rPr sz="1000" dirty="0">
                <a:solidFill>
                  <a:srgbClr val="231F20"/>
                </a:solidFill>
                <a:latin typeface="Times New Roman"/>
                <a:cs typeface="Times New Roman"/>
              </a:rPr>
              <a:t>identical with repulsion motor in all</a:t>
            </a:r>
            <a:r>
              <a:rPr sz="1000" spc="-75" dirty="0">
                <a:solidFill>
                  <a:srgbClr val="231F20"/>
                </a:solidFill>
                <a:latin typeface="Times New Roman"/>
                <a:cs typeface="Times New Roman"/>
              </a:rPr>
              <a:t> </a:t>
            </a:r>
            <a:r>
              <a:rPr sz="1000" dirty="0">
                <a:solidFill>
                  <a:srgbClr val="231F20"/>
                </a:solidFill>
                <a:latin typeface="Times New Roman"/>
                <a:cs typeface="Times New Roman"/>
              </a:rPr>
              <a:t>re-</a:t>
            </a:r>
            <a:endParaRPr sz="1000">
              <a:latin typeface="Times New Roman"/>
              <a:cs typeface="Times New Roman"/>
            </a:endParaRPr>
          </a:p>
        </p:txBody>
      </p:sp>
      <p:sp>
        <p:nvSpPr>
          <p:cNvPr id="14" name="object 14"/>
          <p:cNvSpPr txBox="1"/>
          <p:nvPr/>
        </p:nvSpPr>
        <p:spPr>
          <a:xfrm>
            <a:off x="1513755" y="2379938"/>
            <a:ext cx="6117259" cy="5037276"/>
          </a:xfrm>
          <a:prstGeom prst="rect">
            <a:avLst/>
          </a:prstGeom>
        </p:spPr>
        <p:txBody>
          <a:bodyPr vert="horz" wrap="square" lIns="0" tIns="0" rIns="0" bIns="0" rtlCol="0">
            <a:spAutoFit/>
          </a:bodyPr>
          <a:lstStyle/>
          <a:p>
            <a:pPr marL="469900">
              <a:lnSpc>
                <a:spcPts val="1175"/>
              </a:lnSpc>
            </a:pPr>
            <a:r>
              <a:rPr sz="1000" dirty="0">
                <a:solidFill>
                  <a:srgbClr val="231F20"/>
                </a:solidFill>
                <a:latin typeface="Times New Roman"/>
                <a:cs typeface="Times New Roman"/>
              </a:rPr>
              <a:t>spects,</a:t>
            </a:r>
            <a:r>
              <a:rPr sz="1000" spc="-20" dirty="0">
                <a:solidFill>
                  <a:srgbClr val="231F20"/>
                </a:solidFill>
                <a:latin typeface="Times New Roman"/>
                <a:cs typeface="Times New Roman"/>
              </a:rPr>
              <a:t> </a:t>
            </a:r>
            <a:r>
              <a:rPr sz="1000" dirty="0">
                <a:solidFill>
                  <a:srgbClr val="231F20"/>
                </a:solidFill>
                <a:latin typeface="Times New Roman"/>
                <a:cs typeface="Times New Roman"/>
              </a:rPr>
              <a:t>except</a:t>
            </a:r>
            <a:r>
              <a:rPr sz="1000" spc="-20" dirty="0">
                <a:solidFill>
                  <a:srgbClr val="231F20"/>
                </a:solidFill>
                <a:latin typeface="Times New Roman"/>
                <a:cs typeface="Times New Roman"/>
              </a:rPr>
              <a:t> </a:t>
            </a:r>
            <a:r>
              <a:rPr sz="1000" dirty="0">
                <a:solidFill>
                  <a:srgbClr val="231F20"/>
                </a:solidFill>
                <a:latin typeface="Times New Roman"/>
                <a:cs typeface="Times New Roman"/>
              </a:rPr>
              <a:t>that</a:t>
            </a:r>
            <a:r>
              <a:rPr sz="1000" spc="-20" dirty="0">
                <a:solidFill>
                  <a:srgbClr val="231F20"/>
                </a:solidFill>
                <a:latin typeface="Times New Roman"/>
                <a:cs typeface="Times New Roman"/>
              </a:rPr>
              <a:t> </a:t>
            </a:r>
            <a:r>
              <a:rPr sz="1000" b="1" spc="-15" dirty="0">
                <a:solidFill>
                  <a:srgbClr val="EC008C"/>
                </a:solidFill>
                <a:latin typeface="Times New Roman"/>
                <a:cs typeface="Times New Roman"/>
              </a:rPr>
              <a:t>(</a:t>
            </a:r>
            <a:r>
              <a:rPr sz="1000" b="1" i="1" spc="-15" dirty="0">
                <a:solidFill>
                  <a:srgbClr val="EC008C"/>
                </a:solidFill>
                <a:latin typeface="Times New Roman"/>
                <a:cs typeface="Times New Roman"/>
              </a:rPr>
              <a:t>a</a:t>
            </a:r>
            <a:r>
              <a:rPr sz="1000" b="1" spc="-15" dirty="0">
                <a:solidFill>
                  <a:srgbClr val="EC008C"/>
                </a:solidFill>
                <a:latin typeface="Times New Roman"/>
                <a:cs typeface="Times New Roman"/>
              </a:rPr>
              <a:t>)</a:t>
            </a:r>
            <a:r>
              <a:rPr sz="1000" b="1" spc="-20" dirty="0">
                <a:solidFill>
                  <a:srgbClr val="EC008C"/>
                </a:solidFill>
                <a:latin typeface="Times New Roman"/>
                <a:cs typeface="Times New Roman"/>
              </a:rPr>
              <a:t> </a:t>
            </a:r>
            <a:r>
              <a:rPr sz="1000" dirty="0">
                <a:solidFill>
                  <a:srgbClr val="231F20"/>
                </a:solidFill>
                <a:latin typeface="Times New Roman"/>
                <a:cs typeface="Times New Roman"/>
              </a:rPr>
              <a:t>it</a:t>
            </a:r>
            <a:r>
              <a:rPr sz="1000" spc="-20" dirty="0">
                <a:solidFill>
                  <a:srgbClr val="231F20"/>
                </a:solidFill>
                <a:latin typeface="Times New Roman"/>
                <a:cs typeface="Times New Roman"/>
              </a:rPr>
              <a:t> </a:t>
            </a:r>
            <a:r>
              <a:rPr sz="1000" dirty="0">
                <a:solidFill>
                  <a:srgbClr val="231F20"/>
                </a:solidFill>
                <a:latin typeface="Times New Roman"/>
                <a:cs typeface="Times New Roman"/>
              </a:rPr>
              <a:t>carries</a:t>
            </a:r>
            <a:r>
              <a:rPr sz="1000" spc="-20" dirty="0">
                <a:solidFill>
                  <a:srgbClr val="231F20"/>
                </a:solidFill>
                <a:latin typeface="Times New Roman"/>
                <a:cs typeface="Times New Roman"/>
              </a:rPr>
              <a:t> </a:t>
            </a:r>
            <a:r>
              <a:rPr sz="1000" dirty="0">
                <a:solidFill>
                  <a:srgbClr val="231F20"/>
                </a:solidFill>
                <a:latin typeface="Times New Roman"/>
                <a:cs typeface="Times New Roman"/>
              </a:rPr>
              <a:t>an</a:t>
            </a:r>
            <a:r>
              <a:rPr sz="1000" spc="-20" dirty="0">
                <a:solidFill>
                  <a:srgbClr val="231F20"/>
                </a:solidFill>
                <a:latin typeface="Times New Roman"/>
                <a:cs typeface="Times New Roman"/>
              </a:rPr>
              <a:t> </a:t>
            </a:r>
            <a:r>
              <a:rPr sz="1000" dirty="0">
                <a:solidFill>
                  <a:srgbClr val="231F20"/>
                </a:solidFill>
                <a:latin typeface="Times New Roman"/>
                <a:cs typeface="Times New Roman"/>
              </a:rPr>
              <a:t>additional</a:t>
            </a:r>
            <a:r>
              <a:rPr sz="1000" spc="-20" dirty="0">
                <a:solidFill>
                  <a:srgbClr val="231F20"/>
                </a:solidFill>
                <a:latin typeface="Times New Roman"/>
                <a:cs typeface="Times New Roman"/>
              </a:rPr>
              <a:t> </a:t>
            </a:r>
            <a:r>
              <a:rPr sz="1000" dirty="0">
                <a:solidFill>
                  <a:srgbClr val="231F20"/>
                </a:solidFill>
                <a:latin typeface="Times New Roman"/>
                <a:cs typeface="Times New Roman"/>
              </a:rPr>
              <a:t>stator</a:t>
            </a:r>
            <a:r>
              <a:rPr sz="1000" spc="-2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20" dirty="0">
                <a:solidFill>
                  <a:srgbClr val="231F20"/>
                </a:solidFill>
                <a:latin typeface="Times New Roman"/>
                <a:cs typeface="Times New Roman"/>
              </a:rPr>
              <a:t> </a:t>
            </a:r>
            <a:r>
              <a:rPr sz="1000" dirty="0">
                <a:solidFill>
                  <a:srgbClr val="231F20"/>
                </a:solidFill>
                <a:latin typeface="Times New Roman"/>
                <a:cs typeface="Times New Roman"/>
              </a:rPr>
              <a:t>called</a:t>
            </a:r>
            <a:r>
              <a:rPr sz="1000" spc="-20" dirty="0">
                <a:solidFill>
                  <a:srgbClr val="231F20"/>
                </a:solidFill>
                <a:latin typeface="Times New Roman"/>
                <a:cs typeface="Times New Roman"/>
              </a:rPr>
              <a:t> </a:t>
            </a:r>
            <a:r>
              <a:rPr sz="1000" dirty="0">
                <a:solidFill>
                  <a:srgbClr val="231F20"/>
                </a:solidFill>
                <a:latin typeface="Times New Roman"/>
                <a:cs typeface="Times New Roman"/>
              </a:rPr>
              <a:t>compensating</a:t>
            </a:r>
            <a:r>
              <a:rPr sz="1000" spc="-20" dirty="0">
                <a:solidFill>
                  <a:srgbClr val="231F20"/>
                </a:solidFill>
                <a:latin typeface="Times New Roman"/>
                <a:cs typeface="Times New Roman"/>
              </a:rPr>
              <a:t> </a:t>
            </a:r>
            <a:r>
              <a:rPr sz="1000" dirty="0">
                <a:solidFill>
                  <a:srgbClr val="231F20"/>
                </a:solidFill>
                <a:latin typeface="Times New Roman"/>
                <a:cs typeface="Times New Roman"/>
              </a:rPr>
              <a:t>winding</a:t>
            </a:r>
            <a:endParaRPr sz="1000">
              <a:latin typeface="Times New Roman"/>
              <a:cs typeface="Times New Roman"/>
            </a:endParaRPr>
          </a:p>
          <a:p>
            <a:pPr marL="469900" marR="5715">
              <a:lnSpc>
                <a:spcPts val="1150"/>
              </a:lnSpc>
              <a:spcBef>
                <a:spcPts val="55"/>
              </a:spcBef>
            </a:pPr>
            <a:r>
              <a:rPr sz="1000" b="1" dirty="0">
                <a:solidFill>
                  <a:srgbClr val="EC008C"/>
                </a:solidFill>
                <a:latin typeface="Times New Roman"/>
                <a:cs typeface="Times New Roman"/>
              </a:rPr>
              <a:t>(</a:t>
            </a:r>
            <a:r>
              <a:rPr sz="1000" b="1" i="1" dirty="0">
                <a:solidFill>
                  <a:srgbClr val="EC008C"/>
                </a:solidFill>
                <a:latin typeface="Times New Roman"/>
                <a:cs typeface="Times New Roman"/>
              </a:rPr>
              <a:t>b</a:t>
            </a:r>
            <a:r>
              <a:rPr sz="1000" b="1" dirty="0">
                <a:solidFill>
                  <a:srgbClr val="EC008C"/>
                </a:solidFill>
                <a:latin typeface="Times New Roman"/>
                <a:cs typeface="Times New Roman"/>
              </a:rPr>
              <a:t>) </a:t>
            </a:r>
            <a:r>
              <a:rPr sz="1000" dirty="0">
                <a:solidFill>
                  <a:srgbClr val="231F20"/>
                </a:solidFill>
                <a:latin typeface="Times New Roman"/>
                <a:cs typeface="Times New Roman"/>
              </a:rPr>
              <a:t>there is another set of two brushes which are placed midway between the usual short-  circuited brush set. The compensating winding and this added set are connected in</a:t>
            </a:r>
            <a:r>
              <a:rPr sz="1000" spc="-65" dirty="0">
                <a:solidFill>
                  <a:srgbClr val="231F20"/>
                </a:solidFill>
                <a:latin typeface="Times New Roman"/>
                <a:cs typeface="Times New Roman"/>
              </a:rPr>
              <a:t> </a:t>
            </a:r>
            <a:r>
              <a:rPr sz="1000" dirty="0">
                <a:solidFill>
                  <a:srgbClr val="231F20"/>
                </a:solidFill>
                <a:latin typeface="Times New Roman"/>
                <a:cs typeface="Times New Roman"/>
              </a:rPr>
              <a:t>series.</a:t>
            </a:r>
            <a:endParaRPr sz="1000">
              <a:latin typeface="Times New Roman"/>
              <a:cs typeface="Times New Roman"/>
            </a:endParaRPr>
          </a:p>
          <a:p>
            <a:pPr marL="469900" marR="5080" indent="-182880" algn="just">
              <a:lnSpc>
                <a:spcPts val="1150"/>
              </a:lnSpc>
              <a:buAutoNum type="arabicPeriod" startAt="3"/>
              <a:tabLst>
                <a:tab pos="469900" algn="l"/>
              </a:tabLst>
            </a:pPr>
            <a:r>
              <a:rPr sz="1000" b="1" spc="-35" dirty="0">
                <a:solidFill>
                  <a:srgbClr val="EC008C"/>
                </a:solidFill>
                <a:latin typeface="Times New Roman"/>
                <a:cs typeface="Times New Roman"/>
              </a:rPr>
              <a:t>Repulsion-start Induction-run Motor. </a:t>
            </a:r>
            <a:r>
              <a:rPr sz="1000" dirty="0">
                <a:solidFill>
                  <a:srgbClr val="231F20"/>
                </a:solidFill>
                <a:latin typeface="Times New Roman"/>
                <a:cs typeface="Times New Roman"/>
              </a:rPr>
              <a:t>This motor starts as a repulsion </a:t>
            </a:r>
            <a:r>
              <a:rPr sz="1000" spc="-5" dirty="0">
                <a:solidFill>
                  <a:srgbClr val="231F20"/>
                </a:solidFill>
                <a:latin typeface="Times New Roman"/>
                <a:cs typeface="Times New Roman"/>
              </a:rPr>
              <a:t>motor, </a:t>
            </a:r>
            <a:r>
              <a:rPr sz="1000" dirty="0">
                <a:solidFill>
                  <a:srgbClr val="231F20"/>
                </a:solidFill>
                <a:latin typeface="Times New Roman"/>
                <a:cs typeface="Times New Roman"/>
              </a:rPr>
              <a:t>but nor-  mally</a:t>
            </a:r>
            <a:r>
              <a:rPr sz="1000" spc="-25" dirty="0">
                <a:solidFill>
                  <a:srgbClr val="231F20"/>
                </a:solidFill>
                <a:latin typeface="Times New Roman"/>
                <a:cs typeface="Times New Roman"/>
              </a:rPr>
              <a:t> </a:t>
            </a:r>
            <a:r>
              <a:rPr sz="1000" dirty="0">
                <a:solidFill>
                  <a:srgbClr val="231F20"/>
                </a:solidFill>
                <a:latin typeface="Times New Roman"/>
                <a:cs typeface="Times New Roman"/>
              </a:rPr>
              <a:t>runs</a:t>
            </a:r>
            <a:r>
              <a:rPr sz="1000" spc="-25" dirty="0">
                <a:solidFill>
                  <a:srgbClr val="231F20"/>
                </a:solidFill>
                <a:latin typeface="Times New Roman"/>
                <a:cs typeface="Times New Roman"/>
              </a:rPr>
              <a:t> </a:t>
            </a:r>
            <a:r>
              <a:rPr sz="1000" dirty="0">
                <a:solidFill>
                  <a:srgbClr val="231F20"/>
                </a:solidFill>
                <a:latin typeface="Times New Roman"/>
                <a:cs typeface="Times New Roman"/>
              </a:rPr>
              <a:t>as</a:t>
            </a:r>
            <a:r>
              <a:rPr sz="1000" spc="-25" dirty="0">
                <a:solidFill>
                  <a:srgbClr val="231F20"/>
                </a:solidFill>
                <a:latin typeface="Times New Roman"/>
                <a:cs typeface="Times New Roman"/>
              </a:rPr>
              <a:t> </a:t>
            </a:r>
            <a:r>
              <a:rPr sz="1000" dirty="0">
                <a:solidFill>
                  <a:srgbClr val="231F20"/>
                </a:solidFill>
                <a:latin typeface="Times New Roman"/>
                <a:cs typeface="Times New Roman"/>
              </a:rPr>
              <a:t>an</a:t>
            </a:r>
            <a:r>
              <a:rPr sz="1000" spc="-25" dirty="0">
                <a:solidFill>
                  <a:srgbClr val="231F20"/>
                </a:solidFill>
                <a:latin typeface="Times New Roman"/>
                <a:cs typeface="Times New Roman"/>
              </a:rPr>
              <a:t> </a:t>
            </a:r>
            <a:r>
              <a:rPr sz="1000" dirty="0">
                <a:solidFill>
                  <a:srgbClr val="231F20"/>
                </a:solidFill>
                <a:latin typeface="Times New Roman"/>
                <a:cs typeface="Times New Roman"/>
              </a:rPr>
              <a:t>induction</a:t>
            </a:r>
            <a:r>
              <a:rPr sz="1000" spc="-25" dirty="0">
                <a:solidFill>
                  <a:srgbClr val="231F20"/>
                </a:solidFill>
                <a:latin typeface="Times New Roman"/>
                <a:cs typeface="Times New Roman"/>
              </a:rPr>
              <a:t> </a:t>
            </a:r>
            <a:r>
              <a:rPr sz="1000" spc="-10" dirty="0">
                <a:solidFill>
                  <a:srgbClr val="231F20"/>
                </a:solidFill>
                <a:latin typeface="Times New Roman"/>
                <a:cs typeface="Times New Roman"/>
              </a:rPr>
              <a:t>motor,</a:t>
            </a:r>
            <a:r>
              <a:rPr sz="1000" spc="-25" dirty="0">
                <a:solidFill>
                  <a:srgbClr val="231F20"/>
                </a:solidFill>
                <a:latin typeface="Times New Roman"/>
                <a:cs typeface="Times New Roman"/>
              </a:rPr>
              <a:t> </a:t>
            </a:r>
            <a:r>
              <a:rPr sz="1000" dirty="0">
                <a:solidFill>
                  <a:srgbClr val="231F20"/>
                </a:solidFill>
                <a:latin typeface="Times New Roman"/>
                <a:cs typeface="Times New Roman"/>
              </a:rPr>
              <a:t>with</a:t>
            </a:r>
            <a:r>
              <a:rPr sz="1000" spc="-25" dirty="0">
                <a:solidFill>
                  <a:srgbClr val="231F20"/>
                </a:solidFill>
                <a:latin typeface="Times New Roman"/>
                <a:cs typeface="Times New Roman"/>
              </a:rPr>
              <a:t> </a:t>
            </a:r>
            <a:r>
              <a:rPr sz="1000" dirty="0">
                <a:solidFill>
                  <a:srgbClr val="231F20"/>
                </a:solidFill>
                <a:latin typeface="Times New Roman"/>
                <a:cs typeface="Times New Roman"/>
              </a:rPr>
              <a:t>constant</a:t>
            </a:r>
            <a:r>
              <a:rPr sz="1000" spc="-25" dirty="0">
                <a:solidFill>
                  <a:srgbClr val="231F20"/>
                </a:solidFill>
                <a:latin typeface="Times New Roman"/>
                <a:cs typeface="Times New Roman"/>
              </a:rPr>
              <a:t> </a:t>
            </a:r>
            <a:r>
              <a:rPr sz="1000" dirty="0">
                <a:solidFill>
                  <a:srgbClr val="231F20"/>
                </a:solidFill>
                <a:latin typeface="Times New Roman"/>
                <a:cs typeface="Times New Roman"/>
              </a:rPr>
              <a:t>speed</a:t>
            </a:r>
            <a:r>
              <a:rPr sz="1000" spc="-25" dirty="0">
                <a:solidFill>
                  <a:srgbClr val="231F20"/>
                </a:solidFill>
                <a:latin typeface="Times New Roman"/>
                <a:cs typeface="Times New Roman"/>
              </a:rPr>
              <a:t> </a:t>
            </a:r>
            <a:r>
              <a:rPr sz="1000" dirty="0">
                <a:solidFill>
                  <a:srgbClr val="231F20"/>
                </a:solidFill>
                <a:latin typeface="Times New Roman"/>
                <a:cs typeface="Times New Roman"/>
              </a:rPr>
              <a:t>characteristics.</a:t>
            </a:r>
            <a:r>
              <a:rPr sz="1000" spc="-25" dirty="0">
                <a:solidFill>
                  <a:srgbClr val="231F20"/>
                </a:solidFill>
                <a:latin typeface="Times New Roman"/>
                <a:cs typeface="Times New Roman"/>
              </a:rPr>
              <a:t> </a:t>
            </a:r>
            <a:r>
              <a:rPr sz="1000" dirty="0">
                <a:solidFill>
                  <a:srgbClr val="231F20"/>
                </a:solidFill>
                <a:latin typeface="Times New Roman"/>
                <a:cs typeface="Times New Roman"/>
              </a:rPr>
              <a:t>It</a:t>
            </a:r>
            <a:r>
              <a:rPr sz="1000" spc="-25" dirty="0">
                <a:solidFill>
                  <a:srgbClr val="231F20"/>
                </a:solidFill>
                <a:latin typeface="Times New Roman"/>
                <a:cs typeface="Times New Roman"/>
              </a:rPr>
              <a:t> </a:t>
            </a:r>
            <a:r>
              <a:rPr sz="1000" dirty="0">
                <a:solidFill>
                  <a:srgbClr val="231F20"/>
                </a:solidFill>
                <a:latin typeface="Times New Roman"/>
                <a:cs typeface="Times New Roman"/>
              </a:rPr>
              <a:t>consists</a:t>
            </a:r>
            <a:r>
              <a:rPr sz="1000" spc="-25" dirty="0">
                <a:solidFill>
                  <a:srgbClr val="231F20"/>
                </a:solidFill>
                <a:latin typeface="Times New Roman"/>
                <a:cs typeface="Times New Roman"/>
              </a:rPr>
              <a:t> </a:t>
            </a:r>
            <a:r>
              <a:rPr sz="1000" dirty="0">
                <a:solidFill>
                  <a:srgbClr val="231F20"/>
                </a:solidFill>
                <a:latin typeface="Times New Roman"/>
                <a:cs typeface="Times New Roman"/>
              </a:rPr>
              <a:t>of</a:t>
            </a:r>
            <a:r>
              <a:rPr sz="1000" spc="-25" dirty="0">
                <a:solidFill>
                  <a:srgbClr val="231F20"/>
                </a:solidFill>
                <a:latin typeface="Times New Roman"/>
                <a:cs typeface="Times New Roman"/>
              </a:rPr>
              <a:t> </a:t>
            </a:r>
            <a:r>
              <a:rPr sz="1000" b="1" spc="-25" dirty="0">
                <a:solidFill>
                  <a:srgbClr val="EC008C"/>
                </a:solidFill>
                <a:latin typeface="Times New Roman"/>
                <a:cs typeface="Times New Roman"/>
              </a:rPr>
              <a:t>(</a:t>
            </a:r>
            <a:r>
              <a:rPr sz="1000" b="1" i="1" spc="-25" dirty="0">
                <a:solidFill>
                  <a:srgbClr val="EC008C"/>
                </a:solidFill>
                <a:latin typeface="Times New Roman"/>
                <a:cs typeface="Times New Roman"/>
              </a:rPr>
              <a:t>a</a:t>
            </a:r>
            <a:r>
              <a:rPr sz="1000" b="1" spc="-25" dirty="0">
                <a:solidFill>
                  <a:srgbClr val="EC008C"/>
                </a:solidFill>
                <a:latin typeface="Times New Roman"/>
                <a:cs typeface="Times New Roman"/>
              </a:rPr>
              <a:t>) </a:t>
            </a:r>
            <a:r>
              <a:rPr sz="1000" dirty="0">
                <a:solidFill>
                  <a:srgbClr val="231F20"/>
                </a:solidFill>
                <a:latin typeface="Times New Roman"/>
                <a:cs typeface="Times New Roman"/>
              </a:rPr>
              <a:t>one  stator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40" dirty="0">
                <a:solidFill>
                  <a:srgbClr val="231F20"/>
                </a:solidFill>
                <a:latin typeface="Times New Roman"/>
                <a:cs typeface="Times New Roman"/>
              </a:rPr>
              <a:t> </a:t>
            </a:r>
            <a:r>
              <a:rPr sz="1000" b="1" dirty="0">
                <a:solidFill>
                  <a:srgbClr val="EC008C"/>
                </a:solidFill>
                <a:latin typeface="Times New Roman"/>
                <a:cs typeface="Times New Roman"/>
              </a:rPr>
              <a:t>(</a:t>
            </a:r>
            <a:r>
              <a:rPr sz="1000" b="1" i="1" dirty="0">
                <a:solidFill>
                  <a:srgbClr val="EC008C"/>
                </a:solidFill>
                <a:latin typeface="Times New Roman"/>
                <a:cs typeface="Times New Roman"/>
              </a:rPr>
              <a:t>b</a:t>
            </a:r>
            <a:r>
              <a:rPr sz="1000" b="1" dirty="0">
                <a:solidFill>
                  <a:srgbClr val="EC008C"/>
                </a:solidFill>
                <a:latin typeface="Times New Roman"/>
                <a:cs typeface="Times New Roman"/>
              </a:rPr>
              <a:t>)</a:t>
            </a:r>
            <a:r>
              <a:rPr sz="1000" b="1" spc="-40" dirty="0">
                <a:solidFill>
                  <a:srgbClr val="EC008C"/>
                </a:solidFill>
                <a:latin typeface="Times New Roman"/>
                <a:cs typeface="Times New Roman"/>
              </a:rPr>
              <a:t> </a:t>
            </a:r>
            <a:r>
              <a:rPr sz="1000" dirty="0">
                <a:solidFill>
                  <a:srgbClr val="231F20"/>
                </a:solidFill>
                <a:latin typeface="Times New Roman"/>
                <a:cs typeface="Times New Roman"/>
              </a:rPr>
              <a:t>one</a:t>
            </a:r>
            <a:r>
              <a:rPr sz="1000" spc="-40" dirty="0">
                <a:solidFill>
                  <a:srgbClr val="231F20"/>
                </a:solidFill>
                <a:latin typeface="Times New Roman"/>
                <a:cs typeface="Times New Roman"/>
              </a:rPr>
              <a:t> </a:t>
            </a:r>
            <a:r>
              <a:rPr sz="1000" dirty="0">
                <a:solidFill>
                  <a:srgbClr val="231F20"/>
                </a:solidFill>
                <a:latin typeface="Times New Roman"/>
                <a:cs typeface="Times New Roman"/>
              </a:rPr>
              <a:t>rotor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which</a:t>
            </a:r>
            <a:r>
              <a:rPr sz="1000" spc="-40" dirty="0">
                <a:solidFill>
                  <a:srgbClr val="231F20"/>
                </a:solidFill>
                <a:latin typeface="Times New Roman"/>
                <a:cs typeface="Times New Roman"/>
              </a:rPr>
              <a:t> </a:t>
            </a:r>
            <a:r>
              <a:rPr sz="1000" dirty="0">
                <a:solidFill>
                  <a:srgbClr val="231F20"/>
                </a:solidFill>
                <a:latin typeface="Times New Roman"/>
                <a:cs typeface="Times New Roman"/>
              </a:rPr>
              <a:t>is</a:t>
            </a:r>
            <a:r>
              <a:rPr sz="1000" spc="-40" dirty="0">
                <a:solidFill>
                  <a:srgbClr val="231F20"/>
                </a:solidFill>
                <a:latin typeface="Times New Roman"/>
                <a:cs typeface="Times New Roman"/>
              </a:rPr>
              <a:t> </a:t>
            </a:r>
            <a:r>
              <a:rPr sz="1000" dirty="0">
                <a:solidFill>
                  <a:srgbClr val="231F20"/>
                </a:solidFill>
                <a:latin typeface="Times New Roman"/>
                <a:cs typeface="Times New Roman"/>
              </a:rPr>
              <a:t>similar</a:t>
            </a:r>
            <a:r>
              <a:rPr sz="1000" spc="-40" dirty="0">
                <a:solidFill>
                  <a:srgbClr val="231F20"/>
                </a:solidFill>
                <a:latin typeface="Times New Roman"/>
                <a:cs typeface="Times New Roman"/>
              </a:rPr>
              <a:t> </a:t>
            </a:r>
            <a:r>
              <a:rPr sz="1000" dirty="0">
                <a:solidFill>
                  <a:srgbClr val="231F20"/>
                </a:solidFill>
                <a:latin typeface="Times New Roman"/>
                <a:cs typeface="Times New Roman"/>
              </a:rPr>
              <a:t>to</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wire-wound</a:t>
            </a:r>
            <a:r>
              <a:rPr sz="1000" spc="-40" dirty="0">
                <a:solidFill>
                  <a:srgbClr val="231F20"/>
                </a:solidFill>
                <a:latin typeface="Times New Roman"/>
                <a:cs typeface="Times New Roman"/>
              </a:rPr>
              <a:t> </a:t>
            </a:r>
            <a:r>
              <a:rPr sz="1000" dirty="0">
                <a:solidFill>
                  <a:srgbClr val="231F20"/>
                </a:solidFill>
                <a:latin typeface="Times New Roman"/>
                <a:cs typeface="Times New Roman"/>
              </a:rPr>
              <a:t>d.c.</a:t>
            </a:r>
            <a:r>
              <a:rPr sz="1000" spc="-40" dirty="0">
                <a:solidFill>
                  <a:srgbClr val="231F20"/>
                </a:solidFill>
                <a:latin typeface="Times New Roman"/>
                <a:cs typeface="Times New Roman"/>
              </a:rPr>
              <a:t> </a:t>
            </a:r>
            <a:r>
              <a:rPr sz="1000" dirty="0">
                <a:solidFill>
                  <a:srgbClr val="231F20"/>
                </a:solidFill>
                <a:latin typeface="Times New Roman"/>
                <a:cs typeface="Times New Roman"/>
              </a:rPr>
              <a:t>armature</a:t>
            </a:r>
            <a:r>
              <a:rPr sz="1000" spc="-40" dirty="0">
                <a:solidFill>
                  <a:srgbClr val="231F20"/>
                </a:solidFill>
                <a:latin typeface="Times New Roman"/>
                <a:cs typeface="Times New Roman"/>
              </a:rPr>
              <a:t> </a:t>
            </a:r>
            <a:r>
              <a:rPr sz="1000" b="1" dirty="0">
                <a:solidFill>
                  <a:srgbClr val="EC008C"/>
                </a:solidFill>
                <a:latin typeface="Times New Roman"/>
                <a:cs typeface="Times New Roman"/>
              </a:rPr>
              <a:t>(</a:t>
            </a:r>
            <a:r>
              <a:rPr sz="1000" b="1" i="1" dirty="0">
                <a:solidFill>
                  <a:srgbClr val="EC008C"/>
                </a:solidFill>
                <a:latin typeface="Times New Roman"/>
                <a:cs typeface="Times New Roman"/>
              </a:rPr>
              <a:t>c</a:t>
            </a:r>
            <a:r>
              <a:rPr sz="1000" b="1" dirty="0">
                <a:solidFill>
                  <a:srgbClr val="EC008C"/>
                </a:solidFill>
                <a:latin typeface="Times New Roman"/>
                <a:cs typeface="Times New Roman"/>
              </a:rPr>
              <a:t>)</a:t>
            </a:r>
            <a:r>
              <a:rPr sz="1000" b="1" spc="-40" dirty="0">
                <a:solidFill>
                  <a:srgbClr val="EC008C"/>
                </a:solidFill>
                <a:latin typeface="Times New Roman"/>
                <a:cs typeface="Times New Roman"/>
              </a:rPr>
              <a:t> </a:t>
            </a:r>
            <a:r>
              <a:rPr sz="1000" dirty="0">
                <a:solidFill>
                  <a:srgbClr val="231F20"/>
                </a:solidFill>
                <a:latin typeface="Times New Roman"/>
                <a:cs typeface="Times New Roman"/>
              </a:rPr>
              <a:t>a</a:t>
            </a:r>
            <a:r>
              <a:rPr sz="1000" spc="-45" dirty="0">
                <a:solidFill>
                  <a:srgbClr val="231F20"/>
                </a:solidFill>
                <a:latin typeface="Times New Roman"/>
                <a:cs typeface="Times New Roman"/>
              </a:rPr>
              <a:t> </a:t>
            </a:r>
            <a:r>
              <a:rPr sz="1000" spc="-5" dirty="0">
                <a:solidFill>
                  <a:srgbClr val="231F20"/>
                </a:solidFill>
                <a:latin typeface="Times New Roman"/>
                <a:cs typeface="Times New Roman"/>
              </a:rPr>
              <a:t>commu-  </a:t>
            </a:r>
            <a:r>
              <a:rPr sz="1000" dirty="0">
                <a:solidFill>
                  <a:srgbClr val="231F20"/>
                </a:solidFill>
                <a:latin typeface="Times New Roman"/>
                <a:cs typeface="Times New Roman"/>
              </a:rPr>
              <a:t>tator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and</a:t>
            </a:r>
            <a:r>
              <a:rPr sz="1000" spc="-40" dirty="0">
                <a:solidFill>
                  <a:srgbClr val="231F20"/>
                </a:solidFill>
                <a:latin typeface="Times New Roman"/>
                <a:cs typeface="Times New Roman"/>
              </a:rPr>
              <a:t> </a:t>
            </a:r>
            <a:r>
              <a:rPr sz="1000" b="1" dirty="0">
                <a:solidFill>
                  <a:srgbClr val="EC008C"/>
                </a:solidFill>
                <a:latin typeface="Times New Roman"/>
                <a:cs typeface="Times New Roman"/>
              </a:rPr>
              <a:t>(</a:t>
            </a:r>
            <a:r>
              <a:rPr sz="1000" b="1" i="1" dirty="0">
                <a:solidFill>
                  <a:srgbClr val="EC008C"/>
                </a:solidFill>
                <a:latin typeface="Times New Roman"/>
                <a:cs typeface="Times New Roman"/>
              </a:rPr>
              <a:t>d</a:t>
            </a:r>
            <a:r>
              <a:rPr sz="1000" b="1" dirty="0">
                <a:solidFill>
                  <a:srgbClr val="EC008C"/>
                </a:solidFill>
                <a:latin typeface="Times New Roman"/>
                <a:cs typeface="Times New Roman"/>
              </a:rPr>
              <a:t>)</a:t>
            </a:r>
            <a:r>
              <a:rPr sz="1000" b="1" spc="-45" dirty="0">
                <a:solidFill>
                  <a:srgbClr val="EC008C"/>
                </a:solidFill>
                <a:latin typeface="Times New Roman"/>
                <a:cs typeface="Times New Roman"/>
              </a:rPr>
              <a:t> </a:t>
            </a:r>
            <a:r>
              <a:rPr sz="1000" dirty="0">
                <a:solidFill>
                  <a:srgbClr val="231F20"/>
                </a:solidFill>
                <a:latin typeface="Times New Roman"/>
                <a:cs typeface="Times New Roman"/>
              </a:rPr>
              <a:t>a</a:t>
            </a:r>
            <a:r>
              <a:rPr sz="1000" spc="-40" dirty="0">
                <a:solidFill>
                  <a:srgbClr val="231F20"/>
                </a:solidFill>
                <a:latin typeface="Times New Roman"/>
                <a:cs typeface="Times New Roman"/>
              </a:rPr>
              <a:t> </a:t>
            </a:r>
            <a:r>
              <a:rPr sz="1000" dirty="0">
                <a:solidFill>
                  <a:srgbClr val="231F20"/>
                </a:solidFill>
                <a:latin typeface="Times New Roman"/>
                <a:cs typeface="Times New Roman"/>
              </a:rPr>
              <a:t>centrifugal</a:t>
            </a:r>
            <a:r>
              <a:rPr sz="1000" spc="-40" dirty="0">
                <a:solidFill>
                  <a:srgbClr val="231F20"/>
                </a:solidFill>
                <a:latin typeface="Times New Roman"/>
                <a:cs typeface="Times New Roman"/>
              </a:rPr>
              <a:t> </a:t>
            </a:r>
            <a:r>
              <a:rPr sz="1000" dirty="0">
                <a:solidFill>
                  <a:srgbClr val="231F20"/>
                </a:solidFill>
                <a:latin typeface="Times New Roman"/>
                <a:cs typeface="Times New Roman"/>
              </a:rPr>
              <a:t>mechanism</a:t>
            </a:r>
            <a:r>
              <a:rPr sz="1000" spc="-40" dirty="0">
                <a:solidFill>
                  <a:srgbClr val="231F20"/>
                </a:solidFill>
                <a:latin typeface="Times New Roman"/>
                <a:cs typeface="Times New Roman"/>
              </a:rPr>
              <a:t> </a:t>
            </a:r>
            <a:r>
              <a:rPr sz="1000" dirty="0">
                <a:solidFill>
                  <a:srgbClr val="231F20"/>
                </a:solidFill>
                <a:latin typeface="Times New Roman"/>
                <a:cs typeface="Times New Roman"/>
              </a:rPr>
              <a:t>which</a:t>
            </a:r>
            <a:r>
              <a:rPr sz="1000" spc="-40" dirty="0">
                <a:solidFill>
                  <a:srgbClr val="231F20"/>
                </a:solidFill>
                <a:latin typeface="Times New Roman"/>
                <a:cs typeface="Times New Roman"/>
              </a:rPr>
              <a:t> </a:t>
            </a:r>
            <a:r>
              <a:rPr sz="1000" dirty="0">
                <a:solidFill>
                  <a:srgbClr val="231F20"/>
                </a:solidFill>
                <a:latin typeface="Times New Roman"/>
                <a:cs typeface="Times New Roman"/>
              </a:rPr>
              <a:t>short-circuits</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commutator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bars</a:t>
            </a:r>
            <a:r>
              <a:rPr sz="1000" spc="-40" dirty="0">
                <a:solidFill>
                  <a:srgbClr val="231F20"/>
                </a:solidFill>
                <a:latin typeface="Times New Roman"/>
                <a:cs typeface="Times New Roman"/>
              </a:rPr>
              <a:t> </a:t>
            </a:r>
            <a:r>
              <a:rPr sz="1000" dirty="0">
                <a:solidFill>
                  <a:srgbClr val="231F20"/>
                </a:solidFill>
                <a:latin typeface="Times New Roman"/>
                <a:cs typeface="Times New Roman"/>
              </a:rPr>
              <a:t>all</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way  round (with the help of a short-circuiting necklace) when the motor has reached nearly 75  per cent of full</a:t>
            </a:r>
            <a:r>
              <a:rPr sz="1000" spc="-140" dirty="0">
                <a:solidFill>
                  <a:srgbClr val="231F20"/>
                </a:solidFill>
                <a:latin typeface="Times New Roman"/>
                <a:cs typeface="Times New Roman"/>
              </a:rPr>
              <a:t> </a:t>
            </a:r>
            <a:r>
              <a:rPr sz="1000" dirty="0">
                <a:solidFill>
                  <a:srgbClr val="231F20"/>
                </a:solidFill>
                <a:latin typeface="Times New Roman"/>
                <a:cs typeface="Times New Roman"/>
              </a:rPr>
              <a:t>speed.</a:t>
            </a:r>
            <a:endParaRPr sz="1000">
              <a:latin typeface="Times New Roman"/>
              <a:cs typeface="Times New Roman"/>
            </a:endParaRPr>
          </a:p>
          <a:p>
            <a:pPr marL="469900" indent="-182880" algn="just">
              <a:lnSpc>
                <a:spcPts val="1075"/>
              </a:lnSpc>
              <a:buAutoNum type="arabicPeriod" startAt="3"/>
              <a:tabLst>
                <a:tab pos="469900" algn="l"/>
              </a:tabLst>
            </a:pPr>
            <a:r>
              <a:rPr sz="1000" b="1" spc="-35" dirty="0">
                <a:solidFill>
                  <a:srgbClr val="EC008C"/>
                </a:solidFill>
                <a:latin typeface="Times New Roman"/>
                <a:cs typeface="Times New Roman"/>
              </a:rPr>
              <a:t>Repulsion Induction Motor.   </a:t>
            </a:r>
            <a:r>
              <a:rPr sz="1000" dirty="0">
                <a:solidFill>
                  <a:srgbClr val="231F20"/>
                </a:solidFill>
                <a:latin typeface="Times New Roman"/>
                <a:cs typeface="Times New Roman"/>
              </a:rPr>
              <a:t>It works on the combined principle of repulsion and  </a:t>
            </a:r>
            <a:r>
              <a:rPr sz="1000" spc="55" dirty="0">
                <a:solidFill>
                  <a:srgbClr val="231F20"/>
                </a:solidFill>
                <a:latin typeface="Times New Roman"/>
                <a:cs typeface="Times New Roman"/>
              </a:rPr>
              <a:t> </a:t>
            </a:r>
            <a:r>
              <a:rPr sz="1000" dirty="0">
                <a:solidFill>
                  <a:srgbClr val="231F20"/>
                </a:solidFill>
                <a:latin typeface="Times New Roman"/>
                <a:cs typeface="Times New Roman"/>
              </a:rPr>
              <a:t>induc-</a:t>
            </a:r>
            <a:endParaRPr sz="1000">
              <a:latin typeface="Times New Roman"/>
              <a:cs typeface="Times New Roman"/>
            </a:endParaRPr>
          </a:p>
          <a:p>
            <a:pPr marL="469900" marR="5080">
              <a:lnSpc>
                <a:spcPts val="1150"/>
              </a:lnSpc>
              <a:spcBef>
                <a:spcPts val="55"/>
              </a:spcBef>
            </a:pPr>
            <a:r>
              <a:rPr sz="1000" dirty="0">
                <a:solidFill>
                  <a:srgbClr val="231F20"/>
                </a:solidFill>
                <a:latin typeface="Times New Roman"/>
                <a:cs typeface="Times New Roman"/>
              </a:rPr>
              <a:t>tion.</a:t>
            </a:r>
            <a:r>
              <a:rPr sz="1000" spc="-70" dirty="0">
                <a:solidFill>
                  <a:srgbClr val="231F20"/>
                </a:solidFill>
                <a:latin typeface="Times New Roman"/>
                <a:cs typeface="Times New Roman"/>
              </a:rPr>
              <a:t> </a:t>
            </a:r>
            <a:r>
              <a:rPr sz="1000" dirty="0">
                <a:solidFill>
                  <a:srgbClr val="231F20"/>
                </a:solidFill>
                <a:latin typeface="Times New Roman"/>
                <a:cs typeface="Times New Roman"/>
              </a:rPr>
              <a:t>It</a:t>
            </a:r>
            <a:r>
              <a:rPr sz="1000" spc="-70" dirty="0">
                <a:solidFill>
                  <a:srgbClr val="231F20"/>
                </a:solidFill>
                <a:latin typeface="Times New Roman"/>
                <a:cs typeface="Times New Roman"/>
              </a:rPr>
              <a:t> </a:t>
            </a:r>
            <a:r>
              <a:rPr sz="1000" dirty="0">
                <a:solidFill>
                  <a:srgbClr val="231F20"/>
                </a:solidFill>
                <a:latin typeface="Times New Roman"/>
                <a:cs typeface="Times New Roman"/>
              </a:rPr>
              <a:t>consists</a:t>
            </a:r>
            <a:r>
              <a:rPr sz="1000" spc="-70" dirty="0">
                <a:solidFill>
                  <a:srgbClr val="231F20"/>
                </a:solidFill>
                <a:latin typeface="Times New Roman"/>
                <a:cs typeface="Times New Roman"/>
              </a:rPr>
              <a:t> </a:t>
            </a:r>
            <a:r>
              <a:rPr sz="1000"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b="1" spc="-25" dirty="0">
                <a:solidFill>
                  <a:srgbClr val="EC008C"/>
                </a:solidFill>
                <a:latin typeface="Times New Roman"/>
                <a:cs typeface="Times New Roman"/>
              </a:rPr>
              <a:t>(</a:t>
            </a:r>
            <a:r>
              <a:rPr sz="1000" b="1" i="1" spc="-25" dirty="0">
                <a:solidFill>
                  <a:srgbClr val="EC008C"/>
                </a:solidFill>
                <a:latin typeface="Times New Roman"/>
                <a:cs typeface="Times New Roman"/>
              </a:rPr>
              <a:t>a</a:t>
            </a:r>
            <a:r>
              <a:rPr sz="1000" b="1" spc="-25" dirty="0">
                <a:solidFill>
                  <a:srgbClr val="EC008C"/>
                </a:solidFill>
                <a:latin typeface="Times New Roman"/>
                <a:cs typeface="Times New Roman"/>
              </a:rPr>
              <a:t>)</a:t>
            </a:r>
            <a:r>
              <a:rPr sz="1000" b="1" spc="-65" dirty="0">
                <a:solidFill>
                  <a:srgbClr val="EC008C"/>
                </a:solidFill>
                <a:latin typeface="Times New Roman"/>
                <a:cs typeface="Times New Roman"/>
              </a:rPr>
              <a:t> </a:t>
            </a:r>
            <a:r>
              <a:rPr sz="1000" spc="-5" dirty="0">
                <a:solidFill>
                  <a:srgbClr val="231F20"/>
                </a:solidFill>
                <a:latin typeface="Times New Roman"/>
                <a:cs typeface="Times New Roman"/>
              </a:rPr>
              <a:t>stator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114" dirty="0">
                <a:solidFill>
                  <a:srgbClr val="231F20"/>
                </a:solidFill>
                <a:latin typeface="Times New Roman"/>
                <a:cs typeface="Times New Roman"/>
              </a:rPr>
              <a:t> </a:t>
            </a:r>
            <a:r>
              <a:rPr sz="1000" b="1" dirty="0">
                <a:solidFill>
                  <a:srgbClr val="EC008C"/>
                </a:solidFill>
                <a:latin typeface="Times New Roman"/>
                <a:cs typeface="Times New Roman"/>
              </a:rPr>
              <a:t>(</a:t>
            </a:r>
            <a:r>
              <a:rPr sz="1000" b="1" i="1" dirty="0">
                <a:solidFill>
                  <a:srgbClr val="EC008C"/>
                </a:solidFill>
                <a:latin typeface="Times New Roman"/>
                <a:cs typeface="Times New Roman"/>
              </a:rPr>
              <a:t>b</a:t>
            </a:r>
            <a:r>
              <a:rPr sz="1000" b="1" dirty="0">
                <a:solidFill>
                  <a:srgbClr val="EC008C"/>
                </a:solidFill>
                <a:latin typeface="Times New Roman"/>
                <a:cs typeface="Times New Roman"/>
              </a:rPr>
              <a:t>)</a:t>
            </a:r>
            <a:r>
              <a:rPr sz="1000" b="1" spc="-65" dirty="0">
                <a:solidFill>
                  <a:srgbClr val="EC008C"/>
                </a:solidFill>
                <a:latin typeface="Times New Roman"/>
                <a:cs typeface="Times New Roman"/>
              </a:rPr>
              <a:t> </a:t>
            </a:r>
            <a:r>
              <a:rPr sz="1000" spc="-5" dirty="0">
                <a:solidFill>
                  <a:srgbClr val="231F20"/>
                </a:solidFill>
                <a:latin typeface="Times New Roman"/>
                <a:cs typeface="Times New Roman"/>
              </a:rPr>
              <a:t>two</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rotor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windings</a:t>
            </a:r>
            <a:r>
              <a:rPr sz="1000" spc="-70" dirty="0">
                <a:solidFill>
                  <a:srgbClr val="231F20"/>
                </a:solidFill>
                <a:latin typeface="Times New Roman"/>
                <a:cs typeface="Times New Roman"/>
              </a:rPr>
              <a:t> </a:t>
            </a:r>
            <a:r>
              <a:rPr sz="1000" dirty="0">
                <a:solidFill>
                  <a:srgbClr val="231F20"/>
                </a:solidFill>
                <a:latin typeface="Times New Roman"/>
                <a:cs typeface="Times New Roman"/>
              </a:rPr>
              <a:t>:</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one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squirrel</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cage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other  </a:t>
            </a:r>
            <a:r>
              <a:rPr sz="1000" dirty="0">
                <a:solidFill>
                  <a:srgbClr val="231F20"/>
                </a:solidFill>
                <a:latin typeface="Times New Roman"/>
                <a:cs typeface="Times New Roman"/>
              </a:rPr>
              <a:t>usual</a:t>
            </a:r>
            <a:r>
              <a:rPr sz="1000" spc="-70" dirty="0">
                <a:solidFill>
                  <a:srgbClr val="231F20"/>
                </a:solidFill>
                <a:latin typeface="Times New Roman"/>
                <a:cs typeface="Times New Roman"/>
              </a:rPr>
              <a:t> </a:t>
            </a:r>
            <a:r>
              <a:rPr sz="1000" dirty="0">
                <a:solidFill>
                  <a:srgbClr val="231F20"/>
                </a:solidFill>
                <a:latin typeface="Times New Roman"/>
                <a:cs typeface="Times New Roman"/>
              </a:rPr>
              <a:t>d.c.</a:t>
            </a:r>
            <a:r>
              <a:rPr sz="1000" spc="-7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dirty="0">
                <a:solidFill>
                  <a:srgbClr val="231F20"/>
                </a:solidFill>
                <a:latin typeface="Times New Roman"/>
                <a:cs typeface="Times New Roman"/>
              </a:rPr>
              <a:t>connected</a:t>
            </a:r>
            <a:r>
              <a:rPr sz="1000" spc="-70" dirty="0">
                <a:solidFill>
                  <a:srgbClr val="231F20"/>
                </a:solidFill>
                <a:latin typeface="Times New Roman"/>
                <a:cs typeface="Times New Roman"/>
              </a:rPr>
              <a:t> </a:t>
            </a:r>
            <a:r>
              <a:rPr sz="1000" dirty="0">
                <a:solidFill>
                  <a:srgbClr val="231F20"/>
                </a:solidFill>
                <a:latin typeface="Times New Roman"/>
                <a:cs typeface="Times New Roman"/>
              </a:rPr>
              <a:t>to</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commutator</a:t>
            </a:r>
            <a:r>
              <a:rPr sz="1000" spc="-70" dirty="0">
                <a:solidFill>
                  <a:srgbClr val="231F20"/>
                </a:solidFill>
                <a:latin typeface="Times New Roman"/>
                <a:cs typeface="Times New Roman"/>
              </a:rPr>
              <a:t> </a:t>
            </a:r>
            <a:r>
              <a:rPr sz="1000"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b="1" dirty="0">
                <a:solidFill>
                  <a:srgbClr val="EC008C"/>
                </a:solidFill>
                <a:latin typeface="Times New Roman"/>
                <a:cs typeface="Times New Roman"/>
              </a:rPr>
              <a:t>(</a:t>
            </a:r>
            <a:r>
              <a:rPr sz="1000" b="1" i="1" dirty="0">
                <a:solidFill>
                  <a:srgbClr val="EC008C"/>
                </a:solidFill>
                <a:latin typeface="Times New Roman"/>
                <a:cs typeface="Times New Roman"/>
              </a:rPr>
              <a:t>c</a:t>
            </a:r>
            <a:r>
              <a:rPr sz="1000" b="1" dirty="0">
                <a:solidFill>
                  <a:srgbClr val="EC008C"/>
                </a:solidFill>
                <a:latin typeface="Times New Roman"/>
                <a:cs typeface="Times New Roman"/>
              </a:rPr>
              <a:t>)</a:t>
            </a:r>
            <a:r>
              <a:rPr sz="1000" b="1" spc="-65" dirty="0">
                <a:solidFill>
                  <a:srgbClr val="EC008C"/>
                </a:solidFill>
                <a:latin typeface="Times New Roman"/>
                <a:cs typeface="Times New Roman"/>
              </a:rPr>
              <a:t> </a:t>
            </a: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dirty="0">
                <a:solidFill>
                  <a:srgbClr val="231F20"/>
                </a:solidFill>
                <a:latin typeface="Times New Roman"/>
                <a:cs typeface="Times New Roman"/>
              </a:rPr>
              <a:t>short-circuited</a:t>
            </a:r>
            <a:r>
              <a:rPr sz="1000" spc="-70" dirty="0">
                <a:solidFill>
                  <a:srgbClr val="231F20"/>
                </a:solidFill>
                <a:latin typeface="Times New Roman"/>
                <a:cs typeface="Times New Roman"/>
              </a:rPr>
              <a:t> </a:t>
            </a:r>
            <a:r>
              <a:rPr sz="1000" dirty="0">
                <a:solidFill>
                  <a:srgbClr val="231F20"/>
                </a:solidFill>
                <a:latin typeface="Times New Roman"/>
                <a:cs typeface="Times New Roman"/>
              </a:rPr>
              <a:t>set</a:t>
            </a:r>
            <a:r>
              <a:rPr sz="1000" spc="-70" dirty="0">
                <a:solidFill>
                  <a:srgbClr val="231F20"/>
                </a:solidFill>
                <a:latin typeface="Times New Roman"/>
                <a:cs typeface="Times New Roman"/>
              </a:rPr>
              <a:t> </a:t>
            </a:r>
            <a:r>
              <a:rPr sz="1000"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dirty="0">
                <a:solidFill>
                  <a:srgbClr val="231F20"/>
                </a:solidFill>
                <a:latin typeface="Times New Roman"/>
                <a:cs typeface="Times New Roman"/>
              </a:rPr>
              <a:t>two</a:t>
            </a:r>
            <a:r>
              <a:rPr sz="1000" spc="-70" dirty="0">
                <a:solidFill>
                  <a:srgbClr val="231F20"/>
                </a:solidFill>
                <a:latin typeface="Times New Roman"/>
                <a:cs typeface="Times New Roman"/>
              </a:rPr>
              <a:t> </a:t>
            </a:r>
            <a:r>
              <a:rPr sz="1000" dirty="0">
                <a:solidFill>
                  <a:srgbClr val="231F20"/>
                </a:solidFill>
                <a:latin typeface="Times New Roman"/>
                <a:cs typeface="Times New Roman"/>
              </a:rPr>
              <a:t>brushes.</a:t>
            </a:r>
            <a:endParaRPr sz="1000">
              <a:latin typeface="Times New Roman"/>
              <a:cs typeface="Times New Roman"/>
            </a:endParaRPr>
          </a:p>
          <a:p>
            <a:pPr marL="12700" marR="5715" indent="228600" algn="just">
              <a:lnSpc>
                <a:spcPct val="95000"/>
              </a:lnSpc>
              <a:spcBef>
                <a:spcPts val="195"/>
              </a:spcBef>
            </a:pPr>
            <a:r>
              <a:rPr sz="1000" spc="-5" dirty="0">
                <a:solidFill>
                  <a:srgbClr val="231F20"/>
                </a:solidFill>
                <a:latin typeface="Times New Roman"/>
                <a:cs typeface="Times New Roman"/>
              </a:rPr>
              <a:t>It</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may</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be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noted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that</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repulsion</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motors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have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excellent</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characterstics,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but</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are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expensive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require  </a:t>
            </a:r>
            <a:r>
              <a:rPr sz="1000" dirty="0">
                <a:solidFill>
                  <a:srgbClr val="231F20"/>
                </a:solidFill>
                <a:latin typeface="Times New Roman"/>
                <a:cs typeface="Times New Roman"/>
              </a:rPr>
              <a:t>more attention and maintenance than single-phase motors. Hence, they are being replaced by two-  value</a:t>
            </a:r>
            <a:r>
              <a:rPr sz="1000" spc="-40"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motors</a:t>
            </a:r>
            <a:r>
              <a:rPr sz="1000" spc="-40" dirty="0">
                <a:solidFill>
                  <a:srgbClr val="231F20"/>
                </a:solidFill>
                <a:latin typeface="Times New Roman"/>
                <a:cs typeface="Times New Roman"/>
              </a:rPr>
              <a:t> </a:t>
            </a:r>
            <a:r>
              <a:rPr sz="1000" dirty="0">
                <a:solidFill>
                  <a:srgbClr val="231F20"/>
                </a:solidFill>
                <a:latin typeface="Times New Roman"/>
                <a:cs typeface="Times New Roman"/>
              </a:rPr>
              <a:t>for</a:t>
            </a:r>
            <a:r>
              <a:rPr sz="1000" spc="-40" dirty="0">
                <a:solidFill>
                  <a:srgbClr val="231F20"/>
                </a:solidFill>
                <a:latin typeface="Times New Roman"/>
                <a:cs typeface="Times New Roman"/>
              </a:rPr>
              <a:t> </a:t>
            </a:r>
            <a:r>
              <a:rPr sz="1000" dirty="0">
                <a:solidFill>
                  <a:srgbClr val="231F20"/>
                </a:solidFill>
                <a:latin typeface="Times New Roman"/>
                <a:cs typeface="Times New Roman"/>
              </a:rPr>
              <a:t>nearly</a:t>
            </a:r>
            <a:r>
              <a:rPr sz="1000" spc="-40" dirty="0">
                <a:solidFill>
                  <a:srgbClr val="231F20"/>
                </a:solidFill>
                <a:latin typeface="Times New Roman"/>
                <a:cs typeface="Times New Roman"/>
              </a:rPr>
              <a:t> </a:t>
            </a:r>
            <a:r>
              <a:rPr sz="1000" dirty="0">
                <a:solidFill>
                  <a:srgbClr val="231F20"/>
                </a:solidFill>
                <a:latin typeface="Times New Roman"/>
                <a:cs typeface="Times New Roman"/>
              </a:rPr>
              <a:t>all</a:t>
            </a:r>
            <a:r>
              <a:rPr sz="1000" spc="-40" dirty="0">
                <a:solidFill>
                  <a:srgbClr val="231F20"/>
                </a:solidFill>
                <a:latin typeface="Times New Roman"/>
                <a:cs typeface="Times New Roman"/>
              </a:rPr>
              <a:t> </a:t>
            </a:r>
            <a:r>
              <a:rPr sz="1000" dirty="0">
                <a:solidFill>
                  <a:srgbClr val="231F20"/>
                </a:solidFill>
                <a:latin typeface="Times New Roman"/>
                <a:cs typeface="Times New Roman"/>
              </a:rPr>
              <a:t>applications.</a:t>
            </a:r>
            <a:endParaRPr sz="1000">
              <a:latin typeface="Times New Roman"/>
              <a:cs typeface="Times New Roman"/>
            </a:endParaRPr>
          </a:p>
          <a:p>
            <a:pPr>
              <a:lnSpc>
                <a:spcPct val="100000"/>
              </a:lnSpc>
              <a:spcBef>
                <a:spcPts val="45"/>
              </a:spcBef>
            </a:pPr>
            <a:endParaRPr sz="850">
              <a:latin typeface="Times New Roman"/>
              <a:cs typeface="Times New Roman"/>
            </a:endParaRPr>
          </a:p>
          <a:p>
            <a:pPr marL="12700">
              <a:lnSpc>
                <a:spcPct val="100000"/>
              </a:lnSpc>
              <a:spcBef>
                <a:spcPts val="5"/>
              </a:spcBef>
            </a:pPr>
            <a:r>
              <a:rPr sz="1100" b="1" spc="5" dirty="0">
                <a:solidFill>
                  <a:srgbClr val="ED1C24"/>
                </a:solidFill>
                <a:latin typeface="Arial"/>
                <a:cs typeface="Arial"/>
              </a:rPr>
              <a:t>36.11. </a:t>
            </a:r>
            <a:r>
              <a:rPr sz="1100" b="1" spc="-15" dirty="0">
                <a:solidFill>
                  <a:srgbClr val="ED1C24"/>
                </a:solidFill>
                <a:latin typeface="Arial"/>
                <a:cs typeface="Arial"/>
              </a:rPr>
              <a:t>Repulsion</a:t>
            </a:r>
            <a:r>
              <a:rPr sz="1100" b="1" spc="70" dirty="0">
                <a:solidFill>
                  <a:srgbClr val="ED1C24"/>
                </a:solidFill>
                <a:latin typeface="Arial"/>
                <a:cs typeface="Arial"/>
              </a:rPr>
              <a:t> </a:t>
            </a:r>
            <a:r>
              <a:rPr sz="1100" b="1" dirty="0">
                <a:solidFill>
                  <a:srgbClr val="ED1C24"/>
                </a:solidFill>
                <a:latin typeface="Arial"/>
                <a:cs typeface="Arial"/>
              </a:rPr>
              <a:t>Motor</a:t>
            </a:r>
            <a:endParaRPr sz="1100">
              <a:latin typeface="Arial"/>
              <a:cs typeface="Arial"/>
            </a:endParaRPr>
          </a:p>
          <a:p>
            <a:pPr marL="241300">
              <a:lnSpc>
                <a:spcPct val="100000"/>
              </a:lnSpc>
              <a:spcBef>
                <a:spcPts val="530"/>
              </a:spcBef>
            </a:pPr>
            <a:r>
              <a:rPr sz="1000" spc="-5" dirty="0">
                <a:solidFill>
                  <a:srgbClr val="231F20"/>
                </a:solidFill>
                <a:latin typeface="Times New Roman"/>
                <a:cs typeface="Times New Roman"/>
              </a:rPr>
              <a:t>Constructionally,</a:t>
            </a:r>
            <a:r>
              <a:rPr sz="1000" spc="-50" dirty="0">
                <a:solidFill>
                  <a:srgbClr val="231F20"/>
                </a:solidFill>
                <a:latin typeface="Times New Roman"/>
                <a:cs typeface="Times New Roman"/>
              </a:rPr>
              <a:t> </a:t>
            </a:r>
            <a:r>
              <a:rPr sz="1000" dirty="0">
                <a:solidFill>
                  <a:srgbClr val="231F20"/>
                </a:solidFill>
                <a:latin typeface="Times New Roman"/>
                <a:cs typeface="Times New Roman"/>
              </a:rPr>
              <a:t>it</a:t>
            </a:r>
            <a:r>
              <a:rPr sz="1000" spc="-50" dirty="0">
                <a:solidFill>
                  <a:srgbClr val="231F20"/>
                </a:solidFill>
                <a:latin typeface="Times New Roman"/>
                <a:cs typeface="Times New Roman"/>
              </a:rPr>
              <a:t> </a:t>
            </a:r>
            <a:r>
              <a:rPr sz="1000" dirty="0">
                <a:solidFill>
                  <a:srgbClr val="231F20"/>
                </a:solidFill>
                <a:latin typeface="Times New Roman"/>
                <a:cs typeface="Times New Roman"/>
              </a:rPr>
              <a:t>consists</a:t>
            </a:r>
            <a:r>
              <a:rPr sz="1000" spc="-50" dirty="0">
                <a:solidFill>
                  <a:srgbClr val="231F20"/>
                </a:solidFill>
                <a:latin typeface="Times New Roman"/>
                <a:cs typeface="Times New Roman"/>
              </a:rPr>
              <a:t> </a:t>
            </a:r>
            <a:r>
              <a:rPr sz="1000" dirty="0">
                <a:solidFill>
                  <a:srgbClr val="231F20"/>
                </a:solidFill>
                <a:latin typeface="Times New Roman"/>
                <a:cs typeface="Times New Roman"/>
              </a:rPr>
              <a:t>of</a:t>
            </a:r>
            <a:r>
              <a:rPr sz="1000" spc="-50" dirty="0">
                <a:solidFill>
                  <a:srgbClr val="231F20"/>
                </a:solidFill>
                <a:latin typeface="Times New Roman"/>
                <a:cs typeface="Times New Roman"/>
              </a:rPr>
              <a:t> </a:t>
            </a:r>
            <a:r>
              <a:rPr sz="1000" dirty="0">
                <a:solidFill>
                  <a:srgbClr val="231F20"/>
                </a:solidFill>
                <a:latin typeface="Times New Roman"/>
                <a:cs typeface="Times New Roman"/>
              </a:rPr>
              <a:t>the</a:t>
            </a:r>
            <a:r>
              <a:rPr sz="1000" spc="-50" dirty="0">
                <a:solidFill>
                  <a:srgbClr val="231F20"/>
                </a:solidFill>
                <a:latin typeface="Times New Roman"/>
                <a:cs typeface="Times New Roman"/>
              </a:rPr>
              <a:t> </a:t>
            </a:r>
            <a:r>
              <a:rPr sz="1000" dirty="0">
                <a:solidFill>
                  <a:srgbClr val="231F20"/>
                </a:solidFill>
                <a:latin typeface="Times New Roman"/>
                <a:cs typeface="Times New Roman"/>
              </a:rPr>
              <a:t>following</a:t>
            </a:r>
            <a:r>
              <a:rPr sz="1000" spc="-50" dirty="0">
                <a:solidFill>
                  <a:srgbClr val="231F20"/>
                </a:solidFill>
                <a:latin typeface="Times New Roman"/>
                <a:cs typeface="Times New Roman"/>
              </a:rPr>
              <a:t> </a:t>
            </a:r>
            <a:r>
              <a:rPr sz="1000" dirty="0">
                <a:solidFill>
                  <a:srgbClr val="231F20"/>
                </a:solidFill>
                <a:latin typeface="Times New Roman"/>
                <a:cs typeface="Times New Roman"/>
              </a:rPr>
              <a:t>:</a:t>
            </a:r>
            <a:endParaRPr sz="1000">
              <a:latin typeface="Times New Roman"/>
              <a:cs typeface="Times New Roman"/>
            </a:endParaRPr>
          </a:p>
          <a:p>
            <a:pPr marL="469900" marR="5080" indent="-182880" algn="just">
              <a:lnSpc>
                <a:spcPts val="1150"/>
              </a:lnSpc>
              <a:spcBef>
                <a:spcPts val="245"/>
              </a:spcBef>
              <a:buClr>
                <a:srgbClr val="EC008C"/>
              </a:buClr>
              <a:buFont typeface="Times New Roman"/>
              <a:buAutoNum type="arabicPeriod"/>
              <a:tabLst>
                <a:tab pos="469900" algn="l"/>
              </a:tabLst>
            </a:pPr>
            <a:r>
              <a:rPr sz="1000" dirty="0">
                <a:solidFill>
                  <a:srgbClr val="231F20"/>
                </a:solidFill>
                <a:latin typeface="Times New Roman"/>
                <a:cs typeface="Times New Roman"/>
              </a:rPr>
              <a:t>Stator</a:t>
            </a:r>
            <a:r>
              <a:rPr sz="1000" spc="-75"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75" dirty="0">
                <a:solidFill>
                  <a:srgbClr val="231F20"/>
                </a:solidFill>
                <a:latin typeface="Times New Roman"/>
                <a:cs typeface="Times New Roman"/>
              </a:rPr>
              <a:t> </a:t>
            </a:r>
            <a:r>
              <a:rPr sz="1000" dirty="0">
                <a:solidFill>
                  <a:srgbClr val="231F20"/>
                </a:solidFill>
                <a:latin typeface="Times New Roman"/>
                <a:cs typeface="Times New Roman"/>
              </a:rPr>
              <a:t>of</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dirty="0">
                <a:solidFill>
                  <a:srgbClr val="231F20"/>
                </a:solidFill>
                <a:latin typeface="Times New Roman"/>
                <a:cs typeface="Times New Roman"/>
              </a:rPr>
              <a:t>distributed</a:t>
            </a:r>
            <a:r>
              <a:rPr sz="1000" spc="-75" dirty="0">
                <a:solidFill>
                  <a:srgbClr val="231F20"/>
                </a:solidFill>
                <a:latin typeface="Times New Roman"/>
                <a:cs typeface="Times New Roman"/>
              </a:rPr>
              <a:t> </a:t>
            </a:r>
            <a:r>
              <a:rPr sz="1000" dirty="0">
                <a:solidFill>
                  <a:srgbClr val="231F20"/>
                </a:solidFill>
                <a:latin typeface="Times New Roman"/>
                <a:cs typeface="Times New Roman"/>
              </a:rPr>
              <a:t>non-salient</a:t>
            </a:r>
            <a:r>
              <a:rPr sz="1000" spc="-75" dirty="0">
                <a:solidFill>
                  <a:srgbClr val="231F20"/>
                </a:solidFill>
                <a:latin typeface="Times New Roman"/>
                <a:cs typeface="Times New Roman"/>
              </a:rPr>
              <a:t> </a:t>
            </a:r>
            <a:r>
              <a:rPr sz="1000" dirty="0">
                <a:solidFill>
                  <a:srgbClr val="231F20"/>
                </a:solidFill>
                <a:latin typeface="Times New Roman"/>
                <a:cs typeface="Times New Roman"/>
              </a:rPr>
              <a:t>pole</a:t>
            </a:r>
            <a:r>
              <a:rPr sz="1000" spc="-75" dirty="0">
                <a:solidFill>
                  <a:srgbClr val="231F20"/>
                </a:solidFill>
                <a:latin typeface="Times New Roman"/>
                <a:cs typeface="Times New Roman"/>
              </a:rPr>
              <a:t> </a:t>
            </a:r>
            <a:r>
              <a:rPr sz="1000" dirty="0">
                <a:solidFill>
                  <a:srgbClr val="231F20"/>
                </a:solidFill>
                <a:latin typeface="Times New Roman"/>
                <a:cs typeface="Times New Roman"/>
              </a:rPr>
              <a:t>type</a:t>
            </a:r>
            <a:r>
              <a:rPr sz="1000" spc="-75" dirty="0">
                <a:solidFill>
                  <a:srgbClr val="231F20"/>
                </a:solidFill>
                <a:latin typeface="Times New Roman"/>
                <a:cs typeface="Times New Roman"/>
              </a:rPr>
              <a:t> </a:t>
            </a:r>
            <a:r>
              <a:rPr sz="1000" dirty="0">
                <a:solidFill>
                  <a:srgbClr val="231F20"/>
                </a:solidFill>
                <a:latin typeface="Times New Roman"/>
                <a:cs typeface="Times New Roman"/>
              </a:rPr>
              <a:t>housed</a:t>
            </a:r>
            <a:r>
              <a:rPr sz="1000" spc="-75" dirty="0">
                <a:solidFill>
                  <a:srgbClr val="231F20"/>
                </a:solidFill>
                <a:latin typeface="Times New Roman"/>
                <a:cs typeface="Times New Roman"/>
              </a:rPr>
              <a:t> </a:t>
            </a:r>
            <a:r>
              <a:rPr sz="1000" dirty="0">
                <a:solidFill>
                  <a:srgbClr val="231F20"/>
                </a:solidFill>
                <a:latin typeface="Times New Roman"/>
                <a:cs typeface="Times New Roman"/>
              </a:rPr>
              <a:t>in</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dirty="0">
                <a:solidFill>
                  <a:srgbClr val="231F20"/>
                </a:solidFill>
                <a:latin typeface="Times New Roman"/>
                <a:cs typeface="Times New Roman"/>
              </a:rPr>
              <a:t>slots</a:t>
            </a:r>
            <a:r>
              <a:rPr sz="1000" spc="-75" dirty="0">
                <a:solidFill>
                  <a:srgbClr val="231F20"/>
                </a:solidFill>
                <a:latin typeface="Times New Roman"/>
                <a:cs typeface="Times New Roman"/>
              </a:rPr>
              <a:t> </a:t>
            </a:r>
            <a:r>
              <a:rPr sz="1000" dirty="0">
                <a:solidFill>
                  <a:srgbClr val="231F20"/>
                </a:solidFill>
                <a:latin typeface="Times New Roman"/>
                <a:cs typeface="Times New Roman"/>
              </a:rPr>
              <a:t>of</a:t>
            </a:r>
            <a:r>
              <a:rPr sz="1000" spc="-75" dirty="0">
                <a:solidFill>
                  <a:srgbClr val="231F20"/>
                </a:solidFill>
                <a:latin typeface="Times New Roman"/>
                <a:cs typeface="Times New Roman"/>
              </a:rPr>
              <a:t> </a:t>
            </a:r>
            <a:r>
              <a:rPr sz="1000" dirty="0">
                <a:solidFill>
                  <a:srgbClr val="231F20"/>
                </a:solidFill>
                <a:latin typeface="Times New Roman"/>
                <a:cs typeface="Times New Roman"/>
              </a:rPr>
              <a:t>a</a:t>
            </a:r>
            <a:r>
              <a:rPr sz="1000" spc="-75" dirty="0">
                <a:solidFill>
                  <a:srgbClr val="231F20"/>
                </a:solidFill>
                <a:latin typeface="Times New Roman"/>
                <a:cs typeface="Times New Roman"/>
              </a:rPr>
              <a:t> </a:t>
            </a:r>
            <a:r>
              <a:rPr sz="1000" dirty="0">
                <a:solidFill>
                  <a:srgbClr val="231F20"/>
                </a:solidFill>
                <a:latin typeface="Times New Roman"/>
                <a:cs typeface="Times New Roman"/>
              </a:rPr>
              <a:t>smooth-cored  stator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(just</a:t>
            </a:r>
            <a:r>
              <a:rPr sz="1000" spc="-40" dirty="0">
                <a:solidFill>
                  <a:srgbClr val="231F20"/>
                </a:solidFill>
                <a:latin typeface="Times New Roman"/>
                <a:cs typeface="Times New Roman"/>
              </a:rPr>
              <a:t> </a:t>
            </a:r>
            <a:r>
              <a:rPr sz="1000" dirty="0">
                <a:solidFill>
                  <a:srgbClr val="231F20"/>
                </a:solidFill>
                <a:latin typeface="Times New Roman"/>
                <a:cs typeface="Times New Roman"/>
              </a:rPr>
              <a:t>as</a:t>
            </a:r>
            <a:r>
              <a:rPr sz="1000" spc="-40" dirty="0">
                <a:solidFill>
                  <a:srgbClr val="231F20"/>
                </a:solidFill>
                <a:latin typeface="Times New Roman"/>
                <a:cs typeface="Times New Roman"/>
              </a:rPr>
              <a:t> </a:t>
            </a:r>
            <a:r>
              <a:rPr sz="1000" dirty="0">
                <a:solidFill>
                  <a:srgbClr val="231F20"/>
                </a:solidFill>
                <a:latin typeface="Times New Roman"/>
                <a:cs typeface="Times New Roman"/>
              </a:rPr>
              <a:t>in</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case</a:t>
            </a:r>
            <a:r>
              <a:rPr sz="1000" spc="-40" dirty="0">
                <a:solidFill>
                  <a:srgbClr val="231F20"/>
                </a:solidFill>
                <a:latin typeface="Times New Roman"/>
                <a:cs typeface="Times New Roman"/>
              </a:rPr>
              <a:t> </a:t>
            </a:r>
            <a:r>
              <a:rPr sz="1000" dirty="0">
                <a:solidFill>
                  <a:srgbClr val="231F20"/>
                </a:solidFill>
                <a:latin typeface="Times New Roman"/>
                <a:cs typeface="Times New Roman"/>
              </a:rPr>
              <a:t>of</a:t>
            </a:r>
            <a:r>
              <a:rPr sz="1000" spc="-40" dirty="0">
                <a:solidFill>
                  <a:srgbClr val="231F20"/>
                </a:solidFill>
                <a:latin typeface="Times New Roman"/>
                <a:cs typeface="Times New Roman"/>
              </a:rPr>
              <a:t> </a:t>
            </a:r>
            <a:r>
              <a:rPr sz="1000" dirty="0">
                <a:solidFill>
                  <a:srgbClr val="231F20"/>
                </a:solidFill>
                <a:latin typeface="Times New Roman"/>
                <a:cs typeface="Times New Roman"/>
              </a:rPr>
              <a:t>split-phase</a:t>
            </a:r>
            <a:r>
              <a:rPr sz="1000" spc="-40" dirty="0">
                <a:solidFill>
                  <a:srgbClr val="231F20"/>
                </a:solidFill>
                <a:latin typeface="Times New Roman"/>
                <a:cs typeface="Times New Roman"/>
              </a:rPr>
              <a:t> </a:t>
            </a:r>
            <a:r>
              <a:rPr sz="1000" dirty="0">
                <a:solidFill>
                  <a:srgbClr val="231F20"/>
                </a:solidFill>
                <a:latin typeface="Times New Roman"/>
                <a:cs typeface="Times New Roman"/>
              </a:rPr>
              <a:t>motors).</a:t>
            </a:r>
            <a:r>
              <a:rPr sz="1000" spc="175"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stator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is</a:t>
            </a:r>
            <a:r>
              <a:rPr sz="1000" spc="-40" dirty="0">
                <a:solidFill>
                  <a:srgbClr val="231F20"/>
                </a:solidFill>
                <a:latin typeface="Times New Roman"/>
                <a:cs typeface="Times New Roman"/>
              </a:rPr>
              <a:t> </a:t>
            </a:r>
            <a:r>
              <a:rPr sz="1000" dirty="0">
                <a:solidFill>
                  <a:srgbClr val="231F20"/>
                </a:solidFill>
                <a:latin typeface="Times New Roman"/>
                <a:cs typeface="Times New Roman"/>
              </a:rPr>
              <a:t>generally</a:t>
            </a:r>
            <a:r>
              <a:rPr sz="1000" spc="-40" dirty="0">
                <a:solidFill>
                  <a:srgbClr val="231F20"/>
                </a:solidFill>
                <a:latin typeface="Times New Roman"/>
                <a:cs typeface="Times New Roman"/>
              </a:rPr>
              <a:t> </a:t>
            </a:r>
            <a:r>
              <a:rPr sz="1000" dirty="0">
                <a:solidFill>
                  <a:srgbClr val="231F20"/>
                </a:solidFill>
                <a:latin typeface="Times New Roman"/>
                <a:cs typeface="Times New Roman"/>
              </a:rPr>
              <a:t>wound</a:t>
            </a:r>
            <a:r>
              <a:rPr sz="1000" spc="-40" dirty="0">
                <a:solidFill>
                  <a:srgbClr val="231F20"/>
                </a:solidFill>
                <a:latin typeface="Times New Roman"/>
                <a:cs typeface="Times New Roman"/>
              </a:rPr>
              <a:t> </a:t>
            </a:r>
            <a:r>
              <a:rPr sz="1000" dirty="0">
                <a:solidFill>
                  <a:srgbClr val="231F20"/>
                </a:solidFill>
                <a:latin typeface="Times New Roman"/>
                <a:cs typeface="Times New Roman"/>
              </a:rPr>
              <a:t>for</a:t>
            </a:r>
            <a:r>
              <a:rPr sz="1000" spc="-40" dirty="0">
                <a:solidFill>
                  <a:srgbClr val="231F20"/>
                </a:solidFill>
                <a:latin typeface="Times New Roman"/>
                <a:cs typeface="Times New Roman"/>
              </a:rPr>
              <a:t> </a:t>
            </a:r>
            <a:r>
              <a:rPr sz="1000" spc="-5" dirty="0">
                <a:solidFill>
                  <a:srgbClr val="231F20"/>
                </a:solidFill>
                <a:latin typeface="Times New Roman"/>
                <a:cs typeface="Times New Roman"/>
              </a:rPr>
              <a:t>four,</a:t>
            </a:r>
            <a:r>
              <a:rPr sz="1000" spc="-40" dirty="0">
                <a:solidFill>
                  <a:srgbClr val="231F20"/>
                </a:solidFill>
                <a:latin typeface="Times New Roman"/>
                <a:cs typeface="Times New Roman"/>
              </a:rPr>
              <a:t> </a:t>
            </a:r>
            <a:r>
              <a:rPr sz="1000" dirty="0">
                <a:solidFill>
                  <a:srgbClr val="231F20"/>
                </a:solidFill>
                <a:latin typeface="Times New Roman"/>
                <a:cs typeface="Times New Roman"/>
              </a:rPr>
              <a:t>six  or eight</a:t>
            </a:r>
            <a:r>
              <a:rPr sz="1000" spc="-120" dirty="0">
                <a:solidFill>
                  <a:srgbClr val="231F20"/>
                </a:solidFill>
                <a:latin typeface="Times New Roman"/>
                <a:cs typeface="Times New Roman"/>
              </a:rPr>
              <a:t> </a:t>
            </a:r>
            <a:r>
              <a:rPr sz="1000" dirty="0">
                <a:solidFill>
                  <a:srgbClr val="231F20"/>
                </a:solidFill>
                <a:latin typeface="Times New Roman"/>
                <a:cs typeface="Times New Roman"/>
              </a:rPr>
              <a:t>poles.</a:t>
            </a:r>
            <a:endParaRPr sz="1000">
              <a:latin typeface="Times New Roman"/>
              <a:cs typeface="Times New Roman"/>
            </a:endParaRPr>
          </a:p>
          <a:p>
            <a:pPr marL="469900" marR="5715" indent="-182880" algn="just">
              <a:lnSpc>
                <a:spcPts val="1150"/>
              </a:lnSpc>
              <a:buClr>
                <a:srgbClr val="EC008C"/>
              </a:buClr>
              <a:buFont typeface="Times New Roman"/>
              <a:buAutoNum type="arabicPeriod"/>
              <a:tabLst>
                <a:tab pos="469900" algn="l"/>
              </a:tabLst>
            </a:pPr>
            <a:r>
              <a:rPr sz="1000" dirty="0">
                <a:solidFill>
                  <a:srgbClr val="231F20"/>
                </a:solidFill>
                <a:latin typeface="Times New Roman"/>
                <a:cs typeface="Times New Roman"/>
              </a:rPr>
              <a:t>A rotor (slotted core type) carrying a distributed winding (either lap or wave) which is  connected to the </a:t>
            </a:r>
            <a:r>
              <a:rPr sz="1000" spc="-5" dirty="0">
                <a:solidFill>
                  <a:srgbClr val="231F20"/>
                </a:solidFill>
                <a:latin typeface="Times New Roman"/>
                <a:cs typeface="Times New Roman"/>
              </a:rPr>
              <a:t>commutator. </a:t>
            </a:r>
            <a:r>
              <a:rPr sz="1000" dirty="0">
                <a:solidFill>
                  <a:srgbClr val="231F20"/>
                </a:solidFill>
                <a:latin typeface="Times New Roman"/>
                <a:cs typeface="Times New Roman"/>
              </a:rPr>
              <a:t>The rotor is identical in construction to the d.c.</a:t>
            </a:r>
            <a:r>
              <a:rPr sz="1000" spc="-50" dirty="0">
                <a:solidFill>
                  <a:srgbClr val="231F20"/>
                </a:solidFill>
                <a:latin typeface="Times New Roman"/>
                <a:cs typeface="Times New Roman"/>
              </a:rPr>
              <a:t> </a:t>
            </a:r>
            <a:r>
              <a:rPr sz="1000" dirty="0">
                <a:solidFill>
                  <a:srgbClr val="231F20"/>
                </a:solidFill>
                <a:latin typeface="Times New Roman"/>
                <a:cs typeface="Times New Roman"/>
              </a:rPr>
              <a:t>armature.</a:t>
            </a:r>
            <a:endParaRPr sz="1000">
              <a:latin typeface="Times New Roman"/>
              <a:cs typeface="Times New Roman"/>
            </a:endParaRPr>
          </a:p>
          <a:p>
            <a:pPr marL="469900" indent="-182880">
              <a:lnSpc>
                <a:spcPts val="1100"/>
              </a:lnSpc>
              <a:buClr>
                <a:srgbClr val="EC008C"/>
              </a:buClr>
              <a:buFont typeface="Times New Roman"/>
              <a:buAutoNum type="arabicPeriod"/>
              <a:tabLst>
                <a:tab pos="469900" algn="l"/>
              </a:tabLst>
            </a:pPr>
            <a:r>
              <a:rPr sz="1000" dirty="0">
                <a:solidFill>
                  <a:srgbClr val="231F20"/>
                </a:solidFill>
                <a:latin typeface="Times New Roman"/>
                <a:cs typeface="Times New Roman"/>
              </a:rPr>
              <a:t>A</a:t>
            </a:r>
            <a:r>
              <a:rPr sz="1000" spc="-35" dirty="0">
                <a:solidFill>
                  <a:srgbClr val="231F20"/>
                </a:solidFill>
                <a:latin typeface="Times New Roman"/>
                <a:cs typeface="Times New Roman"/>
              </a:rPr>
              <a:t> </a:t>
            </a:r>
            <a:r>
              <a:rPr sz="1000" spc="-5" dirty="0">
                <a:solidFill>
                  <a:srgbClr val="231F20"/>
                </a:solidFill>
                <a:latin typeface="Times New Roman"/>
                <a:cs typeface="Times New Roman"/>
              </a:rPr>
              <a:t>commutator,</a:t>
            </a:r>
            <a:r>
              <a:rPr sz="1000" spc="-35" dirty="0">
                <a:solidFill>
                  <a:srgbClr val="231F20"/>
                </a:solidFill>
                <a:latin typeface="Times New Roman"/>
                <a:cs typeface="Times New Roman"/>
              </a:rPr>
              <a:t> </a:t>
            </a:r>
            <a:r>
              <a:rPr sz="1000" dirty="0">
                <a:solidFill>
                  <a:srgbClr val="231F20"/>
                </a:solidFill>
                <a:latin typeface="Times New Roman"/>
                <a:cs typeface="Times New Roman"/>
              </a:rPr>
              <a:t>which</a:t>
            </a:r>
            <a:r>
              <a:rPr sz="1000" spc="-35" dirty="0">
                <a:solidFill>
                  <a:srgbClr val="231F20"/>
                </a:solidFill>
                <a:latin typeface="Times New Roman"/>
                <a:cs typeface="Times New Roman"/>
              </a:rPr>
              <a:t> </a:t>
            </a:r>
            <a:r>
              <a:rPr sz="1000" dirty="0">
                <a:solidFill>
                  <a:srgbClr val="231F20"/>
                </a:solidFill>
                <a:latin typeface="Times New Roman"/>
                <a:cs typeface="Times New Roman"/>
              </a:rPr>
              <a:t>may</a:t>
            </a:r>
            <a:r>
              <a:rPr sz="1000" spc="-35" dirty="0">
                <a:solidFill>
                  <a:srgbClr val="231F20"/>
                </a:solidFill>
                <a:latin typeface="Times New Roman"/>
                <a:cs typeface="Times New Roman"/>
              </a:rPr>
              <a:t> </a:t>
            </a:r>
            <a:r>
              <a:rPr sz="1000" dirty="0">
                <a:solidFill>
                  <a:srgbClr val="231F20"/>
                </a:solidFill>
                <a:latin typeface="Times New Roman"/>
                <a:cs typeface="Times New Roman"/>
              </a:rPr>
              <a:t>be</a:t>
            </a:r>
            <a:r>
              <a:rPr sz="1000" spc="-35" dirty="0">
                <a:solidFill>
                  <a:srgbClr val="231F20"/>
                </a:solidFill>
                <a:latin typeface="Times New Roman"/>
                <a:cs typeface="Times New Roman"/>
              </a:rPr>
              <a:t> </a:t>
            </a:r>
            <a:r>
              <a:rPr sz="1000" dirty="0">
                <a:solidFill>
                  <a:srgbClr val="231F20"/>
                </a:solidFill>
                <a:latin typeface="Times New Roman"/>
                <a:cs typeface="Times New Roman"/>
              </a:rPr>
              <a:t>one</a:t>
            </a:r>
            <a:r>
              <a:rPr sz="1000" spc="-35" dirty="0">
                <a:solidFill>
                  <a:srgbClr val="231F20"/>
                </a:solidFill>
                <a:latin typeface="Times New Roman"/>
                <a:cs typeface="Times New Roman"/>
              </a:rPr>
              <a:t> </a:t>
            </a:r>
            <a:r>
              <a:rPr sz="1000" dirty="0">
                <a:solidFill>
                  <a:srgbClr val="231F20"/>
                </a:solidFill>
                <a:latin typeface="Times New Roman"/>
                <a:cs typeface="Times New Roman"/>
              </a:rPr>
              <a:t>of</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two</a:t>
            </a:r>
            <a:r>
              <a:rPr sz="1000" spc="-35" dirty="0">
                <a:solidFill>
                  <a:srgbClr val="231F20"/>
                </a:solidFill>
                <a:latin typeface="Times New Roman"/>
                <a:cs typeface="Times New Roman"/>
              </a:rPr>
              <a:t> </a:t>
            </a:r>
            <a:r>
              <a:rPr sz="1000" dirty="0">
                <a:solidFill>
                  <a:srgbClr val="231F20"/>
                </a:solidFill>
                <a:latin typeface="Times New Roman"/>
                <a:cs typeface="Times New Roman"/>
              </a:rPr>
              <a:t>types</a:t>
            </a:r>
            <a:r>
              <a:rPr sz="1000" spc="-35" dirty="0">
                <a:solidFill>
                  <a:srgbClr val="231F20"/>
                </a:solidFill>
                <a:latin typeface="Times New Roman"/>
                <a:cs typeface="Times New Roman"/>
              </a:rPr>
              <a:t> </a:t>
            </a:r>
            <a:r>
              <a:rPr sz="1000" dirty="0">
                <a:solidFill>
                  <a:srgbClr val="231F20"/>
                </a:solidFill>
                <a:latin typeface="Times New Roman"/>
                <a:cs typeface="Times New Roman"/>
              </a:rPr>
              <a:t>:</a:t>
            </a:r>
            <a:r>
              <a:rPr sz="1000" spc="-35" dirty="0">
                <a:solidFill>
                  <a:srgbClr val="231F20"/>
                </a:solidFill>
                <a:latin typeface="Times New Roman"/>
                <a:cs typeface="Times New Roman"/>
              </a:rPr>
              <a:t> </a:t>
            </a:r>
            <a:r>
              <a:rPr sz="1000" dirty="0">
                <a:solidFill>
                  <a:srgbClr val="231F20"/>
                </a:solidFill>
                <a:latin typeface="Times New Roman"/>
                <a:cs typeface="Times New Roman"/>
              </a:rPr>
              <a:t>an</a:t>
            </a:r>
            <a:r>
              <a:rPr sz="1000" spc="-35" dirty="0">
                <a:solidFill>
                  <a:srgbClr val="231F20"/>
                </a:solidFill>
                <a:latin typeface="Times New Roman"/>
                <a:cs typeface="Times New Roman"/>
              </a:rPr>
              <a:t> </a:t>
            </a:r>
            <a:r>
              <a:rPr sz="1000" dirty="0">
                <a:solidFill>
                  <a:srgbClr val="231F20"/>
                </a:solidFill>
                <a:latin typeface="Times New Roman"/>
                <a:cs typeface="Times New Roman"/>
              </a:rPr>
              <a:t>axial</a:t>
            </a:r>
            <a:r>
              <a:rPr sz="1000" spc="-35" dirty="0">
                <a:solidFill>
                  <a:srgbClr val="231F20"/>
                </a:solidFill>
                <a:latin typeface="Times New Roman"/>
                <a:cs typeface="Times New Roman"/>
              </a:rPr>
              <a:t> </a:t>
            </a:r>
            <a:r>
              <a:rPr sz="1000" dirty="0">
                <a:solidFill>
                  <a:srgbClr val="231F20"/>
                </a:solidFill>
                <a:latin typeface="Times New Roman"/>
                <a:cs typeface="Times New Roman"/>
              </a:rPr>
              <a:t>commutator</a:t>
            </a:r>
            <a:r>
              <a:rPr sz="1000" spc="-35" dirty="0">
                <a:solidFill>
                  <a:srgbClr val="231F20"/>
                </a:solidFill>
                <a:latin typeface="Times New Roman"/>
                <a:cs typeface="Times New Roman"/>
              </a:rPr>
              <a:t> </a:t>
            </a:r>
            <a:r>
              <a:rPr sz="1000" dirty="0">
                <a:solidFill>
                  <a:srgbClr val="231F20"/>
                </a:solidFill>
                <a:latin typeface="Times New Roman"/>
                <a:cs typeface="Times New Roman"/>
              </a:rPr>
              <a:t>with</a:t>
            </a:r>
            <a:r>
              <a:rPr sz="1000" spc="-35" dirty="0">
                <a:solidFill>
                  <a:srgbClr val="231F20"/>
                </a:solidFill>
                <a:latin typeface="Times New Roman"/>
                <a:cs typeface="Times New Roman"/>
              </a:rPr>
              <a:t> </a:t>
            </a:r>
            <a:r>
              <a:rPr sz="1000" dirty="0">
                <a:solidFill>
                  <a:srgbClr val="231F20"/>
                </a:solidFill>
                <a:latin typeface="Times New Roman"/>
                <a:cs typeface="Times New Roman"/>
              </a:rPr>
              <a:t>bars</a:t>
            </a:r>
            <a:r>
              <a:rPr sz="1000" spc="-35" dirty="0">
                <a:solidFill>
                  <a:srgbClr val="231F20"/>
                </a:solidFill>
                <a:latin typeface="Times New Roman"/>
                <a:cs typeface="Times New Roman"/>
              </a:rPr>
              <a:t> </a:t>
            </a:r>
            <a:r>
              <a:rPr sz="1000" dirty="0">
                <a:solidFill>
                  <a:srgbClr val="231F20"/>
                </a:solidFill>
                <a:latin typeface="Times New Roman"/>
                <a:cs typeface="Times New Roman"/>
              </a:rPr>
              <a:t>parallel</a:t>
            </a:r>
            <a:endParaRPr sz="1000">
              <a:latin typeface="Times New Roman"/>
              <a:cs typeface="Times New Roman"/>
            </a:endParaRPr>
          </a:p>
          <a:p>
            <a:pPr marL="469900" marR="5715">
              <a:lnSpc>
                <a:spcPts val="1130"/>
              </a:lnSpc>
              <a:spcBef>
                <a:spcPts val="70"/>
              </a:spcBef>
            </a:pPr>
            <a:r>
              <a:rPr sz="1000" dirty="0">
                <a:solidFill>
                  <a:srgbClr val="231F20"/>
                </a:solidFill>
                <a:latin typeface="Times New Roman"/>
                <a:cs typeface="Times New Roman"/>
              </a:rPr>
              <a:t>to the shaft or a radial or vertical commutator having radial bars on which brushes press  </a:t>
            </a:r>
            <a:r>
              <a:rPr sz="1000" spc="-10" dirty="0">
                <a:solidFill>
                  <a:srgbClr val="231F20"/>
                </a:solidFill>
                <a:latin typeface="Times New Roman"/>
                <a:cs typeface="Times New Roman"/>
              </a:rPr>
              <a:t>horizontally.</a:t>
            </a:r>
            <a:endParaRPr sz="1000">
              <a:latin typeface="Times New Roman"/>
              <a:cs typeface="Times New Roman"/>
            </a:endParaRPr>
          </a:p>
          <a:p>
            <a:pPr marL="469900" marR="5715" indent="-182880" algn="just">
              <a:lnSpc>
                <a:spcPts val="1150"/>
              </a:lnSpc>
              <a:buClr>
                <a:srgbClr val="EC008C"/>
              </a:buClr>
              <a:buFont typeface="Times New Roman"/>
              <a:buAutoNum type="arabicPeriod" startAt="4"/>
              <a:tabLst>
                <a:tab pos="469900" algn="l"/>
              </a:tabLst>
            </a:pPr>
            <a:r>
              <a:rPr sz="1000" dirty="0">
                <a:solidFill>
                  <a:srgbClr val="231F20"/>
                </a:solidFill>
                <a:latin typeface="Times New Roman"/>
                <a:cs typeface="Times New Roman"/>
              </a:rPr>
              <a:t>Carbon</a:t>
            </a:r>
            <a:r>
              <a:rPr sz="1000" spc="-70" dirty="0">
                <a:solidFill>
                  <a:srgbClr val="231F20"/>
                </a:solidFill>
                <a:latin typeface="Times New Roman"/>
                <a:cs typeface="Times New Roman"/>
              </a:rPr>
              <a:t> </a:t>
            </a:r>
            <a:r>
              <a:rPr sz="1000" dirty="0">
                <a:solidFill>
                  <a:srgbClr val="231F20"/>
                </a:solidFill>
                <a:latin typeface="Times New Roman"/>
                <a:cs typeface="Times New Roman"/>
              </a:rPr>
              <a:t>brushes</a:t>
            </a:r>
            <a:r>
              <a:rPr sz="1000" spc="-70" dirty="0">
                <a:solidFill>
                  <a:srgbClr val="231F20"/>
                </a:solidFill>
                <a:latin typeface="Times New Roman"/>
                <a:cs typeface="Times New Roman"/>
              </a:rPr>
              <a:t> </a:t>
            </a:r>
            <a:r>
              <a:rPr sz="1000" dirty="0">
                <a:solidFill>
                  <a:srgbClr val="231F20"/>
                </a:solidFill>
                <a:latin typeface="Times New Roman"/>
                <a:cs typeface="Times New Roman"/>
              </a:rPr>
              <a:t>(fitted</a:t>
            </a:r>
            <a:r>
              <a:rPr sz="1000" spc="-70" dirty="0">
                <a:solidFill>
                  <a:srgbClr val="231F20"/>
                </a:solidFill>
                <a:latin typeface="Times New Roman"/>
                <a:cs typeface="Times New Roman"/>
              </a:rPr>
              <a:t> </a:t>
            </a:r>
            <a:r>
              <a:rPr sz="1000"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dirty="0">
                <a:solidFill>
                  <a:srgbClr val="231F20"/>
                </a:solidFill>
                <a:latin typeface="Times New Roman"/>
                <a:cs typeface="Times New Roman"/>
              </a:rPr>
              <a:t>brush</a:t>
            </a:r>
            <a:r>
              <a:rPr sz="1000" spc="-70" dirty="0">
                <a:solidFill>
                  <a:srgbClr val="231F20"/>
                </a:solidFill>
                <a:latin typeface="Times New Roman"/>
                <a:cs typeface="Times New Roman"/>
              </a:rPr>
              <a:t> </a:t>
            </a:r>
            <a:r>
              <a:rPr sz="1000" dirty="0">
                <a:solidFill>
                  <a:srgbClr val="231F20"/>
                </a:solidFill>
                <a:latin typeface="Times New Roman"/>
                <a:cs typeface="Times New Roman"/>
              </a:rPr>
              <a:t>holders)</a:t>
            </a:r>
            <a:r>
              <a:rPr sz="1000" spc="-70" dirty="0">
                <a:solidFill>
                  <a:srgbClr val="231F20"/>
                </a:solidFill>
                <a:latin typeface="Times New Roman"/>
                <a:cs typeface="Times New Roman"/>
              </a:rPr>
              <a:t> </a:t>
            </a:r>
            <a:r>
              <a:rPr sz="1000" dirty="0">
                <a:solidFill>
                  <a:srgbClr val="231F20"/>
                </a:solidFill>
                <a:latin typeface="Times New Roman"/>
                <a:cs typeface="Times New Roman"/>
              </a:rPr>
              <a:t>which</a:t>
            </a:r>
            <a:r>
              <a:rPr sz="1000" spc="-70" dirty="0">
                <a:solidFill>
                  <a:srgbClr val="231F20"/>
                </a:solidFill>
                <a:latin typeface="Times New Roman"/>
                <a:cs typeface="Times New Roman"/>
              </a:rPr>
              <a:t> </a:t>
            </a:r>
            <a:r>
              <a:rPr sz="1000" dirty="0">
                <a:solidFill>
                  <a:srgbClr val="231F20"/>
                </a:solidFill>
                <a:latin typeface="Times New Roman"/>
                <a:cs typeface="Times New Roman"/>
              </a:rPr>
              <a:t>ride</a:t>
            </a:r>
            <a:r>
              <a:rPr sz="1000" spc="-70" dirty="0">
                <a:solidFill>
                  <a:srgbClr val="231F20"/>
                </a:solidFill>
                <a:latin typeface="Times New Roman"/>
                <a:cs typeface="Times New Roman"/>
              </a:rPr>
              <a:t> </a:t>
            </a:r>
            <a:r>
              <a:rPr sz="1000" dirty="0">
                <a:solidFill>
                  <a:srgbClr val="231F20"/>
                </a:solidFill>
                <a:latin typeface="Times New Roman"/>
                <a:cs typeface="Times New Roman"/>
              </a:rPr>
              <a:t>against</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commutator</a:t>
            </a:r>
            <a:r>
              <a:rPr sz="1000" spc="-70" dirty="0">
                <a:solidFill>
                  <a:srgbClr val="231F20"/>
                </a:solidFill>
                <a:latin typeface="Times New Roman"/>
                <a:cs typeface="Times New Roman"/>
              </a:rPr>
              <a:t> </a:t>
            </a:r>
            <a:r>
              <a:rPr sz="1000"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dirty="0">
                <a:solidFill>
                  <a:srgbClr val="231F20"/>
                </a:solidFill>
                <a:latin typeface="Times New Roman"/>
                <a:cs typeface="Times New Roman"/>
              </a:rPr>
              <a:t>are</a:t>
            </a:r>
            <a:r>
              <a:rPr sz="1000" spc="-70" dirty="0">
                <a:solidFill>
                  <a:srgbClr val="231F20"/>
                </a:solidFill>
                <a:latin typeface="Times New Roman"/>
                <a:cs typeface="Times New Roman"/>
              </a:rPr>
              <a:t> </a:t>
            </a:r>
            <a:r>
              <a:rPr sz="1000" dirty="0">
                <a:solidFill>
                  <a:srgbClr val="231F20"/>
                </a:solidFill>
                <a:latin typeface="Times New Roman"/>
                <a:cs typeface="Times New Roman"/>
              </a:rPr>
              <a:t>used</a:t>
            </a:r>
            <a:r>
              <a:rPr sz="1000" spc="-70" dirty="0">
                <a:solidFill>
                  <a:srgbClr val="231F20"/>
                </a:solidFill>
                <a:latin typeface="Times New Roman"/>
                <a:cs typeface="Times New Roman"/>
              </a:rPr>
              <a:t> </a:t>
            </a:r>
            <a:r>
              <a:rPr sz="1000" dirty="0">
                <a:solidFill>
                  <a:srgbClr val="231F20"/>
                </a:solidFill>
                <a:latin typeface="Times New Roman"/>
                <a:cs typeface="Times New Roman"/>
              </a:rPr>
              <a:t>for  conducting</a:t>
            </a:r>
            <a:r>
              <a:rPr sz="1000" spc="-45"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45" dirty="0">
                <a:solidFill>
                  <a:srgbClr val="231F20"/>
                </a:solidFill>
                <a:latin typeface="Times New Roman"/>
                <a:cs typeface="Times New Roman"/>
              </a:rPr>
              <a:t> </a:t>
            </a:r>
            <a:r>
              <a:rPr sz="1000" dirty="0">
                <a:solidFill>
                  <a:srgbClr val="231F20"/>
                </a:solidFill>
                <a:latin typeface="Times New Roman"/>
                <a:cs typeface="Times New Roman"/>
              </a:rPr>
              <a:t>through</a:t>
            </a:r>
            <a:r>
              <a:rPr sz="1000" spc="-45" dirty="0">
                <a:solidFill>
                  <a:srgbClr val="231F20"/>
                </a:solidFill>
                <a:latin typeface="Times New Roman"/>
                <a:cs typeface="Times New Roman"/>
              </a:rPr>
              <a:t> </a:t>
            </a:r>
            <a:r>
              <a:rPr sz="1000" dirty="0">
                <a:solidFill>
                  <a:srgbClr val="231F20"/>
                </a:solidFill>
                <a:latin typeface="Times New Roman"/>
                <a:cs typeface="Times New Roman"/>
              </a:rPr>
              <a:t>the</a:t>
            </a:r>
            <a:r>
              <a:rPr sz="1000" spc="-45" dirty="0">
                <a:solidFill>
                  <a:srgbClr val="231F20"/>
                </a:solidFill>
                <a:latin typeface="Times New Roman"/>
                <a:cs typeface="Times New Roman"/>
              </a:rPr>
              <a:t> </a:t>
            </a:r>
            <a:r>
              <a:rPr sz="1000" dirty="0">
                <a:solidFill>
                  <a:srgbClr val="231F20"/>
                </a:solidFill>
                <a:latin typeface="Times New Roman"/>
                <a:cs typeface="Times New Roman"/>
              </a:rPr>
              <a:t>armature</a:t>
            </a:r>
            <a:r>
              <a:rPr sz="1000" spc="-45" dirty="0">
                <a:solidFill>
                  <a:srgbClr val="231F20"/>
                </a:solidFill>
                <a:latin typeface="Times New Roman"/>
                <a:cs typeface="Times New Roman"/>
              </a:rPr>
              <a:t> </a:t>
            </a:r>
            <a:r>
              <a:rPr sz="1000" dirty="0">
                <a:solidFill>
                  <a:srgbClr val="231F20"/>
                </a:solidFill>
                <a:latin typeface="Times New Roman"/>
                <a:cs typeface="Times New Roman"/>
              </a:rPr>
              <a:t>(</a:t>
            </a:r>
            <a:r>
              <a:rPr sz="1000" i="1" dirty="0">
                <a:solidFill>
                  <a:srgbClr val="231F20"/>
                </a:solidFill>
                <a:latin typeface="Times New Roman"/>
                <a:cs typeface="Times New Roman"/>
              </a:rPr>
              <a:t>i</a:t>
            </a:r>
            <a:r>
              <a:rPr sz="1000" dirty="0">
                <a:solidFill>
                  <a:srgbClr val="231F20"/>
                </a:solidFill>
                <a:latin typeface="Times New Roman"/>
                <a:cs typeface="Times New Roman"/>
              </a:rPr>
              <a:t>.</a:t>
            </a:r>
            <a:r>
              <a:rPr sz="1000" i="1" dirty="0">
                <a:solidFill>
                  <a:srgbClr val="231F20"/>
                </a:solidFill>
                <a:latin typeface="Times New Roman"/>
                <a:cs typeface="Times New Roman"/>
              </a:rPr>
              <a:t>e</a:t>
            </a:r>
            <a:r>
              <a:rPr sz="1000" dirty="0">
                <a:solidFill>
                  <a:srgbClr val="231F20"/>
                </a:solidFill>
                <a:latin typeface="Times New Roman"/>
                <a:cs typeface="Times New Roman"/>
              </a:rPr>
              <a:t>.</a:t>
            </a:r>
            <a:r>
              <a:rPr sz="1000" spc="-45" dirty="0">
                <a:solidFill>
                  <a:srgbClr val="231F20"/>
                </a:solidFill>
                <a:latin typeface="Times New Roman"/>
                <a:cs typeface="Times New Roman"/>
              </a:rPr>
              <a:t> </a:t>
            </a:r>
            <a:r>
              <a:rPr sz="1000" dirty="0">
                <a:solidFill>
                  <a:srgbClr val="231F20"/>
                </a:solidFill>
                <a:latin typeface="Times New Roman"/>
                <a:cs typeface="Times New Roman"/>
              </a:rPr>
              <a:t>rotor)</a:t>
            </a:r>
            <a:r>
              <a:rPr sz="1000" spc="-45" dirty="0">
                <a:solidFill>
                  <a:srgbClr val="231F20"/>
                </a:solidFill>
                <a:latin typeface="Times New Roman"/>
                <a:cs typeface="Times New Roman"/>
              </a:rPr>
              <a:t> </a:t>
            </a:r>
            <a:r>
              <a:rPr sz="1000" dirty="0">
                <a:solidFill>
                  <a:srgbClr val="231F20"/>
                </a:solidFill>
                <a:latin typeface="Times New Roman"/>
                <a:cs typeface="Times New Roman"/>
              </a:rPr>
              <a:t>winding.</a:t>
            </a:r>
            <a:endParaRPr sz="1000">
              <a:latin typeface="Times New Roman"/>
              <a:cs typeface="Times New Roman"/>
            </a:endParaRPr>
          </a:p>
          <a:p>
            <a:pPr marL="12700">
              <a:lnSpc>
                <a:spcPct val="100000"/>
              </a:lnSpc>
              <a:spcBef>
                <a:spcPts val="825"/>
              </a:spcBef>
            </a:pPr>
            <a:r>
              <a:rPr sz="1100" b="1" spc="5" dirty="0">
                <a:solidFill>
                  <a:srgbClr val="ED1C24"/>
                </a:solidFill>
                <a:latin typeface="Arial"/>
                <a:cs typeface="Arial"/>
              </a:rPr>
              <a:t>36.12. </a:t>
            </a:r>
            <a:r>
              <a:rPr sz="1100" b="1" spc="-15" dirty="0">
                <a:solidFill>
                  <a:srgbClr val="ED1C24"/>
                </a:solidFill>
                <a:latin typeface="Arial"/>
                <a:cs typeface="Arial"/>
              </a:rPr>
              <a:t>Repulsion</a:t>
            </a:r>
            <a:r>
              <a:rPr sz="1100" b="1" spc="5" dirty="0">
                <a:solidFill>
                  <a:srgbClr val="ED1C24"/>
                </a:solidFill>
                <a:latin typeface="Arial"/>
                <a:cs typeface="Arial"/>
              </a:rPr>
              <a:t> </a:t>
            </a:r>
            <a:r>
              <a:rPr sz="1100" b="1" spc="-15" dirty="0">
                <a:solidFill>
                  <a:srgbClr val="ED1C24"/>
                </a:solidFill>
                <a:latin typeface="Arial"/>
                <a:cs typeface="Arial"/>
              </a:rPr>
              <a:t>Principle</a:t>
            </a:r>
            <a:endParaRPr sz="1100">
              <a:latin typeface="Arial"/>
              <a:cs typeface="Arial"/>
            </a:endParaRPr>
          </a:p>
          <a:p>
            <a:pPr marL="12700" marR="5080" indent="228600" algn="just">
              <a:lnSpc>
                <a:spcPts val="1150"/>
              </a:lnSpc>
              <a:spcBef>
                <a:spcPts val="535"/>
              </a:spcBef>
            </a:pPr>
            <a:r>
              <a:rPr sz="1000" spc="-45" dirty="0">
                <a:solidFill>
                  <a:srgbClr val="231F20"/>
                </a:solidFill>
                <a:latin typeface="Times New Roman"/>
                <a:cs typeface="Times New Roman"/>
              </a:rPr>
              <a:t>To </a:t>
            </a:r>
            <a:r>
              <a:rPr sz="1000" dirty="0">
                <a:solidFill>
                  <a:srgbClr val="231F20"/>
                </a:solidFill>
                <a:latin typeface="Times New Roman"/>
                <a:cs typeface="Times New Roman"/>
              </a:rPr>
              <a:t>understand how torque is developed by the repulsion principle, consider Fig. 36.37 which  shows</a:t>
            </a:r>
            <a:r>
              <a:rPr sz="1000" spc="-55" dirty="0">
                <a:solidFill>
                  <a:srgbClr val="231F20"/>
                </a:solidFill>
                <a:latin typeface="Times New Roman"/>
                <a:cs typeface="Times New Roman"/>
              </a:rPr>
              <a:t> </a:t>
            </a:r>
            <a:r>
              <a:rPr sz="1000" dirty="0">
                <a:solidFill>
                  <a:srgbClr val="231F20"/>
                </a:solidFill>
                <a:latin typeface="Times New Roman"/>
                <a:cs typeface="Times New Roman"/>
              </a:rPr>
              <a:t>a</a:t>
            </a:r>
            <a:r>
              <a:rPr sz="1000" spc="-55" dirty="0">
                <a:solidFill>
                  <a:srgbClr val="231F20"/>
                </a:solidFill>
                <a:latin typeface="Times New Roman"/>
                <a:cs typeface="Times New Roman"/>
              </a:rPr>
              <a:t> </a:t>
            </a:r>
            <a:r>
              <a:rPr sz="1000" dirty="0">
                <a:solidFill>
                  <a:srgbClr val="231F20"/>
                </a:solidFill>
                <a:latin typeface="Times New Roman"/>
                <a:cs typeface="Times New Roman"/>
              </a:rPr>
              <a:t>2-pole</a:t>
            </a:r>
            <a:r>
              <a:rPr sz="1000" spc="-55" dirty="0">
                <a:solidFill>
                  <a:srgbClr val="231F20"/>
                </a:solidFill>
                <a:latin typeface="Times New Roman"/>
                <a:cs typeface="Times New Roman"/>
              </a:rPr>
              <a:t> </a:t>
            </a:r>
            <a:r>
              <a:rPr sz="1000" dirty="0">
                <a:solidFill>
                  <a:srgbClr val="231F20"/>
                </a:solidFill>
                <a:latin typeface="Times New Roman"/>
                <a:cs typeface="Times New Roman"/>
              </a:rPr>
              <a:t>salient</a:t>
            </a:r>
            <a:r>
              <a:rPr sz="1000" spc="-55" dirty="0">
                <a:solidFill>
                  <a:srgbClr val="231F20"/>
                </a:solidFill>
                <a:latin typeface="Times New Roman"/>
                <a:cs typeface="Times New Roman"/>
              </a:rPr>
              <a:t> </a:t>
            </a:r>
            <a:r>
              <a:rPr sz="1000" dirty="0">
                <a:solidFill>
                  <a:srgbClr val="231F20"/>
                </a:solidFill>
                <a:latin typeface="Times New Roman"/>
                <a:cs typeface="Times New Roman"/>
              </a:rPr>
              <a:t>pole</a:t>
            </a:r>
            <a:r>
              <a:rPr sz="1000" spc="-55"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55" dirty="0">
                <a:solidFill>
                  <a:srgbClr val="231F20"/>
                </a:solidFill>
                <a:latin typeface="Times New Roman"/>
                <a:cs typeface="Times New Roman"/>
              </a:rPr>
              <a:t> </a:t>
            </a:r>
            <a:r>
              <a:rPr sz="1000" dirty="0">
                <a:solidFill>
                  <a:srgbClr val="231F20"/>
                </a:solidFill>
                <a:latin typeface="Times New Roman"/>
                <a:cs typeface="Times New Roman"/>
              </a:rPr>
              <a:t>with</a:t>
            </a:r>
            <a:r>
              <a:rPr sz="1000" spc="-55" dirty="0">
                <a:solidFill>
                  <a:srgbClr val="231F20"/>
                </a:solidFill>
                <a:latin typeface="Times New Roman"/>
                <a:cs typeface="Times New Roman"/>
              </a:rPr>
              <a:t>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magnetic</a:t>
            </a:r>
            <a:r>
              <a:rPr sz="1000" spc="-55" dirty="0">
                <a:solidFill>
                  <a:srgbClr val="231F20"/>
                </a:solidFill>
                <a:latin typeface="Times New Roman"/>
                <a:cs typeface="Times New Roman"/>
              </a:rPr>
              <a:t> </a:t>
            </a:r>
            <a:r>
              <a:rPr sz="1000" dirty="0">
                <a:solidFill>
                  <a:srgbClr val="231F20"/>
                </a:solidFill>
                <a:latin typeface="Times New Roman"/>
                <a:cs typeface="Times New Roman"/>
              </a:rPr>
              <a:t>axis</a:t>
            </a:r>
            <a:r>
              <a:rPr sz="1000" spc="-55" dirty="0">
                <a:solidFill>
                  <a:srgbClr val="231F20"/>
                </a:solidFill>
                <a:latin typeface="Times New Roman"/>
                <a:cs typeface="Times New Roman"/>
              </a:rPr>
              <a:t> </a:t>
            </a:r>
            <a:r>
              <a:rPr sz="1000" dirty="0">
                <a:solidFill>
                  <a:srgbClr val="231F20"/>
                </a:solidFill>
                <a:latin typeface="Times New Roman"/>
                <a:cs typeface="Times New Roman"/>
              </a:rPr>
              <a:t>vertical.</a:t>
            </a:r>
            <a:r>
              <a:rPr sz="1000" spc="145" dirty="0">
                <a:solidFill>
                  <a:srgbClr val="231F20"/>
                </a:solidFill>
                <a:latin typeface="Times New Roman"/>
                <a:cs typeface="Times New Roman"/>
              </a:rPr>
              <a:t> </a:t>
            </a:r>
            <a:r>
              <a:rPr sz="1000" dirty="0">
                <a:solidFill>
                  <a:srgbClr val="231F20"/>
                </a:solidFill>
                <a:latin typeface="Times New Roman"/>
                <a:cs typeface="Times New Roman"/>
              </a:rPr>
              <a:t>For</a:t>
            </a:r>
            <a:r>
              <a:rPr sz="1000" spc="-55" dirty="0">
                <a:solidFill>
                  <a:srgbClr val="231F20"/>
                </a:solidFill>
                <a:latin typeface="Times New Roman"/>
                <a:cs typeface="Times New Roman"/>
              </a:rPr>
              <a:t> </a:t>
            </a:r>
            <a:r>
              <a:rPr sz="1000" dirty="0">
                <a:solidFill>
                  <a:srgbClr val="231F20"/>
                </a:solidFill>
                <a:latin typeface="Times New Roman"/>
                <a:cs typeface="Times New Roman"/>
              </a:rPr>
              <a:t>easy</a:t>
            </a:r>
            <a:r>
              <a:rPr sz="1000" spc="-55" dirty="0">
                <a:solidFill>
                  <a:srgbClr val="231F20"/>
                </a:solidFill>
                <a:latin typeface="Times New Roman"/>
                <a:cs typeface="Times New Roman"/>
              </a:rPr>
              <a:t> </a:t>
            </a:r>
            <a:r>
              <a:rPr sz="1000" dirty="0">
                <a:solidFill>
                  <a:srgbClr val="231F20"/>
                </a:solidFill>
                <a:latin typeface="Times New Roman"/>
                <a:cs typeface="Times New Roman"/>
              </a:rPr>
              <a:t>understanding,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stator  </a:t>
            </a:r>
            <a:r>
              <a:rPr sz="1000" spc="-5"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has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been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shown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with</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concentrated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salient-pole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construction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(actually</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it</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distributed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non-  </a:t>
            </a:r>
            <a:r>
              <a:rPr sz="1000" dirty="0">
                <a:solidFill>
                  <a:srgbClr val="231F20"/>
                </a:solidFill>
                <a:latin typeface="Times New Roman"/>
                <a:cs typeface="Times New Roman"/>
              </a:rPr>
              <a:t>salient</a:t>
            </a:r>
            <a:r>
              <a:rPr sz="1000" spc="-60" dirty="0">
                <a:solidFill>
                  <a:srgbClr val="231F20"/>
                </a:solidFill>
                <a:latin typeface="Times New Roman"/>
                <a:cs typeface="Times New Roman"/>
              </a:rPr>
              <a:t> </a:t>
            </a:r>
            <a:r>
              <a:rPr sz="1000" dirty="0">
                <a:solidFill>
                  <a:srgbClr val="231F20"/>
                </a:solidFill>
                <a:latin typeface="Times New Roman"/>
                <a:cs typeface="Times New Roman"/>
              </a:rPr>
              <a:t>type).</a:t>
            </a:r>
            <a:r>
              <a:rPr sz="1000" spc="1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basic</a:t>
            </a:r>
            <a:r>
              <a:rPr sz="1000" spc="-60" dirty="0">
                <a:solidFill>
                  <a:srgbClr val="231F20"/>
                </a:solidFill>
                <a:latin typeface="Times New Roman"/>
                <a:cs typeface="Times New Roman"/>
              </a:rPr>
              <a:t> </a:t>
            </a:r>
            <a:r>
              <a:rPr sz="1000" dirty="0">
                <a:solidFill>
                  <a:srgbClr val="231F20"/>
                </a:solidFill>
                <a:latin typeface="Times New Roman"/>
                <a:cs typeface="Times New Roman"/>
              </a:rPr>
              <a:t>functioning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of</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machine</a:t>
            </a:r>
            <a:r>
              <a:rPr sz="1000" spc="-60" dirty="0">
                <a:solidFill>
                  <a:srgbClr val="231F20"/>
                </a:solidFill>
                <a:latin typeface="Times New Roman"/>
                <a:cs typeface="Times New Roman"/>
              </a:rPr>
              <a:t> </a:t>
            </a:r>
            <a:r>
              <a:rPr sz="1000" dirty="0">
                <a:solidFill>
                  <a:srgbClr val="231F20"/>
                </a:solidFill>
                <a:latin typeface="Times New Roman"/>
                <a:cs typeface="Times New Roman"/>
              </a:rPr>
              <a:t>will</a:t>
            </a:r>
            <a:r>
              <a:rPr sz="1000" spc="-60" dirty="0">
                <a:solidFill>
                  <a:srgbClr val="231F20"/>
                </a:solidFill>
                <a:latin typeface="Times New Roman"/>
                <a:cs typeface="Times New Roman"/>
              </a:rPr>
              <a:t> </a:t>
            </a:r>
            <a:r>
              <a:rPr sz="1000" dirty="0">
                <a:solidFill>
                  <a:srgbClr val="231F20"/>
                </a:solidFill>
                <a:latin typeface="Times New Roman"/>
                <a:cs typeface="Times New Roman"/>
              </a:rPr>
              <a:t>be</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same</a:t>
            </a:r>
            <a:r>
              <a:rPr sz="1000" spc="-60" dirty="0">
                <a:solidFill>
                  <a:srgbClr val="231F20"/>
                </a:solidFill>
                <a:latin typeface="Times New Roman"/>
                <a:cs typeface="Times New Roman"/>
              </a:rPr>
              <a:t> </a:t>
            </a:r>
            <a:r>
              <a:rPr sz="1000" dirty="0">
                <a:solidFill>
                  <a:srgbClr val="231F20"/>
                </a:solidFill>
                <a:latin typeface="Times New Roman"/>
                <a:cs typeface="Times New Roman"/>
              </a:rPr>
              <a:t>with</a:t>
            </a:r>
            <a:r>
              <a:rPr sz="1000" spc="-60" dirty="0">
                <a:solidFill>
                  <a:srgbClr val="231F20"/>
                </a:solidFill>
                <a:latin typeface="Times New Roman"/>
                <a:cs typeface="Times New Roman"/>
              </a:rPr>
              <a:t> </a:t>
            </a:r>
            <a:r>
              <a:rPr sz="1000" dirty="0">
                <a:solidFill>
                  <a:srgbClr val="231F20"/>
                </a:solidFill>
                <a:latin typeface="Times New Roman"/>
                <a:cs typeface="Times New Roman"/>
              </a:rPr>
              <a:t>either</a:t>
            </a:r>
            <a:r>
              <a:rPr sz="1000" spc="-60" dirty="0">
                <a:solidFill>
                  <a:srgbClr val="231F20"/>
                </a:solidFill>
                <a:latin typeface="Times New Roman"/>
                <a:cs typeface="Times New Roman"/>
              </a:rPr>
              <a:t> </a:t>
            </a:r>
            <a:r>
              <a:rPr sz="1000" dirty="0">
                <a:solidFill>
                  <a:srgbClr val="231F20"/>
                </a:solidFill>
                <a:latin typeface="Times New Roman"/>
                <a:cs typeface="Times New Roman"/>
              </a:rPr>
              <a:t>type</a:t>
            </a:r>
            <a:r>
              <a:rPr sz="1000" spc="-60" dirty="0">
                <a:solidFill>
                  <a:srgbClr val="231F20"/>
                </a:solidFill>
                <a:latin typeface="Times New Roman"/>
                <a:cs typeface="Times New Roman"/>
              </a:rPr>
              <a:t> </a:t>
            </a:r>
            <a:r>
              <a:rPr sz="1000" dirty="0">
                <a:solidFill>
                  <a:srgbClr val="231F20"/>
                </a:solidFill>
                <a:latin typeface="Times New Roman"/>
                <a:cs typeface="Times New Roman"/>
              </a:rPr>
              <a:t>of</a:t>
            </a:r>
            <a:r>
              <a:rPr sz="1000" spc="-60" dirty="0">
                <a:solidFill>
                  <a:srgbClr val="231F20"/>
                </a:solidFill>
                <a:latin typeface="Times New Roman"/>
                <a:cs typeface="Times New Roman"/>
              </a:rPr>
              <a:t> </a:t>
            </a:r>
            <a:r>
              <a:rPr sz="1000" dirty="0">
                <a:solidFill>
                  <a:srgbClr val="231F20"/>
                </a:solidFill>
                <a:latin typeface="Times New Roman"/>
                <a:cs typeface="Times New Roman"/>
              </a:rPr>
              <a:t>construction.  As mentioned before, the armature is of standard d.c. construction with commutator and brushes  (which</a:t>
            </a:r>
            <a:r>
              <a:rPr sz="1000" spc="-55" dirty="0">
                <a:solidFill>
                  <a:srgbClr val="231F20"/>
                </a:solidFill>
                <a:latin typeface="Times New Roman"/>
                <a:cs typeface="Times New Roman"/>
              </a:rPr>
              <a:t> </a:t>
            </a:r>
            <a:r>
              <a:rPr sz="1000" dirty="0">
                <a:solidFill>
                  <a:srgbClr val="231F20"/>
                </a:solidFill>
                <a:latin typeface="Times New Roman"/>
                <a:cs typeface="Times New Roman"/>
              </a:rPr>
              <a:t>are</a:t>
            </a:r>
            <a:r>
              <a:rPr sz="1000" spc="-55" dirty="0">
                <a:solidFill>
                  <a:srgbClr val="231F20"/>
                </a:solidFill>
                <a:latin typeface="Times New Roman"/>
                <a:cs typeface="Times New Roman"/>
              </a:rPr>
              <a:t> </a:t>
            </a:r>
            <a:r>
              <a:rPr sz="1000" dirty="0">
                <a:solidFill>
                  <a:srgbClr val="231F20"/>
                </a:solidFill>
                <a:latin typeface="Times New Roman"/>
                <a:cs typeface="Times New Roman"/>
              </a:rPr>
              <a:t>short-circuited</a:t>
            </a:r>
            <a:r>
              <a:rPr sz="1000" spc="-55" dirty="0">
                <a:solidFill>
                  <a:srgbClr val="231F20"/>
                </a:solidFill>
                <a:latin typeface="Times New Roman"/>
                <a:cs typeface="Times New Roman"/>
              </a:rPr>
              <a:t> </a:t>
            </a:r>
            <a:r>
              <a:rPr sz="1000" dirty="0">
                <a:solidFill>
                  <a:srgbClr val="231F20"/>
                </a:solidFill>
                <a:latin typeface="Times New Roman"/>
                <a:cs typeface="Times New Roman"/>
              </a:rPr>
              <a:t>with</a:t>
            </a:r>
            <a:r>
              <a:rPr sz="1000" spc="-55" dirty="0">
                <a:solidFill>
                  <a:srgbClr val="231F20"/>
                </a:solidFill>
                <a:latin typeface="Times New Roman"/>
                <a:cs typeface="Times New Roman"/>
              </a:rPr>
              <a:t> </a:t>
            </a:r>
            <a:r>
              <a:rPr sz="1000" dirty="0">
                <a:solidFill>
                  <a:srgbClr val="231F20"/>
                </a:solidFill>
                <a:latin typeface="Times New Roman"/>
                <a:cs typeface="Times New Roman"/>
              </a:rPr>
              <a:t>a</a:t>
            </a:r>
            <a:r>
              <a:rPr sz="1000" spc="-55" dirty="0">
                <a:solidFill>
                  <a:srgbClr val="231F20"/>
                </a:solidFill>
                <a:latin typeface="Times New Roman"/>
                <a:cs typeface="Times New Roman"/>
              </a:rPr>
              <a:t> </a:t>
            </a:r>
            <a:r>
              <a:rPr sz="1000" dirty="0">
                <a:solidFill>
                  <a:srgbClr val="231F20"/>
                </a:solidFill>
                <a:latin typeface="Times New Roman"/>
                <a:cs typeface="Times New Roman"/>
              </a:rPr>
              <a:t>low-resistance</a:t>
            </a:r>
            <a:r>
              <a:rPr sz="1000" spc="-55" dirty="0">
                <a:solidFill>
                  <a:srgbClr val="231F20"/>
                </a:solidFill>
                <a:latin typeface="Times New Roman"/>
                <a:cs typeface="Times New Roman"/>
              </a:rPr>
              <a:t> </a:t>
            </a:r>
            <a:r>
              <a:rPr sz="1000" dirty="0">
                <a:solidFill>
                  <a:srgbClr val="231F20"/>
                </a:solidFill>
                <a:latin typeface="Times New Roman"/>
                <a:cs typeface="Times New Roman"/>
              </a:rPr>
              <a:t>jumper).</a:t>
            </a:r>
            <a:endParaRPr sz="1000">
              <a:latin typeface="Times New Roman"/>
              <a:cs typeface="Times New Roman"/>
            </a:endParaRPr>
          </a:p>
        </p:txBody>
      </p:sp>
      <p:sp>
        <p:nvSpPr>
          <p:cNvPr id="15" name="object 15"/>
          <p:cNvSpPr/>
          <p:nvPr/>
        </p:nvSpPr>
        <p:spPr>
          <a:xfrm>
            <a:off x="4726448" y="1064945"/>
            <a:ext cx="2871522" cy="1150059"/>
          </a:xfrm>
          <a:prstGeom prst="rect">
            <a:avLst/>
          </a:prstGeom>
          <a:blipFill>
            <a:blip r:embed="rId2" cstate="print"/>
            <a:stretch>
              <a:fillRect/>
            </a:stretch>
          </a:blipFill>
        </p:spPr>
        <p:txBody>
          <a:bodyPr wrap="square" lIns="0" tIns="0" rIns="0" bIns="0" rtlCol="0"/>
          <a:lstStyle/>
          <a:p>
            <a:endParaRPr/>
          </a:p>
        </p:txBody>
      </p:sp>
      <p:sp>
        <p:nvSpPr>
          <p:cNvPr id="16" name="object 16"/>
          <p:cNvSpPr txBox="1"/>
          <p:nvPr/>
        </p:nvSpPr>
        <p:spPr>
          <a:xfrm>
            <a:off x="5456585" y="2241800"/>
            <a:ext cx="1462272" cy="123111"/>
          </a:xfrm>
          <a:prstGeom prst="rect">
            <a:avLst/>
          </a:prstGeom>
        </p:spPr>
        <p:txBody>
          <a:bodyPr vert="horz" wrap="square" lIns="0" tIns="0" rIns="0" bIns="0" rtlCol="0">
            <a:spAutoFit/>
          </a:bodyPr>
          <a:lstStyle/>
          <a:p>
            <a:pPr marL="12700">
              <a:lnSpc>
                <a:spcPct val="100000"/>
              </a:lnSpc>
            </a:pPr>
            <a:r>
              <a:rPr sz="800" dirty="0">
                <a:solidFill>
                  <a:srgbClr val="231F20"/>
                </a:solidFill>
                <a:latin typeface="Arial"/>
                <a:cs typeface="Arial"/>
              </a:rPr>
              <a:t>Repulsion induction</a:t>
            </a:r>
            <a:r>
              <a:rPr sz="800" spc="-40" dirty="0">
                <a:solidFill>
                  <a:srgbClr val="231F20"/>
                </a:solidFill>
                <a:latin typeface="Arial"/>
                <a:cs typeface="Arial"/>
              </a:rPr>
              <a:t> </a:t>
            </a:r>
            <a:r>
              <a:rPr sz="800" dirty="0">
                <a:solidFill>
                  <a:srgbClr val="231F20"/>
                </a:solidFill>
                <a:latin typeface="Arial"/>
                <a:cs typeface="Arial"/>
              </a:rPr>
              <a:t>motor</a:t>
            </a:r>
            <a:endParaRPr sz="800">
              <a:latin typeface="Arial"/>
              <a:cs typeface="Arial"/>
            </a:endParaRPr>
          </a:p>
        </p:txBody>
      </p:sp>
      <p:sp>
        <p:nvSpPr>
          <p:cNvPr id="17" name="object 17"/>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18" name="object 18"/>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19" name="object 19"/>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0" name="object 20"/>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21" name="object 21"/>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2" name="object 22"/>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3" name="object 23"/>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4" name="object 24"/>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3763190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09270" y="2589588"/>
            <a:ext cx="1147226" cy="91223"/>
          </a:xfrm>
          <a:custGeom>
            <a:avLst/>
            <a:gdLst/>
            <a:ahLst/>
            <a:cxnLst/>
            <a:rect l="l" t="t" r="r" b="b"/>
            <a:pathLst>
              <a:path w="948054" h="142239">
                <a:moveTo>
                  <a:pt x="922759" y="0"/>
                </a:moveTo>
                <a:lnTo>
                  <a:pt x="25054" y="0"/>
                </a:lnTo>
                <a:lnTo>
                  <a:pt x="6263" y="31540"/>
                </a:lnTo>
                <a:lnTo>
                  <a:pt x="0" y="70864"/>
                </a:lnTo>
                <a:lnTo>
                  <a:pt x="6263" y="110188"/>
                </a:lnTo>
                <a:lnTo>
                  <a:pt x="25054" y="141729"/>
                </a:lnTo>
                <a:lnTo>
                  <a:pt x="922759" y="141729"/>
                </a:lnTo>
                <a:lnTo>
                  <a:pt x="941550" y="110188"/>
                </a:lnTo>
                <a:lnTo>
                  <a:pt x="947813" y="70864"/>
                </a:lnTo>
                <a:lnTo>
                  <a:pt x="941550" y="31540"/>
                </a:lnTo>
                <a:lnTo>
                  <a:pt x="922759" y="0"/>
                </a:lnTo>
                <a:close/>
              </a:path>
            </a:pathLst>
          </a:custGeom>
          <a:solidFill>
            <a:srgbClr val="FFD100"/>
          </a:solidFill>
        </p:spPr>
        <p:txBody>
          <a:bodyPr wrap="square" lIns="0" tIns="0" rIns="0" bIns="0" rtlCol="0"/>
          <a:lstStyle/>
          <a:p>
            <a:endParaRPr/>
          </a:p>
        </p:txBody>
      </p:sp>
      <p:sp>
        <p:nvSpPr>
          <p:cNvPr id="3" name="object 3"/>
          <p:cNvSpPr/>
          <p:nvPr/>
        </p:nvSpPr>
        <p:spPr>
          <a:xfrm>
            <a:off x="5209269" y="2491849"/>
            <a:ext cx="2439681" cy="91223"/>
          </a:xfrm>
          <a:custGeom>
            <a:avLst/>
            <a:gdLst/>
            <a:ahLst/>
            <a:cxnLst/>
            <a:rect l="l" t="t" r="r" b="b"/>
            <a:pathLst>
              <a:path w="2016125" h="142239">
                <a:moveTo>
                  <a:pt x="1991067" y="0"/>
                </a:moveTo>
                <a:lnTo>
                  <a:pt x="25054" y="0"/>
                </a:lnTo>
                <a:lnTo>
                  <a:pt x="6263" y="31540"/>
                </a:lnTo>
                <a:lnTo>
                  <a:pt x="0" y="70864"/>
                </a:lnTo>
                <a:lnTo>
                  <a:pt x="6263" y="110188"/>
                </a:lnTo>
                <a:lnTo>
                  <a:pt x="25054" y="141729"/>
                </a:lnTo>
                <a:lnTo>
                  <a:pt x="1991067" y="141729"/>
                </a:lnTo>
                <a:lnTo>
                  <a:pt x="2009858" y="110188"/>
                </a:lnTo>
                <a:lnTo>
                  <a:pt x="2016122" y="70864"/>
                </a:lnTo>
                <a:lnTo>
                  <a:pt x="2009858" y="31540"/>
                </a:lnTo>
                <a:lnTo>
                  <a:pt x="1991067" y="0"/>
                </a:lnTo>
                <a:close/>
              </a:path>
            </a:pathLst>
          </a:custGeom>
          <a:solidFill>
            <a:srgbClr val="FFD100"/>
          </a:solidFill>
        </p:spPr>
        <p:txBody>
          <a:bodyPr wrap="square" lIns="0" tIns="0" rIns="0" bIns="0" rtlCol="0"/>
          <a:lstStyle/>
          <a:p>
            <a:endParaRPr/>
          </a:p>
        </p:txBody>
      </p:sp>
      <p:sp>
        <p:nvSpPr>
          <p:cNvPr id="4" name="object 4"/>
          <p:cNvSpPr/>
          <p:nvPr/>
        </p:nvSpPr>
        <p:spPr>
          <a:xfrm>
            <a:off x="6100235" y="2394110"/>
            <a:ext cx="1549101" cy="91223"/>
          </a:xfrm>
          <a:custGeom>
            <a:avLst/>
            <a:gdLst/>
            <a:ahLst/>
            <a:cxnLst/>
            <a:rect l="l" t="t" r="r" b="b"/>
            <a:pathLst>
              <a:path w="1280160" h="142239">
                <a:moveTo>
                  <a:pt x="1254715" y="0"/>
                </a:moveTo>
                <a:lnTo>
                  <a:pt x="25053" y="0"/>
                </a:lnTo>
                <a:lnTo>
                  <a:pt x="6263" y="31540"/>
                </a:lnTo>
                <a:lnTo>
                  <a:pt x="0" y="70864"/>
                </a:lnTo>
                <a:lnTo>
                  <a:pt x="6263" y="110188"/>
                </a:lnTo>
                <a:lnTo>
                  <a:pt x="25053" y="141729"/>
                </a:lnTo>
                <a:lnTo>
                  <a:pt x="1254715" y="141729"/>
                </a:lnTo>
                <a:lnTo>
                  <a:pt x="1273506" y="110188"/>
                </a:lnTo>
                <a:lnTo>
                  <a:pt x="1279770" y="70864"/>
                </a:lnTo>
                <a:lnTo>
                  <a:pt x="1273506" y="31540"/>
                </a:lnTo>
                <a:lnTo>
                  <a:pt x="1254715" y="0"/>
                </a:lnTo>
                <a:close/>
              </a:path>
            </a:pathLst>
          </a:custGeom>
          <a:solidFill>
            <a:srgbClr val="FFD100"/>
          </a:solidFill>
        </p:spPr>
        <p:txBody>
          <a:bodyPr wrap="square" lIns="0" tIns="0" rIns="0" bIns="0" rtlCol="0"/>
          <a:lstStyle/>
          <a:p>
            <a:endParaRPr/>
          </a:p>
        </p:txBody>
      </p:sp>
      <p:sp>
        <p:nvSpPr>
          <p:cNvPr id="5" name="object 5"/>
          <p:cNvSpPr/>
          <p:nvPr/>
        </p:nvSpPr>
        <p:spPr>
          <a:xfrm>
            <a:off x="5209269" y="2100894"/>
            <a:ext cx="2397418" cy="91223"/>
          </a:xfrm>
          <a:custGeom>
            <a:avLst/>
            <a:gdLst/>
            <a:ahLst/>
            <a:cxnLst/>
            <a:rect l="l" t="t" r="r" b="b"/>
            <a:pathLst>
              <a:path w="1981200" h="142239">
                <a:moveTo>
                  <a:pt x="1956117" y="0"/>
                </a:moveTo>
                <a:lnTo>
                  <a:pt x="25053" y="0"/>
                </a:lnTo>
                <a:lnTo>
                  <a:pt x="6263" y="31540"/>
                </a:lnTo>
                <a:lnTo>
                  <a:pt x="0" y="70864"/>
                </a:lnTo>
                <a:lnTo>
                  <a:pt x="6263" y="110188"/>
                </a:lnTo>
                <a:lnTo>
                  <a:pt x="25053" y="141729"/>
                </a:lnTo>
                <a:lnTo>
                  <a:pt x="1956117" y="141729"/>
                </a:lnTo>
                <a:lnTo>
                  <a:pt x="1974908" y="110188"/>
                </a:lnTo>
                <a:lnTo>
                  <a:pt x="1981172" y="70864"/>
                </a:lnTo>
                <a:lnTo>
                  <a:pt x="1974908" y="31540"/>
                </a:lnTo>
                <a:lnTo>
                  <a:pt x="1956117" y="0"/>
                </a:lnTo>
                <a:close/>
              </a:path>
            </a:pathLst>
          </a:custGeom>
          <a:solidFill>
            <a:srgbClr val="FFD100"/>
          </a:solidFill>
        </p:spPr>
        <p:txBody>
          <a:bodyPr wrap="square" lIns="0" tIns="0" rIns="0" bIns="0" rtlCol="0"/>
          <a:lstStyle/>
          <a:p>
            <a:endParaRPr/>
          </a:p>
        </p:txBody>
      </p:sp>
      <p:sp>
        <p:nvSpPr>
          <p:cNvPr id="6" name="object 6"/>
          <p:cNvSpPr/>
          <p:nvPr/>
        </p:nvSpPr>
        <p:spPr>
          <a:xfrm>
            <a:off x="6567083" y="2003156"/>
            <a:ext cx="1082680" cy="91223"/>
          </a:xfrm>
          <a:custGeom>
            <a:avLst/>
            <a:gdLst/>
            <a:ahLst/>
            <a:cxnLst/>
            <a:rect l="l" t="t" r="r" b="b"/>
            <a:pathLst>
              <a:path w="894714" h="142239">
                <a:moveTo>
                  <a:pt x="869118" y="0"/>
                </a:moveTo>
                <a:lnTo>
                  <a:pt x="25054" y="0"/>
                </a:lnTo>
                <a:lnTo>
                  <a:pt x="6263" y="31540"/>
                </a:lnTo>
                <a:lnTo>
                  <a:pt x="0" y="70864"/>
                </a:lnTo>
                <a:lnTo>
                  <a:pt x="6263" y="110188"/>
                </a:lnTo>
                <a:lnTo>
                  <a:pt x="25054" y="141729"/>
                </a:lnTo>
                <a:lnTo>
                  <a:pt x="869118" y="141729"/>
                </a:lnTo>
                <a:lnTo>
                  <a:pt x="887909" y="110188"/>
                </a:lnTo>
                <a:lnTo>
                  <a:pt x="894172" y="70864"/>
                </a:lnTo>
                <a:lnTo>
                  <a:pt x="887909" y="31540"/>
                </a:lnTo>
                <a:lnTo>
                  <a:pt x="869118" y="0"/>
                </a:lnTo>
                <a:close/>
              </a:path>
            </a:pathLst>
          </a:custGeom>
          <a:solidFill>
            <a:srgbClr val="FFD100"/>
          </a:solidFill>
        </p:spPr>
        <p:txBody>
          <a:bodyPr wrap="square" lIns="0" tIns="0" rIns="0" bIns="0" rtlCol="0"/>
          <a:lstStyle/>
          <a:p>
            <a:endParaRPr/>
          </a:p>
        </p:txBody>
      </p:sp>
      <p:sp>
        <p:nvSpPr>
          <p:cNvPr id="7" name="object 7"/>
          <p:cNvSpPr/>
          <p:nvPr/>
        </p:nvSpPr>
        <p:spPr>
          <a:xfrm>
            <a:off x="5208643" y="1512589"/>
            <a:ext cx="1524512" cy="92852"/>
          </a:xfrm>
          <a:custGeom>
            <a:avLst/>
            <a:gdLst/>
            <a:ahLst/>
            <a:cxnLst/>
            <a:rect l="l" t="t" r="r" b="b"/>
            <a:pathLst>
              <a:path w="1259839" h="144780">
                <a:moveTo>
                  <a:pt x="1233850" y="0"/>
                </a:moveTo>
                <a:lnTo>
                  <a:pt x="25570" y="0"/>
                </a:lnTo>
                <a:lnTo>
                  <a:pt x="6392" y="32190"/>
                </a:lnTo>
                <a:lnTo>
                  <a:pt x="0" y="72325"/>
                </a:lnTo>
                <a:lnTo>
                  <a:pt x="6392" y="112459"/>
                </a:lnTo>
                <a:lnTo>
                  <a:pt x="25570" y="144650"/>
                </a:lnTo>
                <a:lnTo>
                  <a:pt x="1233850" y="144650"/>
                </a:lnTo>
                <a:lnTo>
                  <a:pt x="1253028" y="112459"/>
                </a:lnTo>
                <a:lnTo>
                  <a:pt x="1259420" y="72325"/>
                </a:lnTo>
                <a:lnTo>
                  <a:pt x="1253028" y="32190"/>
                </a:lnTo>
                <a:lnTo>
                  <a:pt x="1233850" y="0"/>
                </a:lnTo>
                <a:close/>
              </a:path>
            </a:pathLst>
          </a:custGeom>
          <a:solidFill>
            <a:srgbClr val="FFD100"/>
          </a:solidFill>
        </p:spPr>
        <p:txBody>
          <a:bodyPr wrap="square" lIns="0" tIns="0" rIns="0" bIns="0" rtlCol="0"/>
          <a:lstStyle/>
          <a:p>
            <a:endParaRPr/>
          </a:p>
        </p:txBody>
      </p:sp>
      <p:sp>
        <p:nvSpPr>
          <p:cNvPr id="8" name="object 8"/>
          <p:cNvSpPr/>
          <p:nvPr/>
        </p:nvSpPr>
        <p:spPr>
          <a:xfrm>
            <a:off x="1502491" y="1414850"/>
            <a:ext cx="6147227" cy="92852"/>
          </a:xfrm>
          <a:custGeom>
            <a:avLst/>
            <a:gdLst/>
            <a:ahLst/>
            <a:cxnLst/>
            <a:rect l="l" t="t" r="r" b="b"/>
            <a:pathLst>
              <a:path w="5080000" h="144780">
                <a:moveTo>
                  <a:pt x="5054362" y="0"/>
                </a:moveTo>
                <a:lnTo>
                  <a:pt x="25054" y="2921"/>
                </a:lnTo>
                <a:lnTo>
                  <a:pt x="6263" y="34461"/>
                </a:lnTo>
                <a:lnTo>
                  <a:pt x="0" y="73785"/>
                </a:lnTo>
                <a:lnTo>
                  <a:pt x="6263" y="113109"/>
                </a:lnTo>
                <a:lnTo>
                  <a:pt x="25054" y="144650"/>
                </a:lnTo>
                <a:lnTo>
                  <a:pt x="5054362" y="144650"/>
                </a:lnTo>
                <a:lnTo>
                  <a:pt x="5073540" y="112459"/>
                </a:lnTo>
                <a:lnTo>
                  <a:pt x="5079933" y="72325"/>
                </a:lnTo>
                <a:lnTo>
                  <a:pt x="5073540" y="32190"/>
                </a:lnTo>
                <a:lnTo>
                  <a:pt x="5054362" y="0"/>
                </a:lnTo>
                <a:close/>
              </a:path>
            </a:pathLst>
          </a:custGeom>
          <a:solidFill>
            <a:srgbClr val="FFD100"/>
          </a:solidFill>
        </p:spPr>
        <p:txBody>
          <a:bodyPr wrap="square" lIns="0" tIns="0" rIns="0" bIns="0" rtlCol="0"/>
          <a:lstStyle/>
          <a:p>
            <a:endParaRPr/>
          </a:p>
        </p:txBody>
      </p:sp>
      <p:sp>
        <p:nvSpPr>
          <p:cNvPr id="9" name="object 9"/>
          <p:cNvSpPr/>
          <p:nvPr/>
        </p:nvSpPr>
        <p:spPr>
          <a:xfrm>
            <a:off x="6780082" y="1318985"/>
            <a:ext cx="869064" cy="91223"/>
          </a:xfrm>
          <a:custGeom>
            <a:avLst/>
            <a:gdLst/>
            <a:ahLst/>
            <a:cxnLst/>
            <a:rect l="l" t="t" r="r" b="b"/>
            <a:pathLst>
              <a:path w="718185" h="142239">
                <a:moveTo>
                  <a:pt x="692923" y="0"/>
                </a:moveTo>
                <a:lnTo>
                  <a:pt x="25054" y="0"/>
                </a:lnTo>
                <a:lnTo>
                  <a:pt x="6263" y="31540"/>
                </a:lnTo>
                <a:lnTo>
                  <a:pt x="0" y="70864"/>
                </a:lnTo>
                <a:lnTo>
                  <a:pt x="6263" y="110188"/>
                </a:lnTo>
                <a:lnTo>
                  <a:pt x="25054" y="141729"/>
                </a:lnTo>
                <a:lnTo>
                  <a:pt x="692923" y="141729"/>
                </a:lnTo>
                <a:lnTo>
                  <a:pt x="711714" y="110188"/>
                </a:lnTo>
                <a:lnTo>
                  <a:pt x="717977" y="70864"/>
                </a:lnTo>
                <a:lnTo>
                  <a:pt x="711714" y="31540"/>
                </a:lnTo>
                <a:lnTo>
                  <a:pt x="692923" y="0"/>
                </a:lnTo>
                <a:close/>
              </a:path>
            </a:pathLst>
          </a:custGeom>
          <a:solidFill>
            <a:srgbClr val="FFD100"/>
          </a:solidFill>
        </p:spPr>
        <p:txBody>
          <a:bodyPr wrap="square" lIns="0" tIns="0" rIns="0" bIns="0" rtlCol="0"/>
          <a:lstStyle/>
          <a:p>
            <a:endParaRPr/>
          </a:p>
        </p:txBody>
      </p:sp>
      <p:sp>
        <p:nvSpPr>
          <p:cNvPr id="10" name="object 10"/>
          <p:cNvSpPr/>
          <p:nvPr/>
        </p:nvSpPr>
        <p:spPr>
          <a:xfrm>
            <a:off x="2209547" y="1123507"/>
            <a:ext cx="3388659" cy="91223"/>
          </a:xfrm>
          <a:custGeom>
            <a:avLst/>
            <a:gdLst/>
            <a:ahLst/>
            <a:cxnLst/>
            <a:rect l="l" t="t" r="r" b="b"/>
            <a:pathLst>
              <a:path w="2800350" h="142239">
                <a:moveTo>
                  <a:pt x="2774788" y="0"/>
                </a:moveTo>
                <a:lnTo>
                  <a:pt x="25054" y="0"/>
                </a:lnTo>
                <a:lnTo>
                  <a:pt x="6263" y="31540"/>
                </a:lnTo>
                <a:lnTo>
                  <a:pt x="0" y="70864"/>
                </a:lnTo>
                <a:lnTo>
                  <a:pt x="6263" y="110188"/>
                </a:lnTo>
                <a:lnTo>
                  <a:pt x="25054" y="141729"/>
                </a:lnTo>
                <a:lnTo>
                  <a:pt x="2774788" y="141729"/>
                </a:lnTo>
                <a:lnTo>
                  <a:pt x="2793579" y="110188"/>
                </a:lnTo>
                <a:lnTo>
                  <a:pt x="2799843" y="70864"/>
                </a:lnTo>
                <a:lnTo>
                  <a:pt x="2793579" y="31540"/>
                </a:lnTo>
                <a:lnTo>
                  <a:pt x="2774788" y="0"/>
                </a:lnTo>
                <a:close/>
              </a:path>
            </a:pathLst>
          </a:custGeom>
          <a:solidFill>
            <a:srgbClr val="FFD100"/>
          </a:solidFill>
        </p:spPr>
        <p:txBody>
          <a:bodyPr wrap="square" lIns="0" tIns="0" rIns="0" bIns="0" rtlCol="0"/>
          <a:lstStyle/>
          <a:p>
            <a:endParaRPr/>
          </a:p>
        </p:txBody>
      </p:sp>
      <p:sp>
        <p:nvSpPr>
          <p:cNvPr id="11" name="object 11"/>
          <p:cNvSpPr txBox="1"/>
          <p:nvPr/>
        </p:nvSpPr>
        <p:spPr>
          <a:xfrm>
            <a:off x="701090" y="840716"/>
            <a:ext cx="1310896" cy="179536"/>
          </a:xfrm>
          <a:prstGeom prst="rect">
            <a:avLst/>
          </a:prstGeom>
          <a:solidFill>
            <a:srgbClr val="FEE2C8"/>
          </a:solidFill>
        </p:spPr>
        <p:txBody>
          <a:bodyPr vert="horz" wrap="square" lIns="0" tIns="0" rIns="0" bIns="0" rtlCol="0">
            <a:spAutoFit/>
          </a:bodyPr>
          <a:lstStyle/>
          <a:p>
            <a:pPr marL="683895">
              <a:lnSpc>
                <a:spcPts val="1370"/>
              </a:lnSpc>
            </a:pPr>
            <a:r>
              <a:rPr sz="1200" b="1" spc="5" dirty="0">
                <a:solidFill>
                  <a:srgbClr val="231F20"/>
                </a:solidFill>
                <a:latin typeface="Arial"/>
                <a:cs typeface="Arial"/>
              </a:rPr>
              <a:t>1386</a:t>
            </a:r>
            <a:endParaRPr sz="1200">
              <a:latin typeface="Arial"/>
              <a:cs typeface="Arial"/>
            </a:endParaRPr>
          </a:p>
        </p:txBody>
      </p:sp>
      <p:sp>
        <p:nvSpPr>
          <p:cNvPr id="12" name="object 12"/>
          <p:cNvSpPr txBox="1"/>
          <p:nvPr/>
        </p:nvSpPr>
        <p:spPr>
          <a:xfrm>
            <a:off x="2203474" y="845440"/>
            <a:ext cx="1595205"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Electrical</a:t>
            </a:r>
            <a:r>
              <a:rPr sz="1000" b="1" spc="-235" dirty="0">
                <a:solidFill>
                  <a:srgbClr val="005AAA"/>
                </a:solidFill>
                <a:latin typeface="Arial"/>
                <a:cs typeface="Arial"/>
              </a:rPr>
              <a:t> </a:t>
            </a:r>
            <a:r>
              <a:rPr sz="1000" b="1" spc="-10" dirty="0">
                <a:solidFill>
                  <a:srgbClr val="005AAA"/>
                </a:solidFill>
                <a:latin typeface="Arial"/>
                <a:cs typeface="Arial"/>
              </a:rPr>
              <a:t>Technology</a:t>
            </a:r>
            <a:endParaRPr sz="1000">
              <a:latin typeface="Arial"/>
              <a:cs typeface="Arial"/>
            </a:endParaRPr>
          </a:p>
        </p:txBody>
      </p:sp>
      <p:sp>
        <p:nvSpPr>
          <p:cNvPr id="13" name="object 13"/>
          <p:cNvSpPr/>
          <p:nvPr/>
        </p:nvSpPr>
        <p:spPr>
          <a:xfrm>
            <a:off x="699247" y="977713"/>
            <a:ext cx="3095129" cy="0"/>
          </a:xfrm>
          <a:custGeom>
            <a:avLst/>
            <a:gdLst/>
            <a:ahLst/>
            <a:cxnLst/>
            <a:rect l="l" t="t" r="r" b="b"/>
            <a:pathLst>
              <a:path w="2557780">
                <a:moveTo>
                  <a:pt x="0" y="0"/>
                </a:moveTo>
                <a:lnTo>
                  <a:pt x="2557272" y="0"/>
                </a:lnTo>
              </a:path>
            </a:pathLst>
          </a:custGeom>
          <a:ln w="12192">
            <a:solidFill>
              <a:srgbClr val="F7931D"/>
            </a:solidFill>
          </a:ln>
        </p:spPr>
        <p:txBody>
          <a:bodyPr wrap="square" lIns="0" tIns="0" rIns="0" bIns="0" rtlCol="0"/>
          <a:lstStyle/>
          <a:p>
            <a:endParaRPr/>
          </a:p>
        </p:txBody>
      </p:sp>
      <p:sp>
        <p:nvSpPr>
          <p:cNvPr id="14" name="object 14"/>
          <p:cNvSpPr txBox="1"/>
          <p:nvPr/>
        </p:nvSpPr>
        <p:spPr>
          <a:xfrm>
            <a:off x="1517442" y="1017460"/>
            <a:ext cx="6116491" cy="769441"/>
          </a:xfrm>
          <a:prstGeom prst="rect">
            <a:avLst/>
          </a:prstGeom>
        </p:spPr>
        <p:txBody>
          <a:bodyPr vert="horz" wrap="square" lIns="0" tIns="0" rIns="0" bIns="0" rtlCol="0">
            <a:spAutoFit/>
          </a:bodyPr>
          <a:lstStyle/>
          <a:p>
            <a:pPr marL="12700" marR="5080" indent="228600" algn="just">
              <a:lnSpc>
                <a:spcPct val="100000"/>
              </a:lnSpc>
            </a:pPr>
            <a:r>
              <a:rPr sz="1000" spc="-10" dirty="0">
                <a:solidFill>
                  <a:srgbClr val="231F20"/>
                </a:solidFill>
                <a:latin typeface="Times New Roman"/>
                <a:cs typeface="Times New Roman"/>
              </a:rPr>
              <a:t>Suppose</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that</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direction</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flow</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alternating</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current</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exciting</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or</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field</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(stator)</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winding  </a:t>
            </a:r>
            <a:r>
              <a:rPr sz="1000" dirty="0">
                <a:solidFill>
                  <a:srgbClr val="231F20"/>
                </a:solidFill>
                <a:latin typeface="Times New Roman"/>
                <a:cs typeface="Times New Roman"/>
              </a:rPr>
              <a:t>is</a:t>
            </a:r>
            <a:r>
              <a:rPr sz="1000" spc="-60" dirty="0">
                <a:solidFill>
                  <a:srgbClr val="231F20"/>
                </a:solidFill>
                <a:latin typeface="Times New Roman"/>
                <a:cs typeface="Times New Roman"/>
              </a:rPr>
              <a:t> </a:t>
            </a:r>
            <a:r>
              <a:rPr sz="1000" dirty="0">
                <a:solidFill>
                  <a:srgbClr val="231F20"/>
                </a:solidFill>
                <a:latin typeface="Times New Roman"/>
                <a:cs typeface="Times New Roman"/>
              </a:rPr>
              <a:t>such</a:t>
            </a:r>
            <a:r>
              <a:rPr sz="1000" spc="-60" dirty="0">
                <a:solidFill>
                  <a:srgbClr val="231F20"/>
                </a:solidFill>
                <a:latin typeface="Times New Roman"/>
                <a:cs typeface="Times New Roman"/>
              </a:rPr>
              <a:t> </a:t>
            </a:r>
            <a:r>
              <a:rPr sz="1000" dirty="0">
                <a:solidFill>
                  <a:srgbClr val="231F20"/>
                </a:solidFill>
                <a:latin typeface="Times New Roman"/>
                <a:cs typeface="Times New Roman"/>
              </a:rPr>
              <a:t>that</a:t>
            </a:r>
            <a:r>
              <a:rPr sz="1000" spc="-60" dirty="0">
                <a:solidFill>
                  <a:srgbClr val="231F20"/>
                </a:solidFill>
                <a:latin typeface="Times New Roman"/>
                <a:cs typeface="Times New Roman"/>
              </a:rPr>
              <a:t> </a:t>
            </a:r>
            <a:r>
              <a:rPr sz="1000" dirty="0">
                <a:solidFill>
                  <a:srgbClr val="231F20"/>
                </a:solidFill>
                <a:latin typeface="Times New Roman"/>
                <a:cs typeface="Times New Roman"/>
              </a:rPr>
              <a:t>it</a:t>
            </a:r>
            <a:r>
              <a:rPr sz="1000" spc="-60" dirty="0">
                <a:solidFill>
                  <a:srgbClr val="231F20"/>
                </a:solidFill>
                <a:latin typeface="Times New Roman"/>
                <a:cs typeface="Times New Roman"/>
              </a:rPr>
              <a:t> </a:t>
            </a:r>
            <a:r>
              <a:rPr sz="1000" dirty="0">
                <a:solidFill>
                  <a:srgbClr val="231F20"/>
                </a:solidFill>
                <a:latin typeface="Times New Roman"/>
                <a:cs typeface="Times New Roman"/>
              </a:rPr>
              <a:t>creates</a:t>
            </a:r>
            <a:r>
              <a:rPr sz="1000" spc="-60" dirty="0">
                <a:solidFill>
                  <a:srgbClr val="231F20"/>
                </a:solidFill>
                <a:latin typeface="Times New Roman"/>
                <a:cs typeface="Times New Roman"/>
              </a:rPr>
              <a:t> </a:t>
            </a:r>
            <a:r>
              <a:rPr sz="1000" dirty="0">
                <a:solidFill>
                  <a:srgbClr val="231F20"/>
                </a:solidFill>
                <a:latin typeface="Times New Roman"/>
                <a:cs typeface="Times New Roman"/>
              </a:rPr>
              <a:t>a</a:t>
            </a:r>
            <a:r>
              <a:rPr sz="1000" spc="-85" dirty="0">
                <a:solidFill>
                  <a:srgbClr val="231F20"/>
                </a:solidFill>
                <a:latin typeface="Times New Roman"/>
                <a:cs typeface="Times New Roman"/>
              </a:rPr>
              <a:t> </a:t>
            </a:r>
            <a:r>
              <a:rPr sz="1000" i="1" spc="5" dirty="0">
                <a:solidFill>
                  <a:srgbClr val="231F20"/>
                </a:solidFill>
                <a:latin typeface="Times New Roman"/>
                <a:cs typeface="Times New Roman"/>
              </a:rPr>
              <a:t>N</a:t>
            </a:r>
            <a:r>
              <a:rPr sz="1000" spc="5" dirty="0">
                <a:solidFill>
                  <a:srgbClr val="231F20"/>
                </a:solidFill>
                <a:latin typeface="Times New Roman"/>
                <a:cs typeface="Times New Roman"/>
              </a:rPr>
              <a:t>-pole</a:t>
            </a:r>
            <a:r>
              <a:rPr sz="1000" spc="-60" dirty="0">
                <a:solidFill>
                  <a:srgbClr val="231F20"/>
                </a:solidFill>
                <a:latin typeface="Times New Roman"/>
                <a:cs typeface="Times New Roman"/>
              </a:rPr>
              <a:t> </a:t>
            </a:r>
            <a:r>
              <a:rPr sz="1000" dirty="0">
                <a:solidFill>
                  <a:srgbClr val="231F20"/>
                </a:solidFill>
                <a:latin typeface="Times New Roman"/>
                <a:cs typeface="Times New Roman"/>
              </a:rPr>
              <a:t>at</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top</a:t>
            </a:r>
            <a:r>
              <a:rPr sz="1000" spc="-60" dirty="0">
                <a:solidFill>
                  <a:srgbClr val="231F20"/>
                </a:solidFill>
                <a:latin typeface="Times New Roman"/>
                <a:cs typeface="Times New Roman"/>
              </a:rPr>
              <a:t> </a:t>
            </a:r>
            <a:r>
              <a:rPr sz="1000" dirty="0">
                <a:solidFill>
                  <a:srgbClr val="231F20"/>
                </a:solidFill>
                <a:latin typeface="Times New Roman"/>
                <a:cs typeface="Times New Roman"/>
              </a:rPr>
              <a:t>and</a:t>
            </a:r>
            <a:r>
              <a:rPr sz="1000" spc="-60" dirty="0">
                <a:solidFill>
                  <a:srgbClr val="231F20"/>
                </a:solidFill>
                <a:latin typeface="Times New Roman"/>
                <a:cs typeface="Times New Roman"/>
              </a:rPr>
              <a:t> </a:t>
            </a:r>
            <a:r>
              <a:rPr sz="1000" dirty="0">
                <a:solidFill>
                  <a:srgbClr val="231F20"/>
                </a:solidFill>
                <a:latin typeface="Times New Roman"/>
                <a:cs typeface="Times New Roman"/>
              </a:rPr>
              <a:t>a</a:t>
            </a:r>
            <a:r>
              <a:rPr sz="1000" spc="-60" dirty="0">
                <a:solidFill>
                  <a:srgbClr val="231F20"/>
                </a:solidFill>
                <a:latin typeface="Times New Roman"/>
                <a:cs typeface="Times New Roman"/>
              </a:rPr>
              <a:t> </a:t>
            </a:r>
            <a:r>
              <a:rPr sz="1000" i="1" spc="5" dirty="0">
                <a:solidFill>
                  <a:srgbClr val="231F20"/>
                </a:solidFill>
                <a:latin typeface="Times New Roman"/>
                <a:cs typeface="Times New Roman"/>
              </a:rPr>
              <a:t>S</a:t>
            </a:r>
            <a:r>
              <a:rPr sz="1000" spc="5" dirty="0">
                <a:solidFill>
                  <a:srgbClr val="231F20"/>
                </a:solidFill>
                <a:latin typeface="Times New Roman"/>
                <a:cs typeface="Times New Roman"/>
              </a:rPr>
              <a:t>-pole</a:t>
            </a:r>
            <a:r>
              <a:rPr sz="1000" spc="-60" dirty="0">
                <a:solidFill>
                  <a:srgbClr val="231F20"/>
                </a:solidFill>
                <a:latin typeface="Times New Roman"/>
                <a:cs typeface="Times New Roman"/>
              </a:rPr>
              <a:t> </a:t>
            </a:r>
            <a:r>
              <a:rPr sz="1000" dirty="0">
                <a:solidFill>
                  <a:srgbClr val="231F20"/>
                </a:solidFill>
                <a:latin typeface="Times New Roman"/>
                <a:cs typeface="Times New Roman"/>
              </a:rPr>
              <a:t>at</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bottom.</a:t>
            </a:r>
            <a:r>
              <a:rPr sz="1000" spc="125"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alternating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flux</a:t>
            </a:r>
            <a:r>
              <a:rPr sz="1000" spc="-60" dirty="0">
                <a:solidFill>
                  <a:srgbClr val="231F20"/>
                </a:solidFill>
                <a:latin typeface="Times New Roman"/>
                <a:cs typeface="Times New Roman"/>
              </a:rPr>
              <a:t> </a:t>
            </a:r>
            <a:r>
              <a:rPr sz="1000" dirty="0">
                <a:solidFill>
                  <a:srgbClr val="231F20"/>
                </a:solidFill>
                <a:latin typeface="Times New Roman"/>
                <a:cs typeface="Times New Roman"/>
              </a:rPr>
              <a:t>produced</a:t>
            </a:r>
            <a:r>
              <a:rPr sz="1000" spc="-60" dirty="0">
                <a:solidFill>
                  <a:srgbClr val="231F20"/>
                </a:solidFill>
                <a:latin typeface="Times New Roman"/>
                <a:cs typeface="Times New Roman"/>
              </a:rPr>
              <a:t> </a:t>
            </a:r>
            <a:r>
              <a:rPr sz="1000" dirty="0">
                <a:solidFill>
                  <a:srgbClr val="231F20"/>
                </a:solidFill>
                <a:latin typeface="Times New Roman"/>
                <a:cs typeface="Times New Roman"/>
              </a:rPr>
              <a:t>by  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stator</a:t>
            </a:r>
            <a:r>
              <a:rPr sz="1000" spc="-7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dirty="0">
                <a:solidFill>
                  <a:srgbClr val="231F20"/>
                </a:solidFill>
                <a:latin typeface="Times New Roman"/>
                <a:cs typeface="Times New Roman"/>
              </a:rPr>
              <a:t>will</a:t>
            </a:r>
            <a:r>
              <a:rPr sz="1000" spc="-70" dirty="0">
                <a:solidFill>
                  <a:srgbClr val="231F20"/>
                </a:solidFill>
                <a:latin typeface="Times New Roman"/>
                <a:cs typeface="Times New Roman"/>
              </a:rPr>
              <a:t> </a:t>
            </a:r>
            <a:r>
              <a:rPr sz="1000" dirty="0">
                <a:solidFill>
                  <a:srgbClr val="231F20"/>
                </a:solidFill>
                <a:latin typeface="Times New Roman"/>
                <a:cs typeface="Times New Roman"/>
              </a:rPr>
              <a:t>induce</a:t>
            </a:r>
            <a:r>
              <a:rPr sz="1000" spc="-70" dirty="0">
                <a:solidFill>
                  <a:srgbClr val="231F20"/>
                </a:solidFill>
                <a:latin typeface="Times New Roman"/>
                <a:cs typeface="Times New Roman"/>
              </a:rPr>
              <a:t> </a:t>
            </a:r>
            <a:r>
              <a:rPr sz="1000" dirty="0">
                <a:solidFill>
                  <a:srgbClr val="231F20"/>
                </a:solidFill>
                <a:latin typeface="Times New Roman"/>
                <a:cs typeface="Times New Roman"/>
              </a:rPr>
              <a:t>e.m.f.</a:t>
            </a:r>
            <a:r>
              <a:rPr sz="1000" spc="-70" dirty="0">
                <a:solidFill>
                  <a:srgbClr val="231F20"/>
                </a:solidFill>
                <a:latin typeface="Times New Roman"/>
                <a:cs typeface="Times New Roman"/>
              </a:rPr>
              <a:t> </a:t>
            </a:r>
            <a:r>
              <a:rPr sz="1000"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armature</a:t>
            </a:r>
            <a:r>
              <a:rPr sz="1000" spc="-70" dirty="0">
                <a:solidFill>
                  <a:srgbClr val="231F20"/>
                </a:solidFill>
                <a:latin typeface="Times New Roman"/>
                <a:cs typeface="Times New Roman"/>
              </a:rPr>
              <a:t> </a:t>
            </a:r>
            <a:r>
              <a:rPr sz="1000" dirty="0">
                <a:solidFill>
                  <a:srgbClr val="231F20"/>
                </a:solidFill>
                <a:latin typeface="Times New Roman"/>
                <a:cs typeface="Times New Roman"/>
              </a:rPr>
              <a:t>conductors</a:t>
            </a:r>
            <a:r>
              <a:rPr sz="1000" spc="-70" dirty="0">
                <a:solidFill>
                  <a:srgbClr val="231F20"/>
                </a:solidFill>
                <a:latin typeface="Times New Roman"/>
                <a:cs typeface="Times New Roman"/>
              </a:rPr>
              <a:t> </a:t>
            </a:r>
            <a:r>
              <a:rPr sz="1000" dirty="0">
                <a:solidFill>
                  <a:srgbClr val="231F20"/>
                </a:solidFill>
                <a:latin typeface="Times New Roman"/>
                <a:cs typeface="Times New Roman"/>
              </a:rPr>
              <a:t>by</a:t>
            </a:r>
            <a:r>
              <a:rPr sz="1000" spc="-70" dirty="0">
                <a:solidFill>
                  <a:srgbClr val="231F20"/>
                </a:solidFill>
                <a:latin typeface="Times New Roman"/>
                <a:cs typeface="Times New Roman"/>
              </a:rPr>
              <a:t> </a:t>
            </a:r>
            <a:r>
              <a:rPr sz="1000" dirty="0">
                <a:solidFill>
                  <a:srgbClr val="231F20"/>
                </a:solidFill>
                <a:latin typeface="Times New Roman"/>
                <a:cs typeface="Times New Roman"/>
              </a:rPr>
              <a:t>transformer</a:t>
            </a:r>
            <a:r>
              <a:rPr sz="1000" spc="-70" dirty="0">
                <a:solidFill>
                  <a:srgbClr val="231F20"/>
                </a:solidFill>
                <a:latin typeface="Times New Roman"/>
                <a:cs typeface="Times New Roman"/>
              </a:rPr>
              <a:t> </a:t>
            </a:r>
            <a:r>
              <a:rPr sz="1000" dirty="0">
                <a:solidFill>
                  <a:srgbClr val="231F20"/>
                </a:solidFill>
                <a:latin typeface="Times New Roman"/>
                <a:cs typeface="Times New Roman"/>
              </a:rPr>
              <a:t>action.</a:t>
            </a:r>
            <a:r>
              <a:rPr sz="1000" spc="12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direction  </a:t>
            </a:r>
            <a:r>
              <a:rPr sz="1000" spc="-5"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induced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e.m.f.</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can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be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found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by</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using</a:t>
            </a:r>
            <a:r>
              <a:rPr sz="1000" spc="-70" dirty="0">
                <a:solidFill>
                  <a:srgbClr val="231F20"/>
                </a:solidFill>
                <a:latin typeface="Times New Roman"/>
                <a:cs typeface="Times New Roman"/>
              </a:rPr>
              <a:t> </a:t>
            </a:r>
            <a:r>
              <a:rPr sz="1000" spc="-20" dirty="0">
                <a:solidFill>
                  <a:srgbClr val="231F20"/>
                </a:solidFill>
                <a:latin typeface="Times New Roman"/>
                <a:cs typeface="Times New Roman"/>
              </a:rPr>
              <a:t>Lenz’s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law</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shown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Fig.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36.37</a:t>
            </a:r>
            <a:r>
              <a:rPr sz="1000" spc="-70" dirty="0">
                <a:solidFill>
                  <a:srgbClr val="231F20"/>
                </a:solidFill>
                <a:latin typeface="Times New Roman"/>
                <a:cs typeface="Times New Roman"/>
              </a:rPr>
              <a:t> </a:t>
            </a:r>
            <a:r>
              <a:rPr sz="1000" spc="-15" dirty="0">
                <a:solidFill>
                  <a:srgbClr val="231F20"/>
                </a:solidFill>
                <a:latin typeface="Times New Roman"/>
                <a:cs typeface="Times New Roman"/>
              </a:rPr>
              <a:t>(</a:t>
            </a:r>
            <a:r>
              <a:rPr sz="1000" i="1" spc="-15" dirty="0">
                <a:solidFill>
                  <a:srgbClr val="231F20"/>
                </a:solidFill>
                <a:latin typeface="Times New Roman"/>
                <a:cs typeface="Times New Roman"/>
              </a:rPr>
              <a:t>a</a:t>
            </a:r>
            <a:r>
              <a:rPr sz="1000" spc="-15" dirty="0">
                <a:solidFill>
                  <a:srgbClr val="231F20"/>
                </a:solidFill>
                <a:latin typeface="Times New Roman"/>
                <a:cs typeface="Times New Roman"/>
              </a:rPr>
              <a:t>).</a:t>
            </a:r>
            <a:r>
              <a:rPr sz="1000" spc="-70" dirty="0">
                <a:solidFill>
                  <a:srgbClr val="231F20"/>
                </a:solidFill>
                <a:latin typeface="Times New Roman"/>
                <a:cs typeface="Times New Roman"/>
              </a:rPr>
              <a:t> </a:t>
            </a:r>
            <a:r>
              <a:rPr sz="1000" spc="-10" dirty="0">
                <a:solidFill>
                  <a:srgbClr val="231F20"/>
                </a:solidFill>
                <a:latin typeface="Times New Roman"/>
                <a:cs typeface="Times New Roman"/>
              </a:rPr>
              <a:t>However,</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the  </a:t>
            </a:r>
            <a:r>
              <a:rPr sz="1000" dirty="0">
                <a:solidFill>
                  <a:srgbClr val="231F20"/>
                </a:solidFill>
                <a:latin typeface="Times New Roman"/>
                <a:cs typeface="Times New Roman"/>
              </a:rPr>
              <a:t>direction</a:t>
            </a:r>
            <a:r>
              <a:rPr sz="1000" spc="95" dirty="0">
                <a:solidFill>
                  <a:srgbClr val="231F20"/>
                </a:solidFill>
                <a:latin typeface="Times New Roman"/>
                <a:cs typeface="Times New Roman"/>
              </a:rPr>
              <a:t> </a:t>
            </a:r>
            <a:r>
              <a:rPr sz="1000" dirty="0">
                <a:solidFill>
                  <a:srgbClr val="231F20"/>
                </a:solidFill>
                <a:latin typeface="Times New Roman"/>
                <a:cs typeface="Times New Roman"/>
              </a:rPr>
              <a:t>of</a:t>
            </a:r>
            <a:r>
              <a:rPr sz="1000" spc="95" dirty="0">
                <a:solidFill>
                  <a:srgbClr val="231F20"/>
                </a:solidFill>
                <a:latin typeface="Times New Roman"/>
                <a:cs typeface="Times New Roman"/>
              </a:rPr>
              <a:t> </a:t>
            </a:r>
            <a:r>
              <a:rPr sz="1000" dirty="0">
                <a:solidFill>
                  <a:srgbClr val="231F20"/>
                </a:solidFill>
                <a:latin typeface="Times New Roman"/>
                <a:cs typeface="Times New Roman"/>
              </a:rPr>
              <a:t>the</a:t>
            </a:r>
            <a:r>
              <a:rPr sz="1000" spc="105" dirty="0">
                <a:solidFill>
                  <a:srgbClr val="231F20"/>
                </a:solidFill>
                <a:latin typeface="Times New Roman"/>
                <a:cs typeface="Times New Roman"/>
              </a:rPr>
              <a:t> </a:t>
            </a:r>
            <a:r>
              <a:rPr sz="1000" b="1" i="1" spc="-20" dirty="0">
                <a:solidFill>
                  <a:srgbClr val="EC008C"/>
                </a:solidFill>
                <a:latin typeface="Times New Roman"/>
                <a:cs typeface="Times New Roman"/>
              </a:rPr>
              <a:t>induced</a:t>
            </a:r>
            <a:r>
              <a:rPr sz="1000" b="1" i="1" spc="80" dirty="0">
                <a:solidFill>
                  <a:srgbClr val="EC008C"/>
                </a:solidFill>
                <a:latin typeface="Times New Roman"/>
                <a:cs typeface="Times New Roman"/>
              </a:rPr>
              <a:t> </a:t>
            </a:r>
            <a:r>
              <a:rPr sz="1000" dirty="0">
                <a:solidFill>
                  <a:srgbClr val="231F20"/>
                </a:solidFill>
                <a:latin typeface="Times New Roman"/>
                <a:cs typeface="Times New Roman"/>
              </a:rPr>
              <a:t>currents</a:t>
            </a:r>
            <a:r>
              <a:rPr sz="1000" spc="95" dirty="0">
                <a:solidFill>
                  <a:srgbClr val="231F20"/>
                </a:solidFill>
                <a:latin typeface="Times New Roman"/>
                <a:cs typeface="Times New Roman"/>
              </a:rPr>
              <a:t> </a:t>
            </a:r>
            <a:r>
              <a:rPr sz="1000" dirty="0">
                <a:solidFill>
                  <a:srgbClr val="231F20"/>
                </a:solidFill>
                <a:latin typeface="Times New Roman"/>
                <a:cs typeface="Times New Roman"/>
              </a:rPr>
              <a:t>in</a:t>
            </a:r>
            <a:r>
              <a:rPr sz="1000" spc="95" dirty="0">
                <a:solidFill>
                  <a:srgbClr val="231F20"/>
                </a:solidFill>
                <a:latin typeface="Times New Roman"/>
                <a:cs typeface="Times New Roman"/>
              </a:rPr>
              <a:t> </a:t>
            </a:r>
            <a:r>
              <a:rPr sz="1000" dirty="0">
                <a:solidFill>
                  <a:srgbClr val="231F20"/>
                </a:solidFill>
                <a:latin typeface="Times New Roman"/>
                <a:cs typeface="Times New Roman"/>
              </a:rPr>
              <a:t>the</a:t>
            </a:r>
            <a:r>
              <a:rPr sz="1000" spc="95" dirty="0">
                <a:solidFill>
                  <a:srgbClr val="231F20"/>
                </a:solidFill>
                <a:latin typeface="Times New Roman"/>
                <a:cs typeface="Times New Roman"/>
              </a:rPr>
              <a:t> </a:t>
            </a:r>
            <a:r>
              <a:rPr sz="1000" dirty="0">
                <a:solidFill>
                  <a:srgbClr val="231F20"/>
                </a:solidFill>
                <a:latin typeface="Times New Roman"/>
                <a:cs typeface="Times New Roman"/>
              </a:rPr>
              <a:t>armature</a:t>
            </a:r>
            <a:r>
              <a:rPr sz="1000" spc="95" dirty="0">
                <a:solidFill>
                  <a:srgbClr val="231F20"/>
                </a:solidFill>
                <a:latin typeface="Times New Roman"/>
                <a:cs typeface="Times New Roman"/>
              </a:rPr>
              <a:t> </a:t>
            </a:r>
            <a:r>
              <a:rPr sz="1000" dirty="0">
                <a:solidFill>
                  <a:srgbClr val="231F20"/>
                </a:solidFill>
                <a:latin typeface="Times New Roman"/>
                <a:cs typeface="Times New Roman"/>
              </a:rPr>
              <a:t>conductors</a:t>
            </a:r>
            <a:r>
              <a:rPr sz="1000" spc="95" dirty="0">
                <a:solidFill>
                  <a:srgbClr val="231F20"/>
                </a:solidFill>
                <a:latin typeface="Times New Roman"/>
                <a:cs typeface="Times New Roman"/>
              </a:rPr>
              <a:t> </a:t>
            </a:r>
            <a:r>
              <a:rPr sz="1000" dirty="0">
                <a:solidFill>
                  <a:srgbClr val="231F20"/>
                </a:solidFill>
                <a:latin typeface="Times New Roman"/>
                <a:cs typeface="Times New Roman"/>
              </a:rPr>
              <a:t>will</a:t>
            </a:r>
            <a:r>
              <a:rPr sz="1000" spc="95" dirty="0">
                <a:solidFill>
                  <a:srgbClr val="231F20"/>
                </a:solidFill>
                <a:latin typeface="Times New Roman"/>
                <a:cs typeface="Times New Roman"/>
              </a:rPr>
              <a:t> </a:t>
            </a:r>
            <a:r>
              <a:rPr sz="1000" dirty="0">
                <a:solidFill>
                  <a:srgbClr val="231F20"/>
                </a:solidFill>
                <a:latin typeface="Times New Roman"/>
                <a:cs typeface="Times New Roman"/>
              </a:rPr>
              <a:t>depend</a:t>
            </a:r>
            <a:r>
              <a:rPr sz="1000" spc="95" dirty="0">
                <a:solidFill>
                  <a:srgbClr val="231F20"/>
                </a:solidFill>
                <a:latin typeface="Times New Roman"/>
                <a:cs typeface="Times New Roman"/>
              </a:rPr>
              <a:t> </a:t>
            </a:r>
            <a:r>
              <a:rPr sz="1000" dirty="0">
                <a:solidFill>
                  <a:srgbClr val="231F20"/>
                </a:solidFill>
                <a:latin typeface="Times New Roman"/>
                <a:cs typeface="Times New Roman"/>
              </a:rPr>
              <a:t>on</a:t>
            </a:r>
            <a:r>
              <a:rPr sz="1000" spc="95" dirty="0">
                <a:solidFill>
                  <a:srgbClr val="231F20"/>
                </a:solidFill>
                <a:latin typeface="Times New Roman"/>
                <a:cs typeface="Times New Roman"/>
              </a:rPr>
              <a:t> </a:t>
            </a:r>
            <a:r>
              <a:rPr sz="1000" dirty="0">
                <a:solidFill>
                  <a:srgbClr val="231F20"/>
                </a:solidFill>
                <a:latin typeface="Times New Roman"/>
                <a:cs typeface="Times New Roman"/>
              </a:rPr>
              <a:t>the</a:t>
            </a:r>
            <a:r>
              <a:rPr sz="1000" spc="120" dirty="0">
                <a:solidFill>
                  <a:srgbClr val="231F20"/>
                </a:solidFill>
                <a:latin typeface="Times New Roman"/>
                <a:cs typeface="Times New Roman"/>
              </a:rPr>
              <a:t> </a:t>
            </a:r>
            <a:r>
              <a:rPr sz="1000" b="1" i="1" spc="-10" dirty="0">
                <a:solidFill>
                  <a:srgbClr val="EC008C"/>
                </a:solidFill>
                <a:latin typeface="Times New Roman"/>
                <a:cs typeface="Times New Roman"/>
              </a:rPr>
              <a:t>positions</a:t>
            </a:r>
            <a:r>
              <a:rPr sz="1000" b="1" i="1" spc="80" dirty="0">
                <a:solidFill>
                  <a:srgbClr val="EC008C"/>
                </a:solidFill>
                <a:latin typeface="Times New Roman"/>
                <a:cs typeface="Times New Roman"/>
              </a:rPr>
              <a:t> </a:t>
            </a:r>
            <a:r>
              <a:rPr sz="1000" b="1" i="1" spc="-5" dirty="0">
                <a:solidFill>
                  <a:srgbClr val="EC008C"/>
                </a:solidFill>
                <a:latin typeface="Times New Roman"/>
                <a:cs typeface="Times New Roman"/>
              </a:rPr>
              <a:t>of</a:t>
            </a:r>
            <a:r>
              <a:rPr sz="1000" b="1" i="1" spc="80" dirty="0">
                <a:solidFill>
                  <a:srgbClr val="EC008C"/>
                </a:solidFill>
                <a:latin typeface="Times New Roman"/>
                <a:cs typeface="Times New Roman"/>
              </a:rPr>
              <a:t> </a:t>
            </a:r>
            <a:r>
              <a:rPr sz="1000" b="1" i="1" spc="-10" dirty="0">
                <a:solidFill>
                  <a:srgbClr val="EC008C"/>
                </a:solidFill>
                <a:latin typeface="Times New Roman"/>
                <a:cs typeface="Times New Roman"/>
              </a:rPr>
              <a:t>the</a:t>
            </a:r>
            <a:endParaRPr sz="1000">
              <a:latin typeface="Times New Roman"/>
              <a:cs typeface="Times New Roman"/>
            </a:endParaRPr>
          </a:p>
        </p:txBody>
      </p:sp>
      <p:sp>
        <p:nvSpPr>
          <p:cNvPr id="15" name="object 15"/>
          <p:cNvSpPr txBox="1"/>
          <p:nvPr/>
        </p:nvSpPr>
        <p:spPr>
          <a:xfrm>
            <a:off x="5224221" y="1506153"/>
            <a:ext cx="2417397" cy="2487861"/>
          </a:xfrm>
          <a:prstGeom prst="rect">
            <a:avLst/>
          </a:prstGeom>
        </p:spPr>
        <p:txBody>
          <a:bodyPr vert="horz" wrap="square" lIns="0" tIns="0" rIns="0" bIns="0" rtlCol="0">
            <a:spAutoFit/>
          </a:bodyPr>
          <a:lstStyle/>
          <a:p>
            <a:pPr marL="12700" marR="5080" algn="just">
              <a:lnSpc>
                <a:spcPct val="100000"/>
              </a:lnSpc>
            </a:pPr>
            <a:r>
              <a:rPr sz="1000" b="1" i="1" spc="-20" dirty="0">
                <a:solidFill>
                  <a:srgbClr val="EC008C"/>
                </a:solidFill>
                <a:latin typeface="Times New Roman"/>
                <a:cs typeface="Times New Roman"/>
              </a:rPr>
              <a:t>short-circuited </a:t>
            </a:r>
            <a:r>
              <a:rPr sz="1000" b="1" i="1" spc="-15" dirty="0">
                <a:solidFill>
                  <a:srgbClr val="EC008C"/>
                </a:solidFill>
                <a:latin typeface="Times New Roman"/>
                <a:cs typeface="Times New Roman"/>
              </a:rPr>
              <a:t>brushes</a:t>
            </a:r>
            <a:r>
              <a:rPr sz="1000" spc="-15" dirty="0">
                <a:solidFill>
                  <a:srgbClr val="231F20"/>
                </a:solidFill>
                <a:latin typeface="Times New Roman"/>
                <a:cs typeface="Times New Roman"/>
              </a:rPr>
              <a:t>. </a:t>
            </a:r>
            <a:r>
              <a:rPr sz="1000" dirty="0">
                <a:solidFill>
                  <a:srgbClr val="231F20"/>
                </a:solidFill>
                <a:latin typeface="Times New Roman"/>
                <a:cs typeface="Times New Roman"/>
              </a:rPr>
              <a:t>If brush axis  is colinear with magnetic axis of </a:t>
            </a:r>
            <a:r>
              <a:rPr sz="1000" spc="5" dirty="0">
                <a:solidFill>
                  <a:srgbClr val="231F20"/>
                </a:solidFill>
                <a:latin typeface="Times New Roman"/>
                <a:cs typeface="Times New Roman"/>
              </a:rPr>
              <a:t>the  </a:t>
            </a:r>
            <a:r>
              <a:rPr sz="1000" spc="-10" dirty="0">
                <a:solidFill>
                  <a:srgbClr val="231F20"/>
                </a:solidFill>
                <a:latin typeface="Times New Roman"/>
                <a:cs typeface="Times New Roman"/>
              </a:rPr>
              <a:t>main</a:t>
            </a:r>
            <a:r>
              <a:rPr sz="1000" spc="-95" dirty="0">
                <a:solidFill>
                  <a:srgbClr val="231F20"/>
                </a:solidFill>
                <a:latin typeface="Times New Roman"/>
                <a:cs typeface="Times New Roman"/>
              </a:rPr>
              <a:t> </a:t>
            </a:r>
            <a:r>
              <a:rPr sz="1000" spc="-10" dirty="0">
                <a:solidFill>
                  <a:srgbClr val="231F20"/>
                </a:solidFill>
                <a:latin typeface="Times New Roman"/>
                <a:cs typeface="Times New Roman"/>
              </a:rPr>
              <a:t>poles,</a:t>
            </a:r>
            <a:r>
              <a:rPr sz="1000" spc="-95"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95" dirty="0">
                <a:solidFill>
                  <a:srgbClr val="231F20"/>
                </a:solidFill>
                <a:latin typeface="Times New Roman"/>
                <a:cs typeface="Times New Roman"/>
              </a:rPr>
              <a:t> </a:t>
            </a:r>
            <a:r>
              <a:rPr sz="1000" spc="-10" dirty="0">
                <a:solidFill>
                  <a:srgbClr val="231F20"/>
                </a:solidFill>
                <a:latin typeface="Times New Roman"/>
                <a:cs typeface="Times New Roman"/>
              </a:rPr>
              <a:t>directions</a:t>
            </a:r>
            <a:r>
              <a:rPr sz="1000" spc="-95"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95"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95" dirty="0">
                <a:solidFill>
                  <a:srgbClr val="231F20"/>
                </a:solidFill>
                <a:latin typeface="Times New Roman"/>
                <a:cs typeface="Times New Roman"/>
              </a:rPr>
              <a:t> </a:t>
            </a:r>
            <a:r>
              <a:rPr sz="1000" spc="-10" dirty="0">
                <a:solidFill>
                  <a:srgbClr val="231F20"/>
                </a:solidFill>
                <a:latin typeface="Times New Roman"/>
                <a:cs typeface="Times New Roman"/>
              </a:rPr>
              <a:t>induced  </a:t>
            </a:r>
            <a:r>
              <a:rPr sz="1000" spc="-15" dirty="0">
                <a:solidFill>
                  <a:srgbClr val="231F20"/>
                </a:solidFill>
                <a:latin typeface="Times New Roman"/>
                <a:cs typeface="Times New Roman"/>
              </a:rPr>
              <a:t>currents</a:t>
            </a:r>
            <a:r>
              <a:rPr sz="1000" spc="-95" dirty="0">
                <a:solidFill>
                  <a:srgbClr val="231F20"/>
                </a:solidFill>
                <a:latin typeface="Times New Roman"/>
                <a:cs typeface="Times New Roman"/>
              </a:rPr>
              <a:t> </a:t>
            </a:r>
            <a:r>
              <a:rPr sz="1000" spc="-15" dirty="0">
                <a:solidFill>
                  <a:srgbClr val="231F20"/>
                </a:solidFill>
                <a:latin typeface="Times New Roman"/>
                <a:cs typeface="Times New Roman"/>
              </a:rPr>
              <a:t>(shown</a:t>
            </a:r>
            <a:r>
              <a:rPr sz="1000" spc="-95" dirty="0">
                <a:solidFill>
                  <a:srgbClr val="231F20"/>
                </a:solidFill>
                <a:latin typeface="Times New Roman"/>
                <a:cs typeface="Times New Roman"/>
              </a:rPr>
              <a:t> </a:t>
            </a:r>
            <a:r>
              <a:rPr sz="1000" spc="-10" dirty="0">
                <a:solidFill>
                  <a:srgbClr val="231F20"/>
                </a:solidFill>
                <a:latin typeface="Times New Roman"/>
                <a:cs typeface="Times New Roman"/>
              </a:rPr>
              <a:t>by</a:t>
            </a:r>
            <a:r>
              <a:rPr sz="1000" spc="-95" dirty="0">
                <a:solidFill>
                  <a:srgbClr val="231F20"/>
                </a:solidFill>
                <a:latin typeface="Times New Roman"/>
                <a:cs typeface="Times New Roman"/>
              </a:rPr>
              <a:t> </a:t>
            </a:r>
            <a:r>
              <a:rPr sz="1000" spc="-15" dirty="0">
                <a:solidFill>
                  <a:srgbClr val="231F20"/>
                </a:solidFill>
                <a:latin typeface="Times New Roman"/>
                <a:cs typeface="Times New Roman"/>
              </a:rPr>
              <a:t>dots</a:t>
            </a:r>
            <a:r>
              <a:rPr sz="1000" spc="-95" dirty="0">
                <a:solidFill>
                  <a:srgbClr val="231F20"/>
                </a:solidFill>
                <a:latin typeface="Times New Roman"/>
                <a:cs typeface="Times New Roman"/>
              </a:rPr>
              <a:t> </a:t>
            </a:r>
            <a:r>
              <a:rPr sz="1000" spc="-10" dirty="0">
                <a:solidFill>
                  <a:srgbClr val="231F20"/>
                </a:solidFill>
                <a:latin typeface="Times New Roman"/>
                <a:cs typeface="Times New Roman"/>
              </a:rPr>
              <a:t>and</a:t>
            </a:r>
            <a:r>
              <a:rPr sz="1000" spc="-95" dirty="0">
                <a:solidFill>
                  <a:srgbClr val="231F20"/>
                </a:solidFill>
                <a:latin typeface="Times New Roman"/>
                <a:cs typeface="Times New Roman"/>
              </a:rPr>
              <a:t> </a:t>
            </a:r>
            <a:r>
              <a:rPr sz="1000" spc="-15" dirty="0">
                <a:solidFill>
                  <a:srgbClr val="231F20"/>
                </a:solidFill>
                <a:latin typeface="Times New Roman"/>
                <a:cs typeface="Times New Roman"/>
              </a:rPr>
              <a:t>arrows)</a:t>
            </a:r>
            <a:r>
              <a:rPr sz="1000" spc="-95" dirty="0">
                <a:solidFill>
                  <a:srgbClr val="231F20"/>
                </a:solidFill>
                <a:latin typeface="Times New Roman"/>
                <a:cs typeface="Times New Roman"/>
              </a:rPr>
              <a:t> </a:t>
            </a:r>
            <a:r>
              <a:rPr sz="1000" spc="-15" dirty="0">
                <a:solidFill>
                  <a:srgbClr val="231F20"/>
                </a:solidFill>
                <a:latin typeface="Times New Roman"/>
                <a:cs typeface="Times New Roman"/>
              </a:rPr>
              <a:t>will  </a:t>
            </a:r>
            <a:r>
              <a:rPr sz="1000" dirty="0">
                <a:solidFill>
                  <a:srgbClr val="231F20"/>
                </a:solidFill>
                <a:latin typeface="Times New Roman"/>
                <a:cs typeface="Times New Roman"/>
              </a:rPr>
              <a:t>be as indicated in Fig. 36.37 </a:t>
            </a:r>
            <a:r>
              <a:rPr sz="1000" spc="-15" dirty="0">
                <a:solidFill>
                  <a:srgbClr val="231F20"/>
                </a:solidFill>
                <a:latin typeface="Times New Roman"/>
                <a:cs typeface="Times New Roman"/>
              </a:rPr>
              <a:t>(</a:t>
            </a:r>
            <a:r>
              <a:rPr sz="1000" i="1" spc="-15" dirty="0">
                <a:solidFill>
                  <a:srgbClr val="231F20"/>
                </a:solidFill>
                <a:latin typeface="Times New Roman"/>
                <a:cs typeface="Times New Roman"/>
              </a:rPr>
              <a:t>a</a:t>
            </a:r>
            <a:r>
              <a:rPr sz="1000" spc="-15" dirty="0">
                <a:solidFill>
                  <a:srgbClr val="231F20"/>
                </a:solidFill>
                <a:latin typeface="Times New Roman"/>
                <a:cs typeface="Times New Roman"/>
              </a:rPr>
              <a:t>)</a:t>
            </a:r>
            <a:r>
              <a:rPr sz="1000" b="1" spc="-15" dirty="0">
                <a:solidFill>
                  <a:srgbClr val="ED1C24"/>
                </a:solidFill>
                <a:latin typeface="Times New Roman"/>
                <a:cs typeface="Times New Roman"/>
              </a:rPr>
              <a:t>*</a:t>
            </a:r>
            <a:r>
              <a:rPr sz="1000" spc="-15" dirty="0">
                <a:solidFill>
                  <a:srgbClr val="231F20"/>
                </a:solidFill>
                <a:latin typeface="Times New Roman"/>
                <a:cs typeface="Times New Roman"/>
              </a:rPr>
              <a:t>. </a:t>
            </a:r>
            <a:r>
              <a:rPr sz="1000" dirty="0">
                <a:solidFill>
                  <a:srgbClr val="231F20"/>
                </a:solidFill>
                <a:latin typeface="Times New Roman"/>
                <a:cs typeface="Times New Roman"/>
              </a:rPr>
              <a:t>As</a:t>
            </a:r>
            <a:r>
              <a:rPr sz="1000" spc="-95" dirty="0">
                <a:solidFill>
                  <a:srgbClr val="231F20"/>
                </a:solidFill>
                <a:latin typeface="Times New Roman"/>
                <a:cs typeface="Times New Roman"/>
              </a:rPr>
              <a:t> </a:t>
            </a:r>
            <a:r>
              <a:rPr sz="1000" dirty="0">
                <a:solidFill>
                  <a:srgbClr val="231F20"/>
                </a:solidFill>
                <a:latin typeface="Times New Roman"/>
                <a:cs typeface="Times New Roman"/>
              </a:rPr>
              <a:t>a  </a:t>
            </a:r>
            <a:r>
              <a:rPr sz="1000" spc="15" dirty="0">
                <a:solidFill>
                  <a:srgbClr val="231F20"/>
                </a:solidFill>
                <a:latin typeface="Times New Roman"/>
                <a:cs typeface="Times New Roman"/>
              </a:rPr>
              <a:t>result, </a:t>
            </a:r>
            <a:r>
              <a:rPr sz="1000" spc="10" dirty="0">
                <a:solidFill>
                  <a:srgbClr val="231F20"/>
                </a:solidFill>
                <a:latin typeface="Times New Roman"/>
                <a:cs typeface="Times New Roman"/>
              </a:rPr>
              <a:t>the </a:t>
            </a:r>
            <a:r>
              <a:rPr sz="1000" spc="15" dirty="0">
                <a:solidFill>
                  <a:srgbClr val="231F20"/>
                </a:solidFill>
                <a:latin typeface="Times New Roman"/>
                <a:cs typeface="Times New Roman"/>
              </a:rPr>
              <a:t>armature will become </a:t>
            </a:r>
            <a:r>
              <a:rPr sz="1000" spc="20" dirty="0">
                <a:solidFill>
                  <a:srgbClr val="231F20"/>
                </a:solidFill>
                <a:latin typeface="Times New Roman"/>
                <a:cs typeface="Times New Roman"/>
              </a:rPr>
              <a:t>an  </a:t>
            </a:r>
            <a:r>
              <a:rPr sz="1000" dirty="0">
                <a:solidFill>
                  <a:srgbClr val="231F20"/>
                </a:solidFill>
                <a:latin typeface="Times New Roman"/>
                <a:cs typeface="Times New Roman"/>
              </a:rPr>
              <a:t>electromagnet</a:t>
            </a:r>
            <a:r>
              <a:rPr sz="1000" spc="-45" dirty="0">
                <a:solidFill>
                  <a:srgbClr val="231F20"/>
                </a:solidFill>
                <a:latin typeface="Times New Roman"/>
                <a:cs typeface="Times New Roman"/>
              </a:rPr>
              <a:t> </a:t>
            </a:r>
            <a:r>
              <a:rPr sz="1000" dirty="0">
                <a:solidFill>
                  <a:srgbClr val="231F20"/>
                </a:solidFill>
                <a:latin typeface="Times New Roman"/>
                <a:cs typeface="Times New Roman"/>
              </a:rPr>
              <a:t>with</a:t>
            </a:r>
            <a:r>
              <a:rPr sz="1000" spc="-45" dirty="0">
                <a:solidFill>
                  <a:srgbClr val="231F20"/>
                </a:solidFill>
                <a:latin typeface="Times New Roman"/>
                <a:cs typeface="Times New Roman"/>
              </a:rPr>
              <a:t> </a:t>
            </a:r>
            <a:r>
              <a:rPr sz="1000" dirty="0">
                <a:solidFill>
                  <a:srgbClr val="231F20"/>
                </a:solidFill>
                <a:latin typeface="Times New Roman"/>
                <a:cs typeface="Times New Roman"/>
              </a:rPr>
              <a:t>a</a:t>
            </a:r>
            <a:r>
              <a:rPr sz="1000" spc="-65" dirty="0">
                <a:solidFill>
                  <a:srgbClr val="231F20"/>
                </a:solidFill>
                <a:latin typeface="Times New Roman"/>
                <a:cs typeface="Times New Roman"/>
              </a:rPr>
              <a:t> </a:t>
            </a:r>
            <a:r>
              <a:rPr sz="1000" i="1" spc="5" dirty="0">
                <a:solidFill>
                  <a:srgbClr val="231F20"/>
                </a:solidFill>
                <a:latin typeface="Times New Roman"/>
                <a:cs typeface="Times New Roman"/>
              </a:rPr>
              <a:t>N</a:t>
            </a:r>
            <a:r>
              <a:rPr sz="1000" spc="5" dirty="0">
                <a:solidFill>
                  <a:srgbClr val="231F20"/>
                </a:solidFill>
                <a:latin typeface="Times New Roman"/>
                <a:cs typeface="Times New Roman"/>
              </a:rPr>
              <a:t>-pole</a:t>
            </a:r>
            <a:r>
              <a:rPr sz="1000" spc="-45" dirty="0">
                <a:solidFill>
                  <a:srgbClr val="231F20"/>
                </a:solidFill>
                <a:latin typeface="Times New Roman"/>
                <a:cs typeface="Times New Roman"/>
              </a:rPr>
              <a:t> </a:t>
            </a:r>
            <a:r>
              <a:rPr sz="1000" dirty="0">
                <a:solidFill>
                  <a:srgbClr val="231F20"/>
                </a:solidFill>
                <a:latin typeface="Times New Roman"/>
                <a:cs typeface="Times New Roman"/>
              </a:rPr>
              <a:t>on</a:t>
            </a:r>
            <a:r>
              <a:rPr sz="1000" spc="-45" dirty="0">
                <a:solidFill>
                  <a:srgbClr val="231F20"/>
                </a:solidFill>
                <a:latin typeface="Times New Roman"/>
                <a:cs typeface="Times New Roman"/>
              </a:rPr>
              <a:t> </a:t>
            </a:r>
            <a:r>
              <a:rPr sz="1000" dirty="0">
                <a:solidFill>
                  <a:srgbClr val="231F20"/>
                </a:solidFill>
                <a:latin typeface="Times New Roman"/>
                <a:cs typeface="Times New Roman"/>
              </a:rPr>
              <a:t>its</a:t>
            </a:r>
            <a:r>
              <a:rPr sz="1000" spc="-45" dirty="0">
                <a:solidFill>
                  <a:srgbClr val="231F20"/>
                </a:solidFill>
                <a:latin typeface="Times New Roman"/>
                <a:cs typeface="Times New Roman"/>
              </a:rPr>
              <a:t> </a:t>
            </a:r>
            <a:r>
              <a:rPr sz="1000" dirty="0">
                <a:solidFill>
                  <a:srgbClr val="231F20"/>
                </a:solidFill>
                <a:latin typeface="Times New Roman"/>
                <a:cs typeface="Times New Roman"/>
              </a:rPr>
              <a:t>top,  </a:t>
            </a:r>
            <a:r>
              <a:rPr sz="1000" spc="-5" dirty="0">
                <a:solidFill>
                  <a:srgbClr val="231F20"/>
                </a:solidFill>
                <a:latin typeface="Times New Roman"/>
                <a:cs typeface="Times New Roman"/>
              </a:rPr>
              <a:t>directly</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under</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main</a:t>
            </a:r>
            <a:r>
              <a:rPr sz="1000" spc="-105" dirty="0">
                <a:solidFill>
                  <a:srgbClr val="231F20"/>
                </a:solidFill>
                <a:latin typeface="Times New Roman"/>
                <a:cs typeface="Times New Roman"/>
              </a:rPr>
              <a:t> </a:t>
            </a:r>
            <a:r>
              <a:rPr sz="1000" i="1" spc="5" dirty="0">
                <a:solidFill>
                  <a:srgbClr val="231F20"/>
                </a:solidFill>
                <a:latin typeface="Times New Roman"/>
                <a:cs typeface="Times New Roman"/>
              </a:rPr>
              <a:t>N</a:t>
            </a:r>
            <a:r>
              <a:rPr sz="1000" spc="5" dirty="0">
                <a:solidFill>
                  <a:srgbClr val="231F20"/>
                </a:solidFill>
                <a:latin typeface="Times New Roman"/>
                <a:cs typeface="Times New Roman"/>
              </a:rPr>
              <a:t>-pole</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with  </a:t>
            </a:r>
            <a:r>
              <a:rPr sz="1000" dirty="0">
                <a:solidFill>
                  <a:srgbClr val="231F20"/>
                </a:solidFill>
                <a:latin typeface="Times New Roman"/>
                <a:cs typeface="Times New Roman"/>
              </a:rPr>
              <a:t>a</a:t>
            </a:r>
            <a:r>
              <a:rPr sz="1000" spc="-85" dirty="0">
                <a:solidFill>
                  <a:srgbClr val="231F20"/>
                </a:solidFill>
                <a:latin typeface="Times New Roman"/>
                <a:cs typeface="Times New Roman"/>
              </a:rPr>
              <a:t> </a:t>
            </a:r>
            <a:r>
              <a:rPr sz="1000" i="1" spc="5" dirty="0">
                <a:solidFill>
                  <a:srgbClr val="231F20"/>
                </a:solidFill>
                <a:latin typeface="Times New Roman"/>
                <a:cs typeface="Times New Roman"/>
              </a:rPr>
              <a:t>S</a:t>
            </a:r>
            <a:r>
              <a:rPr sz="1000" spc="5" dirty="0">
                <a:solidFill>
                  <a:srgbClr val="231F20"/>
                </a:solidFill>
                <a:latin typeface="Times New Roman"/>
                <a:cs typeface="Times New Roman"/>
              </a:rPr>
              <a:t>-pole</a:t>
            </a:r>
            <a:r>
              <a:rPr sz="1000" spc="-80" dirty="0">
                <a:solidFill>
                  <a:srgbClr val="231F20"/>
                </a:solidFill>
                <a:latin typeface="Times New Roman"/>
                <a:cs typeface="Times New Roman"/>
              </a:rPr>
              <a:t> </a:t>
            </a:r>
            <a:r>
              <a:rPr sz="1000" dirty="0">
                <a:solidFill>
                  <a:srgbClr val="231F20"/>
                </a:solidFill>
                <a:latin typeface="Times New Roman"/>
                <a:cs typeface="Times New Roman"/>
              </a:rPr>
              <a:t>at</a:t>
            </a:r>
            <a:r>
              <a:rPr sz="1000" spc="-80" dirty="0">
                <a:solidFill>
                  <a:srgbClr val="231F20"/>
                </a:solidFill>
                <a:latin typeface="Times New Roman"/>
                <a:cs typeface="Times New Roman"/>
              </a:rPr>
              <a:t> </a:t>
            </a:r>
            <a:r>
              <a:rPr sz="1000"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dirty="0">
                <a:solidFill>
                  <a:srgbClr val="231F20"/>
                </a:solidFill>
                <a:latin typeface="Times New Roman"/>
                <a:cs typeface="Times New Roman"/>
              </a:rPr>
              <a:t>bottom,</a:t>
            </a:r>
            <a:r>
              <a:rPr sz="1000" spc="-80" dirty="0">
                <a:solidFill>
                  <a:srgbClr val="231F20"/>
                </a:solidFill>
                <a:latin typeface="Times New Roman"/>
                <a:cs typeface="Times New Roman"/>
              </a:rPr>
              <a:t> </a:t>
            </a:r>
            <a:r>
              <a:rPr sz="1000" dirty="0">
                <a:solidFill>
                  <a:srgbClr val="231F20"/>
                </a:solidFill>
                <a:latin typeface="Times New Roman"/>
                <a:cs typeface="Times New Roman"/>
              </a:rPr>
              <a:t>directly</a:t>
            </a:r>
            <a:r>
              <a:rPr sz="1000" spc="-80" dirty="0">
                <a:solidFill>
                  <a:srgbClr val="231F20"/>
                </a:solidFill>
                <a:latin typeface="Times New Roman"/>
                <a:cs typeface="Times New Roman"/>
              </a:rPr>
              <a:t> </a:t>
            </a:r>
            <a:r>
              <a:rPr sz="1000" dirty="0">
                <a:solidFill>
                  <a:srgbClr val="231F20"/>
                </a:solidFill>
                <a:latin typeface="Times New Roman"/>
                <a:cs typeface="Times New Roman"/>
              </a:rPr>
              <a:t>over</a:t>
            </a:r>
            <a:r>
              <a:rPr sz="1000" spc="-80" dirty="0">
                <a:solidFill>
                  <a:srgbClr val="231F20"/>
                </a:solidFill>
                <a:latin typeface="Times New Roman"/>
                <a:cs typeface="Times New Roman"/>
              </a:rPr>
              <a:t> </a:t>
            </a:r>
            <a:r>
              <a:rPr sz="1000" dirty="0">
                <a:solidFill>
                  <a:srgbClr val="231F20"/>
                </a:solidFill>
                <a:latin typeface="Times New Roman"/>
                <a:cs typeface="Times New Roman"/>
              </a:rPr>
              <a:t>the  </a:t>
            </a:r>
            <a:r>
              <a:rPr sz="1000" spc="-5" dirty="0">
                <a:solidFill>
                  <a:srgbClr val="231F20"/>
                </a:solidFill>
                <a:latin typeface="Times New Roman"/>
                <a:cs typeface="Times New Roman"/>
              </a:rPr>
              <a:t>main </a:t>
            </a:r>
            <a:r>
              <a:rPr sz="1000" i="1" spc="5" dirty="0">
                <a:solidFill>
                  <a:srgbClr val="231F20"/>
                </a:solidFill>
                <a:latin typeface="Times New Roman"/>
                <a:cs typeface="Times New Roman"/>
              </a:rPr>
              <a:t>S</a:t>
            </a:r>
            <a:r>
              <a:rPr sz="1000" spc="5" dirty="0">
                <a:solidFill>
                  <a:srgbClr val="231F20"/>
                </a:solidFill>
                <a:latin typeface="Times New Roman"/>
                <a:cs typeface="Times New Roman"/>
              </a:rPr>
              <a:t>-pole. </a:t>
            </a:r>
            <a:r>
              <a:rPr sz="1000" dirty="0">
                <a:solidFill>
                  <a:srgbClr val="231F20"/>
                </a:solidFill>
                <a:latin typeface="Times New Roman"/>
                <a:cs typeface="Times New Roman"/>
              </a:rPr>
              <a:t>Because of this face-to-  </a:t>
            </a:r>
            <a:r>
              <a:rPr sz="1000" spc="-15" dirty="0">
                <a:solidFill>
                  <a:srgbClr val="231F20"/>
                </a:solidFill>
                <a:latin typeface="Times New Roman"/>
                <a:cs typeface="Times New Roman"/>
              </a:rPr>
              <a:t>face</a:t>
            </a:r>
            <a:r>
              <a:rPr sz="1000" spc="-100" dirty="0">
                <a:solidFill>
                  <a:srgbClr val="231F20"/>
                </a:solidFill>
                <a:latin typeface="Times New Roman"/>
                <a:cs typeface="Times New Roman"/>
              </a:rPr>
              <a:t> </a:t>
            </a:r>
            <a:r>
              <a:rPr sz="1000" spc="-15" dirty="0">
                <a:solidFill>
                  <a:srgbClr val="231F20"/>
                </a:solidFill>
                <a:latin typeface="Times New Roman"/>
                <a:cs typeface="Times New Roman"/>
              </a:rPr>
              <a:t>positioning</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of</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100" dirty="0">
                <a:solidFill>
                  <a:srgbClr val="231F20"/>
                </a:solidFill>
                <a:latin typeface="Times New Roman"/>
                <a:cs typeface="Times New Roman"/>
              </a:rPr>
              <a:t> </a:t>
            </a:r>
            <a:r>
              <a:rPr sz="1000" spc="-15" dirty="0">
                <a:solidFill>
                  <a:srgbClr val="231F20"/>
                </a:solidFill>
                <a:latin typeface="Times New Roman"/>
                <a:cs typeface="Times New Roman"/>
              </a:rPr>
              <a:t>main</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and</a:t>
            </a:r>
            <a:r>
              <a:rPr sz="1000" spc="-100" dirty="0">
                <a:solidFill>
                  <a:srgbClr val="231F20"/>
                </a:solidFill>
                <a:latin typeface="Times New Roman"/>
                <a:cs typeface="Times New Roman"/>
              </a:rPr>
              <a:t> </a:t>
            </a:r>
            <a:r>
              <a:rPr sz="1000" spc="-15" dirty="0">
                <a:solidFill>
                  <a:srgbClr val="231F20"/>
                </a:solidFill>
                <a:latin typeface="Times New Roman"/>
                <a:cs typeface="Times New Roman"/>
              </a:rPr>
              <a:t>induced  </a:t>
            </a:r>
            <a:r>
              <a:rPr sz="1000" spc="35" dirty="0">
                <a:solidFill>
                  <a:srgbClr val="231F20"/>
                </a:solidFill>
                <a:latin typeface="Times New Roman"/>
                <a:cs typeface="Times New Roman"/>
              </a:rPr>
              <a:t>magnetic poles, </a:t>
            </a:r>
            <a:r>
              <a:rPr sz="1000" spc="20" dirty="0">
                <a:solidFill>
                  <a:srgbClr val="231F20"/>
                </a:solidFill>
                <a:latin typeface="Times New Roman"/>
                <a:cs typeface="Times New Roman"/>
              </a:rPr>
              <a:t>no </a:t>
            </a:r>
            <a:r>
              <a:rPr sz="1000" spc="35" dirty="0">
                <a:solidFill>
                  <a:srgbClr val="231F20"/>
                </a:solidFill>
                <a:latin typeface="Times New Roman"/>
                <a:cs typeface="Times New Roman"/>
              </a:rPr>
              <a:t>torque </a:t>
            </a:r>
            <a:r>
              <a:rPr sz="1000" spc="30" dirty="0">
                <a:solidFill>
                  <a:srgbClr val="231F20"/>
                </a:solidFill>
                <a:latin typeface="Times New Roman"/>
                <a:cs typeface="Times New Roman"/>
              </a:rPr>
              <a:t>will </a:t>
            </a:r>
            <a:r>
              <a:rPr sz="1000" spc="45" dirty="0">
                <a:solidFill>
                  <a:srgbClr val="231F20"/>
                </a:solidFill>
                <a:latin typeface="Times New Roman"/>
                <a:cs typeface="Times New Roman"/>
              </a:rPr>
              <a:t>be  </a:t>
            </a:r>
            <a:r>
              <a:rPr sz="1000" spc="-5" dirty="0">
                <a:solidFill>
                  <a:srgbClr val="231F20"/>
                </a:solidFill>
                <a:latin typeface="Times New Roman"/>
                <a:cs typeface="Times New Roman"/>
              </a:rPr>
              <a:t>developed.</a:t>
            </a:r>
            <a:r>
              <a:rPr sz="1000" spc="9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85" dirty="0">
                <a:solidFill>
                  <a:srgbClr val="231F20"/>
                </a:solidFill>
                <a:latin typeface="Times New Roman"/>
                <a:cs typeface="Times New Roman"/>
              </a:rPr>
              <a:t> </a:t>
            </a:r>
            <a:r>
              <a:rPr sz="1000" spc="-5" dirty="0">
                <a:solidFill>
                  <a:srgbClr val="231F20"/>
                </a:solidFill>
                <a:latin typeface="Times New Roman"/>
                <a:cs typeface="Times New Roman"/>
              </a:rPr>
              <a:t>two</a:t>
            </a:r>
            <a:r>
              <a:rPr sz="1000" spc="-85" dirty="0">
                <a:solidFill>
                  <a:srgbClr val="231F20"/>
                </a:solidFill>
                <a:latin typeface="Times New Roman"/>
                <a:cs typeface="Times New Roman"/>
              </a:rPr>
              <a:t> </a:t>
            </a:r>
            <a:r>
              <a:rPr sz="1000" spc="-5" dirty="0">
                <a:solidFill>
                  <a:srgbClr val="231F20"/>
                </a:solidFill>
                <a:latin typeface="Times New Roman"/>
                <a:cs typeface="Times New Roman"/>
              </a:rPr>
              <a:t>forces</a:t>
            </a:r>
            <a:r>
              <a:rPr sz="1000" spc="-85"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85" dirty="0">
                <a:solidFill>
                  <a:srgbClr val="231F20"/>
                </a:solidFill>
                <a:latin typeface="Times New Roman"/>
                <a:cs typeface="Times New Roman"/>
              </a:rPr>
              <a:t> </a:t>
            </a:r>
            <a:r>
              <a:rPr sz="1000" spc="-5" dirty="0">
                <a:solidFill>
                  <a:srgbClr val="231F20"/>
                </a:solidFill>
                <a:latin typeface="Times New Roman"/>
                <a:cs typeface="Times New Roman"/>
              </a:rPr>
              <a:t>repulsion  </a:t>
            </a:r>
            <a:r>
              <a:rPr sz="1000" spc="-10" dirty="0">
                <a:solidFill>
                  <a:srgbClr val="231F20"/>
                </a:solidFill>
                <a:latin typeface="Times New Roman"/>
                <a:cs typeface="Times New Roman"/>
              </a:rPr>
              <a:t>on</a:t>
            </a:r>
            <a:r>
              <a:rPr sz="1000" spc="-110" dirty="0">
                <a:solidFill>
                  <a:srgbClr val="231F20"/>
                </a:solidFill>
                <a:latin typeface="Times New Roman"/>
                <a:cs typeface="Times New Roman"/>
              </a:rPr>
              <a:t> </a:t>
            </a:r>
            <a:r>
              <a:rPr sz="1000" spc="-15" dirty="0">
                <a:solidFill>
                  <a:srgbClr val="231F20"/>
                </a:solidFill>
                <a:latin typeface="Times New Roman"/>
                <a:cs typeface="Times New Roman"/>
              </a:rPr>
              <a:t>top</a:t>
            </a:r>
            <a:r>
              <a:rPr sz="1000" spc="-110" dirty="0">
                <a:solidFill>
                  <a:srgbClr val="231F20"/>
                </a:solidFill>
                <a:latin typeface="Times New Roman"/>
                <a:cs typeface="Times New Roman"/>
              </a:rPr>
              <a:t> </a:t>
            </a:r>
            <a:r>
              <a:rPr sz="1000" spc="-15" dirty="0">
                <a:solidFill>
                  <a:srgbClr val="231F20"/>
                </a:solidFill>
                <a:latin typeface="Times New Roman"/>
                <a:cs typeface="Times New Roman"/>
              </a:rPr>
              <a:t>and</a:t>
            </a:r>
            <a:r>
              <a:rPr sz="1000" spc="-110" dirty="0">
                <a:solidFill>
                  <a:srgbClr val="231F20"/>
                </a:solidFill>
                <a:latin typeface="Times New Roman"/>
                <a:cs typeface="Times New Roman"/>
              </a:rPr>
              <a:t> </a:t>
            </a:r>
            <a:r>
              <a:rPr sz="1000" spc="-20" dirty="0">
                <a:solidFill>
                  <a:srgbClr val="231F20"/>
                </a:solidFill>
                <a:latin typeface="Times New Roman"/>
                <a:cs typeface="Times New Roman"/>
              </a:rPr>
              <a:t>bottom</a:t>
            </a:r>
            <a:r>
              <a:rPr sz="1000" spc="-110" dirty="0">
                <a:solidFill>
                  <a:srgbClr val="231F20"/>
                </a:solidFill>
                <a:latin typeface="Times New Roman"/>
                <a:cs typeface="Times New Roman"/>
              </a:rPr>
              <a:t> </a:t>
            </a:r>
            <a:r>
              <a:rPr sz="1000" spc="-15" dirty="0">
                <a:solidFill>
                  <a:srgbClr val="231F20"/>
                </a:solidFill>
                <a:latin typeface="Times New Roman"/>
                <a:cs typeface="Times New Roman"/>
              </a:rPr>
              <a:t>act</a:t>
            </a:r>
            <a:r>
              <a:rPr sz="1000" spc="-110" dirty="0">
                <a:solidFill>
                  <a:srgbClr val="231F20"/>
                </a:solidFill>
                <a:latin typeface="Times New Roman"/>
                <a:cs typeface="Times New Roman"/>
              </a:rPr>
              <a:t> </a:t>
            </a:r>
            <a:r>
              <a:rPr sz="1000" spc="-20" dirty="0">
                <a:solidFill>
                  <a:srgbClr val="231F20"/>
                </a:solidFill>
                <a:latin typeface="Times New Roman"/>
                <a:cs typeface="Times New Roman"/>
              </a:rPr>
              <a:t>along</a:t>
            </a:r>
            <a:r>
              <a:rPr sz="1000" spc="-110" dirty="0">
                <a:solidFill>
                  <a:srgbClr val="231F20"/>
                </a:solidFill>
                <a:latin typeface="Times New Roman"/>
                <a:cs typeface="Times New Roman"/>
              </a:rPr>
              <a:t> </a:t>
            </a:r>
            <a:r>
              <a:rPr sz="1000" i="1" dirty="0">
                <a:solidFill>
                  <a:srgbClr val="231F20"/>
                </a:solidFill>
                <a:latin typeface="Times New Roman"/>
                <a:cs typeface="Times New Roman"/>
              </a:rPr>
              <a:t>Y</a:t>
            </a:r>
            <a:r>
              <a:rPr sz="1000" i="1" spc="40" dirty="0">
                <a:solidFill>
                  <a:srgbClr val="231F20"/>
                </a:solidFill>
                <a:latin typeface="Times New Roman"/>
                <a:cs typeface="Times New Roman"/>
              </a:rPr>
              <a:t> </a:t>
            </a:r>
            <a:r>
              <a:rPr sz="1000" i="1" spc="-15" dirty="0">
                <a:solidFill>
                  <a:srgbClr val="231F20"/>
                </a:solidFill>
                <a:latin typeface="Times New Roman"/>
                <a:cs typeface="Times New Roman"/>
              </a:rPr>
              <a:t>Y</a:t>
            </a:r>
            <a:r>
              <a:rPr sz="1000" spc="-15" dirty="0">
                <a:solidFill>
                  <a:srgbClr val="231F20"/>
                </a:solidFill>
                <a:latin typeface="Symbol"/>
                <a:cs typeface="Symbol"/>
              </a:rPr>
              <a:t></a:t>
            </a:r>
            <a:r>
              <a:rPr sz="1000" spc="-45" dirty="0">
                <a:solidFill>
                  <a:srgbClr val="231F20"/>
                </a:solidFill>
                <a:latin typeface="Times New Roman"/>
                <a:cs typeface="Times New Roman"/>
              </a:rPr>
              <a:t> </a:t>
            </a:r>
            <a:r>
              <a:rPr sz="1000" spc="-10" dirty="0">
                <a:solidFill>
                  <a:srgbClr val="231F20"/>
                </a:solidFill>
                <a:latin typeface="Times New Roman"/>
                <a:cs typeface="Times New Roman"/>
              </a:rPr>
              <a:t>in</a:t>
            </a:r>
            <a:r>
              <a:rPr sz="1000" spc="-105" dirty="0">
                <a:solidFill>
                  <a:srgbClr val="231F20"/>
                </a:solidFill>
                <a:latin typeface="Times New Roman"/>
                <a:cs typeface="Times New Roman"/>
              </a:rPr>
              <a:t> </a:t>
            </a:r>
            <a:r>
              <a:rPr sz="1000" spc="-20" dirty="0">
                <a:solidFill>
                  <a:srgbClr val="231F20"/>
                </a:solidFill>
                <a:latin typeface="Times New Roman"/>
                <a:cs typeface="Times New Roman"/>
              </a:rPr>
              <a:t>direct  </a:t>
            </a:r>
            <a:r>
              <a:rPr sz="1000" dirty="0">
                <a:solidFill>
                  <a:srgbClr val="231F20"/>
                </a:solidFill>
                <a:latin typeface="Times New Roman"/>
                <a:cs typeface="Times New Roman"/>
              </a:rPr>
              <a:t>opposition to each</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other.</a:t>
            </a:r>
            <a:r>
              <a:rPr sz="1000" b="1" spc="-10" dirty="0">
                <a:solidFill>
                  <a:srgbClr val="ED1C24"/>
                </a:solidFill>
                <a:latin typeface="Times New Roman"/>
                <a:cs typeface="Times New Roman"/>
              </a:rPr>
              <a:t>**</a:t>
            </a:r>
            <a:endParaRPr sz="1000">
              <a:latin typeface="Times New Roman"/>
              <a:cs typeface="Times New Roman"/>
            </a:endParaRPr>
          </a:p>
          <a:p>
            <a:pPr marL="12700" marR="10795" indent="146050" algn="just">
              <a:lnSpc>
                <a:spcPct val="100000"/>
              </a:lnSpc>
              <a:spcBef>
                <a:spcPts val="190"/>
              </a:spcBef>
            </a:pPr>
            <a:r>
              <a:rPr sz="1000" dirty="0">
                <a:solidFill>
                  <a:srgbClr val="231F20"/>
                </a:solidFill>
                <a:latin typeface="Times New Roman"/>
                <a:cs typeface="Times New Roman"/>
              </a:rPr>
              <a:t>If</a:t>
            </a:r>
            <a:r>
              <a:rPr sz="1000" spc="-35" dirty="0">
                <a:solidFill>
                  <a:srgbClr val="231F20"/>
                </a:solidFill>
                <a:latin typeface="Times New Roman"/>
                <a:cs typeface="Times New Roman"/>
              </a:rPr>
              <a:t> </a:t>
            </a:r>
            <a:r>
              <a:rPr sz="1000" dirty="0">
                <a:solidFill>
                  <a:srgbClr val="231F20"/>
                </a:solidFill>
                <a:latin typeface="Times New Roman"/>
                <a:cs typeface="Times New Roman"/>
              </a:rPr>
              <a:t>brushes</a:t>
            </a:r>
            <a:r>
              <a:rPr sz="1000" spc="-35" dirty="0">
                <a:solidFill>
                  <a:srgbClr val="231F20"/>
                </a:solidFill>
                <a:latin typeface="Times New Roman"/>
                <a:cs typeface="Times New Roman"/>
              </a:rPr>
              <a:t> </a:t>
            </a:r>
            <a:r>
              <a:rPr sz="1000" dirty="0">
                <a:solidFill>
                  <a:srgbClr val="231F20"/>
                </a:solidFill>
                <a:latin typeface="Times New Roman"/>
                <a:cs typeface="Times New Roman"/>
              </a:rPr>
              <a:t>are</a:t>
            </a:r>
            <a:r>
              <a:rPr sz="1000" spc="-35" dirty="0">
                <a:solidFill>
                  <a:srgbClr val="231F20"/>
                </a:solidFill>
                <a:latin typeface="Times New Roman"/>
                <a:cs typeface="Times New Roman"/>
              </a:rPr>
              <a:t> </a:t>
            </a:r>
            <a:r>
              <a:rPr sz="1000" dirty="0">
                <a:solidFill>
                  <a:srgbClr val="231F20"/>
                </a:solidFill>
                <a:latin typeface="Times New Roman"/>
                <a:cs typeface="Times New Roman"/>
              </a:rPr>
              <a:t>shifted</a:t>
            </a:r>
            <a:r>
              <a:rPr sz="1000" spc="-35" dirty="0">
                <a:solidFill>
                  <a:srgbClr val="231F20"/>
                </a:solidFill>
                <a:latin typeface="Times New Roman"/>
                <a:cs typeface="Times New Roman"/>
              </a:rPr>
              <a:t> </a:t>
            </a:r>
            <a:r>
              <a:rPr sz="1000" dirty="0">
                <a:solidFill>
                  <a:srgbClr val="231F20"/>
                </a:solidFill>
                <a:latin typeface="Times New Roman"/>
                <a:cs typeface="Times New Roman"/>
              </a:rPr>
              <a:t>through</a:t>
            </a:r>
            <a:r>
              <a:rPr sz="1000" spc="-35" dirty="0">
                <a:solidFill>
                  <a:srgbClr val="231F20"/>
                </a:solidFill>
                <a:latin typeface="Times New Roman"/>
                <a:cs typeface="Times New Roman"/>
              </a:rPr>
              <a:t> </a:t>
            </a:r>
            <a:r>
              <a:rPr sz="1000" dirty="0">
                <a:solidFill>
                  <a:srgbClr val="231F20"/>
                </a:solidFill>
                <a:latin typeface="Times New Roman"/>
                <a:cs typeface="Times New Roman"/>
              </a:rPr>
              <a:t>90º</a:t>
            </a:r>
            <a:r>
              <a:rPr sz="1000" spc="-35" dirty="0">
                <a:solidFill>
                  <a:srgbClr val="231F20"/>
                </a:solidFill>
                <a:latin typeface="Times New Roman"/>
                <a:cs typeface="Times New Roman"/>
              </a:rPr>
              <a:t> </a:t>
            </a:r>
            <a:r>
              <a:rPr sz="1000" dirty="0">
                <a:solidFill>
                  <a:srgbClr val="231F20"/>
                </a:solidFill>
                <a:latin typeface="Times New Roman"/>
                <a:cs typeface="Times New Roman"/>
              </a:rPr>
              <a:t>to  the position shown in Fig. 36.37 </a:t>
            </a:r>
            <a:r>
              <a:rPr sz="1000" spc="-10" dirty="0">
                <a:solidFill>
                  <a:srgbClr val="231F20"/>
                </a:solidFill>
                <a:latin typeface="Times New Roman"/>
                <a:cs typeface="Times New Roman"/>
              </a:rPr>
              <a:t>(</a:t>
            </a:r>
            <a:r>
              <a:rPr sz="1000" i="1" spc="-10" dirty="0">
                <a:solidFill>
                  <a:srgbClr val="231F20"/>
                </a:solidFill>
                <a:latin typeface="Times New Roman"/>
                <a:cs typeface="Times New Roman"/>
              </a:rPr>
              <a:t>b</a:t>
            </a:r>
            <a:r>
              <a:rPr sz="1000" spc="-10" dirty="0">
                <a:solidFill>
                  <a:srgbClr val="231F20"/>
                </a:solidFill>
                <a:latin typeface="Times New Roman"/>
                <a:cs typeface="Times New Roman"/>
              </a:rPr>
              <a:t>)</a:t>
            </a:r>
            <a:r>
              <a:rPr sz="1000" spc="-100" dirty="0">
                <a:solidFill>
                  <a:srgbClr val="231F20"/>
                </a:solidFill>
                <a:latin typeface="Times New Roman"/>
                <a:cs typeface="Times New Roman"/>
              </a:rPr>
              <a:t> </a:t>
            </a:r>
            <a:r>
              <a:rPr sz="1000" spc="-5" dirty="0">
                <a:solidFill>
                  <a:srgbClr val="231F20"/>
                </a:solidFill>
                <a:latin typeface="Times New Roman"/>
                <a:cs typeface="Times New Roman"/>
              </a:rPr>
              <a:t>so  </a:t>
            </a:r>
            <a:r>
              <a:rPr sz="1000" dirty="0">
                <a:solidFill>
                  <a:srgbClr val="231F20"/>
                </a:solidFill>
                <a:latin typeface="Times New Roman"/>
                <a:cs typeface="Times New Roman"/>
              </a:rPr>
              <a:t>that the brush axis is at right angles</a:t>
            </a:r>
            <a:r>
              <a:rPr sz="1000" spc="175" dirty="0">
                <a:solidFill>
                  <a:srgbClr val="231F20"/>
                </a:solidFill>
                <a:latin typeface="Times New Roman"/>
                <a:cs typeface="Times New Roman"/>
              </a:rPr>
              <a:t> </a:t>
            </a:r>
            <a:r>
              <a:rPr sz="1000" dirty="0">
                <a:solidFill>
                  <a:srgbClr val="231F20"/>
                </a:solidFill>
                <a:latin typeface="Times New Roman"/>
                <a:cs typeface="Times New Roman"/>
              </a:rPr>
              <a:t>to</a:t>
            </a:r>
            <a:endParaRPr sz="1000">
              <a:latin typeface="Times New Roman"/>
              <a:cs typeface="Times New Roman"/>
            </a:endParaRPr>
          </a:p>
        </p:txBody>
      </p:sp>
      <p:sp>
        <p:nvSpPr>
          <p:cNvPr id="16" name="object 16"/>
          <p:cNvSpPr txBox="1"/>
          <p:nvPr/>
        </p:nvSpPr>
        <p:spPr>
          <a:xfrm>
            <a:off x="1517442" y="3281088"/>
            <a:ext cx="6114186" cy="153888"/>
          </a:xfrm>
          <a:prstGeom prst="rect">
            <a:avLst/>
          </a:prstGeom>
        </p:spPr>
        <p:txBody>
          <a:bodyPr vert="horz" wrap="square" lIns="0" tIns="0" rIns="0" bIns="0" rtlCol="0">
            <a:spAutoFit/>
          </a:bodyPr>
          <a:lstStyle/>
          <a:p>
            <a:pPr marL="12700">
              <a:lnSpc>
                <a:spcPct val="100000"/>
              </a:lnSpc>
            </a:pPr>
            <a:r>
              <a:rPr sz="1000" spc="-5"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magnetic</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axis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main</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poles,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directions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induced</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voltages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at</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any</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time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respective</a:t>
            </a:r>
            <a:endParaRPr sz="1000">
              <a:latin typeface="Times New Roman"/>
              <a:cs typeface="Times New Roman"/>
            </a:endParaRPr>
          </a:p>
        </p:txBody>
      </p:sp>
      <p:sp>
        <p:nvSpPr>
          <p:cNvPr id="17" name="object 17"/>
          <p:cNvSpPr txBox="1"/>
          <p:nvPr/>
        </p:nvSpPr>
        <p:spPr>
          <a:xfrm>
            <a:off x="1517442" y="3378827"/>
            <a:ext cx="2600277" cy="2487861"/>
          </a:xfrm>
          <a:prstGeom prst="rect">
            <a:avLst/>
          </a:prstGeom>
        </p:spPr>
        <p:txBody>
          <a:bodyPr vert="horz" wrap="square" lIns="0" tIns="0" rIns="0" bIns="0" rtlCol="0">
            <a:spAutoFit/>
          </a:bodyPr>
          <a:lstStyle/>
          <a:p>
            <a:pPr marL="12700" marR="8890" algn="just">
              <a:lnSpc>
                <a:spcPct val="100000"/>
              </a:lnSpc>
            </a:pPr>
            <a:r>
              <a:rPr sz="1000" dirty="0">
                <a:solidFill>
                  <a:srgbClr val="231F20"/>
                </a:solidFill>
                <a:latin typeface="Times New Roman"/>
                <a:cs typeface="Times New Roman"/>
              </a:rPr>
              <a:t>armature conductors are exactly the same  as</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they</a:t>
            </a:r>
            <a:r>
              <a:rPr sz="1000" spc="-30" dirty="0">
                <a:solidFill>
                  <a:srgbClr val="231F20"/>
                </a:solidFill>
                <a:latin typeface="Times New Roman"/>
                <a:cs typeface="Times New Roman"/>
              </a:rPr>
              <a:t> </a:t>
            </a:r>
            <a:r>
              <a:rPr sz="1000" dirty="0">
                <a:solidFill>
                  <a:srgbClr val="231F20"/>
                </a:solidFill>
                <a:latin typeface="Times New Roman"/>
                <a:cs typeface="Times New Roman"/>
              </a:rPr>
              <a:t>were</a:t>
            </a:r>
            <a:r>
              <a:rPr sz="1000" spc="-30" dirty="0">
                <a:solidFill>
                  <a:srgbClr val="231F20"/>
                </a:solidFill>
                <a:latin typeface="Times New Roman"/>
                <a:cs typeface="Times New Roman"/>
              </a:rPr>
              <a:t> </a:t>
            </a:r>
            <a:r>
              <a:rPr sz="1000" dirty="0">
                <a:solidFill>
                  <a:srgbClr val="231F20"/>
                </a:solidFill>
                <a:latin typeface="Times New Roman"/>
                <a:cs typeface="Times New Roman"/>
              </a:rPr>
              <a:t>for</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a:t>
            </a:r>
            <a:r>
              <a:rPr sz="1000" spc="-30" dirty="0">
                <a:solidFill>
                  <a:srgbClr val="231F20"/>
                </a:solidFill>
                <a:latin typeface="Times New Roman"/>
                <a:cs typeface="Times New Roman"/>
              </a:rPr>
              <a:t> </a:t>
            </a:r>
            <a:r>
              <a:rPr sz="1000" dirty="0">
                <a:solidFill>
                  <a:srgbClr val="231F20"/>
                </a:solidFill>
                <a:latin typeface="Times New Roman"/>
                <a:cs typeface="Times New Roman"/>
              </a:rPr>
              <a:t>brush</a:t>
            </a:r>
            <a:r>
              <a:rPr sz="1000" spc="-30" dirty="0">
                <a:solidFill>
                  <a:srgbClr val="231F20"/>
                </a:solidFill>
                <a:latin typeface="Times New Roman"/>
                <a:cs typeface="Times New Roman"/>
              </a:rPr>
              <a:t> </a:t>
            </a:r>
            <a:r>
              <a:rPr sz="1000" dirty="0">
                <a:solidFill>
                  <a:srgbClr val="231F20"/>
                </a:solidFill>
                <a:latin typeface="Times New Roman"/>
                <a:cs typeface="Times New Roman"/>
              </a:rPr>
              <a:t>position</a:t>
            </a:r>
            <a:r>
              <a:rPr sz="1000" spc="-30" dirty="0">
                <a:solidFill>
                  <a:srgbClr val="231F20"/>
                </a:solidFill>
                <a:latin typeface="Times New Roman"/>
                <a:cs typeface="Times New Roman"/>
              </a:rPr>
              <a:t> </a:t>
            </a:r>
            <a:r>
              <a:rPr sz="1000" dirty="0">
                <a:solidFill>
                  <a:srgbClr val="231F20"/>
                </a:solidFill>
                <a:latin typeface="Times New Roman"/>
                <a:cs typeface="Times New Roman"/>
              </a:rPr>
              <a:t>of</a:t>
            </a:r>
            <a:r>
              <a:rPr sz="1000" spc="-30" dirty="0">
                <a:solidFill>
                  <a:srgbClr val="231F20"/>
                </a:solidFill>
                <a:latin typeface="Times New Roman"/>
                <a:cs typeface="Times New Roman"/>
              </a:rPr>
              <a:t> </a:t>
            </a:r>
            <a:r>
              <a:rPr sz="1000" dirty="0">
                <a:solidFill>
                  <a:srgbClr val="231F20"/>
                </a:solidFill>
                <a:latin typeface="Times New Roman"/>
                <a:cs typeface="Times New Roman"/>
              </a:rPr>
              <a:t>Fig.</a:t>
            </a:r>
            <a:endParaRPr sz="1000">
              <a:latin typeface="Times New Roman"/>
              <a:cs typeface="Times New Roman"/>
            </a:endParaRPr>
          </a:p>
          <a:p>
            <a:pPr marL="12700" marR="5080" algn="just">
              <a:lnSpc>
                <a:spcPct val="100000"/>
              </a:lnSpc>
            </a:pPr>
            <a:r>
              <a:rPr sz="1000" spc="-5" dirty="0">
                <a:solidFill>
                  <a:srgbClr val="231F20"/>
                </a:solidFill>
                <a:latin typeface="Times New Roman"/>
                <a:cs typeface="Times New Roman"/>
              </a:rPr>
              <a:t>36.37 </a:t>
            </a:r>
            <a:r>
              <a:rPr sz="1000" spc="-15" dirty="0">
                <a:solidFill>
                  <a:srgbClr val="231F20"/>
                </a:solidFill>
                <a:latin typeface="Times New Roman"/>
                <a:cs typeface="Times New Roman"/>
              </a:rPr>
              <a:t>(</a:t>
            </a:r>
            <a:r>
              <a:rPr sz="1000" i="1" spc="-15" dirty="0">
                <a:solidFill>
                  <a:srgbClr val="231F20"/>
                </a:solidFill>
                <a:latin typeface="Times New Roman"/>
                <a:cs typeface="Times New Roman"/>
              </a:rPr>
              <a:t>a</a:t>
            </a:r>
            <a:r>
              <a:rPr sz="1000" spc="-15" dirty="0">
                <a:solidFill>
                  <a:srgbClr val="231F20"/>
                </a:solidFill>
                <a:latin typeface="Times New Roman"/>
                <a:cs typeface="Times New Roman"/>
              </a:rPr>
              <a:t>). </a:t>
            </a:r>
            <a:r>
              <a:rPr sz="1000" spc="-10" dirty="0">
                <a:solidFill>
                  <a:srgbClr val="231F20"/>
                </a:solidFill>
                <a:latin typeface="Times New Roman"/>
                <a:cs typeface="Times New Roman"/>
              </a:rPr>
              <a:t>However, </a:t>
            </a:r>
            <a:r>
              <a:rPr sz="1000" dirty="0">
                <a:solidFill>
                  <a:srgbClr val="231F20"/>
                </a:solidFill>
                <a:latin typeface="Times New Roman"/>
                <a:cs typeface="Times New Roman"/>
              </a:rPr>
              <a:t>with brush positions  </a:t>
            </a:r>
            <a:r>
              <a:rPr sz="1000" spc="-5" dirty="0">
                <a:solidFill>
                  <a:srgbClr val="231F20"/>
                </a:solidFill>
                <a:latin typeface="Times New Roman"/>
                <a:cs typeface="Times New Roman"/>
              </a:rPr>
              <a:t>of Fig. 36.37 </a:t>
            </a:r>
            <a:r>
              <a:rPr sz="1000" dirty="0">
                <a:solidFill>
                  <a:srgbClr val="231F20"/>
                </a:solidFill>
                <a:latin typeface="Times New Roman"/>
                <a:cs typeface="Times New Roman"/>
              </a:rPr>
              <a:t>(</a:t>
            </a:r>
            <a:r>
              <a:rPr sz="1000" i="1" dirty="0">
                <a:solidFill>
                  <a:srgbClr val="231F20"/>
                </a:solidFill>
                <a:latin typeface="Times New Roman"/>
                <a:cs typeface="Times New Roman"/>
              </a:rPr>
              <a:t>b</a:t>
            </a:r>
            <a:r>
              <a:rPr sz="1000" dirty="0">
                <a:solidFill>
                  <a:srgbClr val="231F20"/>
                </a:solidFill>
                <a:latin typeface="Times New Roman"/>
                <a:cs typeface="Times New Roman"/>
              </a:rPr>
              <a:t>), the voltages induced in  </a:t>
            </a:r>
            <a:r>
              <a:rPr sz="1000" spc="20" dirty="0">
                <a:solidFill>
                  <a:srgbClr val="231F20"/>
                </a:solidFill>
                <a:latin typeface="Times New Roman"/>
                <a:cs typeface="Times New Roman"/>
              </a:rPr>
              <a:t>the </a:t>
            </a:r>
            <a:r>
              <a:rPr sz="1000" spc="30" dirty="0">
                <a:solidFill>
                  <a:srgbClr val="231F20"/>
                </a:solidFill>
                <a:latin typeface="Times New Roman"/>
                <a:cs typeface="Times New Roman"/>
              </a:rPr>
              <a:t>armature conductors </a:t>
            </a:r>
            <a:r>
              <a:rPr sz="1000" spc="15" dirty="0">
                <a:solidFill>
                  <a:srgbClr val="231F20"/>
                </a:solidFill>
                <a:latin typeface="Times New Roman"/>
                <a:cs typeface="Times New Roman"/>
              </a:rPr>
              <a:t>in </a:t>
            </a:r>
            <a:r>
              <a:rPr sz="1000" spc="25" dirty="0">
                <a:solidFill>
                  <a:srgbClr val="231F20"/>
                </a:solidFill>
                <a:latin typeface="Times New Roman"/>
                <a:cs typeface="Times New Roman"/>
              </a:rPr>
              <a:t>each </a:t>
            </a:r>
            <a:r>
              <a:rPr sz="1000" spc="35" dirty="0">
                <a:solidFill>
                  <a:srgbClr val="231F20"/>
                </a:solidFill>
                <a:latin typeface="Times New Roman"/>
                <a:cs typeface="Times New Roman"/>
              </a:rPr>
              <a:t>path  </a:t>
            </a:r>
            <a:r>
              <a:rPr sz="1000" spc="-10" dirty="0">
                <a:solidFill>
                  <a:srgbClr val="231F20"/>
                </a:solidFill>
                <a:latin typeface="Times New Roman"/>
                <a:cs typeface="Times New Roman"/>
              </a:rPr>
              <a:t>between</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brush</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terminals</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will</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neutralize  </a:t>
            </a:r>
            <a:r>
              <a:rPr sz="1000" spc="15" dirty="0">
                <a:solidFill>
                  <a:srgbClr val="231F20"/>
                </a:solidFill>
                <a:latin typeface="Times New Roman"/>
                <a:cs typeface="Times New Roman"/>
              </a:rPr>
              <a:t>each </a:t>
            </a:r>
            <a:r>
              <a:rPr sz="1000" spc="5" dirty="0">
                <a:solidFill>
                  <a:srgbClr val="231F20"/>
                </a:solidFill>
                <a:latin typeface="Times New Roman"/>
                <a:cs typeface="Times New Roman"/>
              </a:rPr>
              <a:t>other, </a:t>
            </a:r>
            <a:r>
              <a:rPr sz="1000" spc="15" dirty="0">
                <a:solidFill>
                  <a:srgbClr val="231F20"/>
                </a:solidFill>
                <a:latin typeface="Times New Roman"/>
                <a:cs typeface="Times New Roman"/>
              </a:rPr>
              <a:t>hence there will </a:t>
            </a:r>
            <a:r>
              <a:rPr sz="1000" spc="10" dirty="0">
                <a:solidFill>
                  <a:srgbClr val="231F20"/>
                </a:solidFill>
                <a:latin typeface="Times New Roman"/>
                <a:cs typeface="Times New Roman"/>
              </a:rPr>
              <a:t>be no </a:t>
            </a:r>
            <a:r>
              <a:rPr sz="1000" spc="20" dirty="0">
                <a:solidFill>
                  <a:srgbClr val="231F20"/>
                </a:solidFill>
                <a:latin typeface="Times New Roman"/>
                <a:cs typeface="Times New Roman"/>
              </a:rPr>
              <a:t>net  </a:t>
            </a:r>
            <a:r>
              <a:rPr sz="1000" spc="-10" dirty="0">
                <a:solidFill>
                  <a:srgbClr val="231F20"/>
                </a:solidFill>
                <a:latin typeface="Times New Roman"/>
                <a:cs typeface="Times New Roman"/>
              </a:rPr>
              <a:t>voltage</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across</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brushes</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produce</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armature  </a:t>
            </a:r>
            <a:r>
              <a:rPr sz="1000" dirty="0">
                <a:solidFill>
                  <a:srgbClr val="231F20"/>
                </a:solidFill>
                <a:latin typeface="Times New Roman"/>
                <a:cs typeface="Times New Roman"/>
              </a:rPr>
              <a:t>current. If there is no armature </a:t>
            </a:r>
            <a:r>
              <a:rPr sz="1000" spc="5" dirty="0">
                <a:solidFill>
                  <a:srgbClr val="231F20"/>
                </a:solidFill>
                <a:latin typeface="Times New Roman"/>
                <a:cs typeface="Times New Roman"/>
              </a:rPr>
              <a:t>current,  </a:t>
            </a:r>
            <a:r>
              <a:rPr sz="1000" spc="-10" dirty="0">
                <a:solidFill>
                  <a:srgbClr val="231F20"/>
                </a:solidFill>
                <a:latin typeface="Times New Roman"/>
                <a:cs typeface="Times New Roman"/>
              </a:rPr>
              <a:t>obviously, </a:t>
            </a:r>
            <a:r>
              <a:rPr sz="1000" dirty="0">
                <a:solidFill>
                  <a:srgbClr val="231F20"/>
                </a:solidFill>
                <a:latin typeface="Times New Roman"/>
                <a:cs typeface="Times New Roman"/>
              </a:rPr>
              <a:t>no torque will be</a:t>
            </a:r>
            <a:r>
              <a:rPr sz="1000" spc="-140" dirty="0">
                <a:solidFill>
                  <a:srgbClr val="231F20"/>
                </a:solidFill>
                <a:latin typeface="Times New Roman"/>
                <a:cs typeface="Times New Roman"/>
              </a:rPr>
              <a:t> </a:t>
            </a:r>
            <a:r>
              <a:rPr sz="1000" dirty="0">
                <a:solidFill>
                  <a:srgbClr val="231F20"/>
                </a:solidFill>
                <a:latin typeface="Times New Roman"/>
                <a:cs typeface="Times New Roman"/>
              </a:rPr>
              <a:t>developed.</a:t>
            </a:r>
            <a:endParaRPr sz="1000">
              <a:latin typeface="Times New Roman"/>
              <a:cs typeface="Times New Roman"/>
            </a:endParaRPr>
          </a:p>
          <a:p>
            <a:pPr marL="12700" marR="10795" indent="228600" algn="just">
              <a:lnSpc>
                <a:spcPct val="100000"/>
              </a:lnSpc>
              <a:spcBef>
                <a:spcPts val="190"/>
              </a:spcBef>
            </a:pPr>
            <a:r>
              <a:rPr sz="1000" spc="-5" dirty="0">
                <a:solidFill>
                  <a:srgbClr val="231F20"/>
                </a:solidFill>
                <a:latin typeface="Times New Roman"/>
                <a:cs typeface="Times New Roman"/>
              </a:rPr>
              <a:t>If</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brushes</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are</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set</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position</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shown  </a:t>
            </a:r>
            <a:r>
              <a:rPr sz="1000" dirty="0">
                <a:solidFill>
                  <a:srgbClr val="231F20"/>
                </a:solidFill>
                <a:latin typeface="Times New Roman"/>
                <a:cs typeface="Times New Roman"/>
              </a:rPr>
              <a:t>in Fig. 36.38 </a:t>
            </a:r>
            <a:r>
              <a:rPr sz="1000" spc="-25" dirty="0">
                <a:solidFill>
                  <a:srgbClr val="231F20"/>
                </a:solidFill>
                <a:latin typeface="Times New Roman"/>
                <a:cs typeface="Times New Roman"/>
              </a:rPr>
              <a:t>(</a:t>
            </a:r>
            <a:r>
              <a:rPr sz="1000" i="1" spc="-25" dirty="0">
                <a:solidFill>
                  <a:srgbClr val="231F20"/>
                </a:solidFill>
                <a:latin typeface="Times New Roman"/>
                <a:cs typeface="Times New Roman"/>
              </a:rPr>
              <a:t>a</a:t>
            </a:r>
            <a:r>
              <a:rPr sz="1000" spc="-25" dirty="0">
                <a:solidFill>
                  <a:srgbClr val="231F20"/>
                </a:solidFill>
                <a:latin typeface="Times New Roman"/>
                <a:cs typeface="Times New Roman"/>
              </a:rPr>
              <a:t>) </a:t>
            </a:r>
            <a:r>
              <a:rPr sz="1000" dirty="0">
                <a:solidFill>
                  <a:srgbClr val="231F20"/>
                </a:solidFill>
                <a:latin typeface="Times New Roman"/>
                <a:cs typeface="Times New Roman"/>
              </a:rPr>
              <a:t>so that the brush axis is  neither in line with nor 90º from the</a:t>
            </a:r>
            <a:r>
              <a:rPr sz="1000" spc="-140" dirty="0">
                <a:solidFill>
                  <a:srgbClr val="231F20"/>
                </a:solidFill>
                <a:latin typeface="Times New Roman"/>
                <a:cs typeface="Times New Roman"/>
              </a:rPr>
              <a:t> </a:t>
            </a:r>
            <a:r>
              <a:rPr sz="1000" dirty="0">
                <a:solidFill>
                  <a:srgbClr val="231F20"/>
                </a:solidFill>
                <a:latin typeface="Times New Roman"/>
                <a:cs typeface="Times New Roman"/>
              </a:rPr>
              <a:t>mag-  </a:t>
            </a:r>
            <a:r>
              <a:rPr sz="1000" spc="-5" dirty="0">
                <a:solidFill>
                  <a:srgbClr val="231F20"/>
                </a:solidFill>
                <a:latin typeface="Times New Roman"/>
                <a:cs typeface="Times New Roman"/>
              </a:rPr>
              <a:t>netic</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axis</a:t>
            </a:r>
            <a:r>
              <a:rPr sz="1000" spc="-70" dirty="0">
                <a:solidFill>
                  <a:srgbClr val="231F20"/>
                </a:solidFill>
                <a:latin typeface="Times New Roman"/>
                <a:cs typeface="Times New Roman"/>
              </a:rPr>
              <a:t> </a:t>
            </a:r>
            <a:r>
              <a:rPr sz="1000" i="1" dirty="0">
                <a:solidFill>
                  <a:srgbClr val="231F20"/>
                </a:solidFill>
                <a:latin typeface="Times New Roman"/>
                <a:cs typeface="Times New Roman"/>
              </a:rPr>
              <a:t>Y</a:t>
            </a:r>
            <a:r>
              <a:rPr sz="1000" i="1" spc="65" dirty="0">
                <a:solidFill>
                  <a:srgbClr val="231F20"/>
                </a:solidFill>
                <a:latin typeface="Times New Roman"/>
                <a:cs typeface="Times New Roman"/>
              </a:rPr>
              <a:t> </a:t>
            </a:r>
            <a:r>
              <a:rPr sz="1000" i="1" spc="-15" dirty="0">
                <a:solidFill>
                  <a:srgbClr val="231F20"/>
                </a:solidFill>
                <a:latin typeface="Times New Roman"/>
                <a:cs typeface="Times New Roman"/>
              </a:rPr>
              <a:t>Y</a:t>
            </a:r>
            <a:r>
              <a:rPr sz="1000" spc="-15" dirty="0">
                <a:solidFill>
                  <a:srgbClr val="231F20"/>
                </a:solidFill>
                <a:latin typeface="Symbol"/>
                <a:cs typeface="Symbol"/>
              </a:rPr>
              <a:t></a:t>
            </a:r>
            <a:r>
              <a:rPr sz="1000" spc="-85"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main</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poles,</a:t>
            </a:r>
            <a:r>
              <a:rPr sz="1000" spc="-80" dirty="0">
                <a:solidFill>
                  <a:srgbClr val="231F20"/>
                </a:solidFill>
                <a:latin typeface="Times New Roman"/>
                <a:cs typeface="Times New Roman"/>
              </a:rPr>
              <a:t> </a:t>
            </a:r>
            <a:r>
              <a:rPr sz="1000" dirty="0">
                <a:solidFill>
                  <a:srgbClr val="231F20"/>
                </a:solidFill>
                <a:latin typeface="Times New Roman"/>
                <a:cs typeface="Times New Roman"/>
              </a:rPr>
              <a:t>a</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net</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volt-  </a:t>
            </a:r>
            <a:r>
              <a:rPr sz="1000" spc="-5" dirty="0">
                <a:solidFill>
                  <a:srgbClr val="231F20"/>
                </a:solidFill>
                <a:latin typeface="Times New Roman"/>
                <a:cs typeface="Times New Roman"/>
              </a:rPr>
              <a:t>age</a:t>
            </a:r>
            <a:r>
              <a:rPr sz="1000" b="1" spc="-5" dirty="0">
                <a:solidFill>
                  <a:srgbClr val="ED1C24"/>
                </a:solidFill>
                <a:latin typeface="Times New Roman"/>
                <a:cs typeface="Times New Roman"/>
              </a:rPr>
              <a:t>***</a:t>
            </a:r>
            <a:r>
              <a:rPr sz="1000" b="1" spc="-45" dirty="0">
                <a:solidFill>
                  <a:srgbClr val="ED1C24"/>
                </a:solidFill>
                <a:latin typeface="Times New Roman"/>
                <a:cs typeface="Times New Roman"/>
              </a:rPr>
              <a:t> </a:t>
            </a:r>
            <a:r>
              <a:rPr sz="1000" dirty="0">
                <a:solidFill>
                  <a:srgbClr val="231F20"/>
                </a:solidFill>
                <a:latin typeface="Times New Roman"/>
                <a:cs typeface="Times New Roman"/>
              </a:rPr>
              <a:t>will</a:t>
            </a:r>
            <a:r>
              <a:rPr sz="1000" spc="-45" dirty="0">
                <a:solidFill>
                  <a:srgbClr val="231F20"/>
                </a:solidFill>
                <a:latin typeface="Times New Roman"/>
                <a:cs typeface="Times New Roman"/>
              </a:rPr>
              <a:t> </a:t>
            </a:r>
            <a:r>
              <a:rPr sz="1000" dirty="0">
                <a:solidFill>
                  <a:srgbClr val="231F20"/>
                </a:solidFill>
                <a:latin typeface="Times New Roman"/>
                <a:cs typeface="Times New Roman"/>
              </a:rPr>
              <a:t>be</a:t>
            </a:r>
            <a:r>
              <a:rPr sz="1000" spc="-45" dirty="0">
                <a:solidFill>
                  <a:srgbClr val="231F20"/>
                </a:solidFill>
                <a:latin typeface="Times New Roman"/>
                <a:cs typeface="Times New Roman"/>
              </a:rPr>
              <a:t> </a:t>
            </a:r>
            <a:r>
              <a:rPr sz="1000" dirty="0">
                <a:solidFill>
                  <a:srgbClr val="231F20"/>
                </a:solidFill>
                <a:latin typeface="Times New Roman"/>
                <a:cs typeface="Times New Roman"/>
              </a:rPr>
              <a:t>induced</a:t>
            </a:r>
            <a:r>
              <a:rPr sz="1000" spc="-45" dirty="0">
                <a:solidFill>
                  <a:srgbClr val="231F20"/>
                </a:solidFill>
                <a:latin typeface="Times New Roman"/>
                <a:cs typeface="Times New Roman"/>
              </a:rPr>
              <a:t> </a:t>
            </a:r>
            <a:r>
              <a:rPr sz="1000" dirty="0">
                <a:solidFill>
                  <a:srgbClr val="231F20"/>
                </a:solidFill>
                <a:latin typeface="Times New Roman"/>
                <a:cs typeface="Times New Roman"/>
              </a:rPr>
              <a:t>between</a:t>
            </a:r>
            <a:r>
              <a:rPr sz="1000" spc="-45" dirty="0">
                <a:solidFill>
                  <a:srgbClr val="231F20"/>
                </a:solidFill>
                <a:latin typeface="Times New Roman"/>
                <a:cs typeface="Times New Roman"/>
              </a:rPr>
              <a:t> </a:t>
            </a:r>
            <a:r>
              <a:rPr sz="1000" dirty="0">
                <a:solidFill>
                  <a:srgbClr val="231F20"/>
                </a:solidFill>
                <a:latin typeface="Times New Roman"/>
                <a:cs typeface="Times New Roman"/>
              </a:rPr>
              <a:t>the</a:t>
            </a:r>
            <a:r>
              <a:rPr sz="1000" spc="-45" dirty="0">
                <a:solidFill>
                  <a:srgbClr val="231F20"/>
                </a:solidFill>
                <a:latin typeface="Times New Roman"/>
                <a:cs typeface="Times New Roman"/>
              </a:rPr>
              <a:t> </a:t>
            </a:r>
            <a:r>
              <a:rPr sz="1000" dirty="0">
                <a:solidFill>
                  <a:srgbClr val="231F20"/>
                </a:solidFill>
                <a:latin typeface="Times New Roman"/>
                <a:cs typeface="Times New Roman"/>
              </a:rPr>
              <a:t>brush  </a:t>
            </a:r>
            <a:r>
              <a:rPr sz="1000" spc="-10" dirty="0">
                <a:solidFill>
                  <a:srgbClr val="231F20"/>
                </a:solidFill>
                <a:latin typeface="Times New Roman"/>
                <a:cs typeface="Times New Roman"/>
              </a:rPr>
              <a:t>terminals</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which</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will</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produce</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armature</a:t>
            </a:r>
            <a:r>
              <a:rPr sz="1000" spc="-90" dirty="0">
                <a:solidFill>
                  <a:srgbClr val="231F20"/>
                </a:solidFill>
                <a:latin typeface="Times New Roman"/>
                <a:cs typeface="Times New Roman"/>
              </a:rPr>
              <a:t> </a:t>
            </a:r>
            <a:r>
              <a:rPr sz="1000" spc="-10" dirty="0">
                <a:solidFill>
                  <a:srgbClr val="231F20"/>
                </a:solidFill>
                <a:latin typeface="Times New Roman"/>
                <a:cs typeface="Times New Roman"/>
              </a:rPr>
              <a:t>cur-  </a:t>
            </a:r>
            <a:r>
              <a:rPr sz="1000" spc="-15" dirty="0">
                <a:solidFill>
                  <a:srgbClr val="231F20"/>
                </a:solidFill>
                <a:latin typeface="Times New Roman"/>
                <a:cs typeface="Times New Roman"/>
              </a:rPr>
              <a:t>rent.</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95" dirty="0">
                <a:solidFill>
                  <a:srgbClr val="231F20"/>
                </a:solidFill>
                <a:latin typeface="Times New Roman"/>
                <a:cs typeface="Times New Roman"/>
              </a:rPr>
              <a:t> </a:t>
            </a:r>
            <a:r>
              <a:rPr sz="1000" spc="-15" dirty="0">
                <a:solidFill>
                  <a:srgbClr val="231F20"/>
                </a:solidFill>
                <a:latin typeface="Times New Roman"/>
                <a:cs typeface="Times New Roman"/>
              </a:rPr>
              <a:t>armature</a:t>
            </a:r>
            <a:r>
              <a:rPr sz="1000" spc="-95" dirty="0">
                <a:solidFill>
                  <a:srgbClr val="231F20"/>
                </a:solidFill>
                <a:latin typeface="Times New Roman"/>
                <a:cs typeface="Times New Roman"/>
              </a:rPr>
              <a:t> </a:t>
            </a:r>
            <a:r>
              <a:rPr sz="1000" spc="-15" dirty="0">
                <a:solidFill>
                  <a:srgbClr val="231F20"/>
                </a:solidFill>
                <a:latin typeface="Times New Roman"/>
                <a:cs typeface="Times New Roman"/>
              </a:rPr>
              <a:t>will</a:t>
            </a:r>
            <a:r>
              <a:rPr sz="1000" spc="-95" dirty="0">
                <a:solidFill>
                  <a:srgbClr val="231F20"/>
                </a:solidFill>
                <a:latin typeface="Times New Roman"/>
                <a:cs typeface="Times New Roman"/>
              </a:rPr>
              <a:t> </a:t>
            </a:r>
            <a:r>
              <a:rPr sz="1000" spc="-15" dirty="0">
                <a:solidFill>
                  <a:srgbClr val="231F20"/>
                </a:solidFill>
                <a:latin typeface="Times New Roman"/>
                <a:cs typeface="Times New Roman"/>
              </a:rPr>
              <a:t>again</a:t>
            </a:r>
            <a:r>
              <a:rPr sz="1000" spc="-95" dirty="0">
                <a:solidFill>
                  <a:srgbClr val="231F20"/>
                </a:solidFill>
                <a:latin typeface="Times New Roman"/>
                <a:cs typeface="Times New Roman"/>
              </a:rPr>
              <a:t> </a:t>
            </a:r>
            <a:r>
              <a:rPr sz="1000" spc="-10" dirty="0">
                <a:solidFill>
                  <a:srgbClr val="231F20"/>
                </a:solidFill>
                <a:latin typeface="Times New Roman"/>
                <a:cs typeface="Times New Roman"/>
              </a:rPr>
              <a:t>act</a:t>
            </a:r>
            <a:r>
              <a:rPr sz="1000" spc="-95" dirty="0">
                <a:solidFill>
                  <a:srgbClr val="231F20"/>
                </a:solidFill>
                <a:latin typeface="Times New Roman"/>
                <a:cs typeface="Times New Roman"/>
              </a:rPr>
              <a:t> </a:t>
            </a:r>
            <a:r>
              <a:rPr sz="1000" spc="-10" dirty="0">
                <a:solidFill>
                  <a:srgbClr val="231F20"/>
                </a:solidFill>
                <a:latin typeface="Times New Roman"/>
                <a:cs typeface="Times New Roman"/>
              </a:rPr>
              <a:t>as</a:t>
            </a:r>
            <a:r>
              <a:rPr sz="1000" spc="-95" dirty="0">
                <a:solidFill>
                  <a:srgbClr val="231F20"/>
                </a:solidFill>
                <a:latin typeface="Times New Roman"/>
                <a:cs typeface="Times New Roman"/>
              </a:rPr>
              <a:t> </a:t>
            </a:r>
            <a:r>
              <a:rPr sz="1000" spc="-10" dirty="0">
                <a:solidFill>
                  <a:srgbClr val="231F20"/>
                </a:solidFill>
                <a:latin typeface="Times New Roman"/>
                <a:cs typeface="Times New Roman"/>
              </a:rPr>
              <a:t>an</a:t>
            </a:r>
            <a:r>
              <a:rPr sz="1000" spc="-95" dirty="0">
                <a:solidFill>
                  <a:srgbClr val="231F20"/>
                </a:solidFill>
                <a:latin typeface="Times New Roman"/>
                <a:cs typeface="Times New Roman"/>
              </a:rPr>
              <a:t> </a:t>
            </a:r>
            <a:r>
              <a:rPr sz="1000" spc="-15" dirty="0">
                <a:solidFill>
                  <a:srgbClr val="231F20"/>
                </a:solidFill>
                <a:latin typeface="Times New Roman"/>
                <a:cs typeface="Times New Roman"/>
              </a:rPr>
              <a:t>elec-</a:t>
            </a:r>
            <a:endParaRPr sz="1000">
              <a:latin typeface="Times New Roman"/>
              <a:cs typeface="Times New Roman"/>
            </a:endParaRPr>
          </a:p>
        </p:txBody>
      </p:sp>
      <p:sp>
        <p:nvSpPr>
          <p:cNvPr id="18" name="object 18"/>
          <p:cNvSpPr txBox="1"/>
          <p:nvPr/>
        </p:nvSpPr>
        <p:spPr>
          <a:xfrm>
            <a:off x="1513755" y="5126722"/>
            <a:ext cx="99892" cy="138499"/>
          </a:xfrm>
          <a:prstGeom prst="rect">
            <a:avLst/>
          </a:prstGeom>
        </p:spPr>
        <p:txBody>
          <a:bodyPr vert="horz" wrap="square" lIns="0" tIns="0" rIns="0" bIns="0" rtlCol="0">
            <a:spAutoFit/>
          </a:bodyPr>
          <a:lstStyle/>
          <a:p>
            <a:pPr marL="12700">
              <a:lnSpc>
                <a:spcPct val="100000"/>
              </a:lnSpc>
            </a:pPr>
            <a:r>
              <a:rPr sz="900" b="1" dirty="0">
                <a:solidFill>
                  <a:srgbClr val="ED1C24"/>
                </a:solidFill>
                <a:latin typeface="Times New Roman"/>
                <a:cs typeface="Times New Roman"/>
              </a:rPr>
              <a:t>*</a:t>
            </a:r>
            <a:endParaRPr sz="900">
              <a:latin typeface="Times New Roman"/>
              <a:cs typeface="Times New Roman"/>
            </a:endParaRPr>
          </a:p>
        </p:txBody>
      </p:sp>
      <p:sp>
        <p:nvSpPr>
          <p:cNvPr id="19" name="object 19"/>
          <p:cNvSpPr txBox="1"/>
          <p:nvPr/>
        </p:nvSpPr>
        <p:spPr>
          <a:xfrm>
            <a:off x="1864099" y="5126722"/>
            <a:ext cx="5766099" cy="138499"/>
          </a:xfrm>
          <a:prstGeom prst="rect">
            <a:avLst/>
          </a:prstGeom>
        </p:spPr>
        <p:txBody>
          <a:bodyPr vert="horz" wrap="square" lIns="0" tIns="0" rIns="0" bIns="0" rtlCol="0">
            <a:spAutoFit/>
          </a:bodyPr>
          <a:lstStyle/>
          <a:p>
            <a:pPr marL="12700">
              <a:lnSpc>
                <a:spcPct val="100000"/>
              </a:lnSpc>
            </a:pPr>
            <a:r>
              <a:rPr sz="900" dirty="0">
                <a:solidFill>
                  <a:srgbClr val="231F20"/>
                </a:solidFill>
                <a:latin typeface="Times New Roman"/>
                <a:cs typeface="Times New Roman"/>
              </a:rPr>
              <a:t>It should be noted that during the next half-cycle of the supply current, the directions of the </a:t>
            </a:r>
            <a:r>
              <a:rPr sz="900" spc="180" dirty="0">
                <a:solidFill>
                  <a:srgbClr val="231F20"/>
                </a:solidFill>
                <a:latin typeface="Times New Roman"/>
                <a:cs typeface="Times New Roman"/>
              </a:rPr>
              <a:t> </a:t>
            </a:r>
            <a:r>
              <a:rPr sz="900" dirty="0">
                <a:solidFill>
                  <a:srgbClr val="231F20"/>
                </a:solidFill>
                <a:latin typeface="Times New Roman"/>
                <a:cs typeface="Times New Roman"/>
              </a:rPr>
              <a:t>respective</a:t>
            </a:r>
            <a:endParaRPr sz="900">
              <a:latin typeface="Times New Roman"/>
              <a:cs typeface="Times New Roman"/>
            </a:endParaRPr>
          </a:p>
        </p:txBody>
      </p:sp>
      <p:sp>
        <p:nvSpPr>
          <p:cNvPr id="20" name="object 20"/>
          <p:cNvSpPr txBox="1"/>
          <p:nvPr/>
        </p:nvSpPr>
        <p:spPr>
          <a:xfrm>
            <a:off x="1513755" y="5214686"/>
            <a:ext cx="6116491" cy="830997"/>
          </a:xfrm>
          <a:prstGeom prst="rect">
            <a:avLst/>
          </a:prstGeom>
        </p:spPr>
        <p:txBody>
          <a:bodyPr vert="horz" wrap="square" lIns="0" tIns="0" rIns="0" bIns="0" rtlCol="0">
            <a:spAutoFit/>
          </a:bodyPr>
          <a:lstStyle/>
          <a:p>
            <a:pPr marL="12700" algn="just">
              <a:lnSpc>
                <a:spcPct val="100000"/>
              </a:lnSpc>
            </a:pPr>
            <a:r>
              <a:rPr sz="900" dirty="0">
                <a:solidFill>
                  <a:srgbClr val="231F20"/>
                </a:solidFill>
                <a:latin typeface="Times New Roman"/>
                <a:cs typeface="Times New Roman"/>
              </a:rPr>
              <a:t>voltages will be in the opposite</a:t>
            </a:r>
            <a:r>
              <a:rPr sz="900" spc="-75" dirty="0">
                <a:solidFill>
                  <a:srgbClr val="231F20"/>
                </a:solidFill>
                <a:latin typeface="Times New Roman"/>
                <a:cs typeface="Times New Roman"/>
              </a:rPr>
              <a:t> </a:t>
            </a:r>
            <a:r>
              <a:rPr sz="900" dirty="0">
                <a:solidFill>
                  <a:srgbClr val="231F20"/>
                </a:solidFill>
                <a:latin typeface="Times New Roman"/>
                <a:cs typeface="Times New Roman"/>
              </a:rPr>
              <a:t>directions.</a:t>
            </a:r>
            <a:endParaRPr sz="900">
              <a:latin typeface="Times New Roman"/>
              <a:cs typeface="Times New Roman"/>
            </a:endParaRPr>
          </a:p>
          <a:p>
            <a:pPr marL="12700" marR="5715" algn="just">
              <a:lnSpc>
                <a:spcPct val="100000"/>
              </a:lnSpc>
            </a:pPr>
            <a:r>
              <a:rPr sz="900" b="1" spc="5" dirty="0">
                <a:solidFill>
                  <a:srgbClr val="ED1C24"/>
                </a:solidFill>
                <a:latin typeface="Times New Roman"/>
                <a:cs typeface="Times New Roman"/>
              </a:rPr>
              <a:t>** </a:t>
            </a:r>
            <a:r>
              <a:rPr sz="900" spc="-10" dirty="0">
                <a:solidFill>
                  <a:srgbClr val="231F20"/>
                </a:solidFill>
                <a:latin typeface="Times New Roman"/>
                <a:cs typeface="Times New Roman"/>
              </a:rPr>
              <a:t>Alternatively, </a:t>
            </a:r>
            <a:r>
              <a:rPr sz="900" dirty="0">
                <a:solidFill>
                  <a:srgbClr val="231F20"/>
                </a:solidFill>
                <a:latin typeface="Times New Roman"/>
                <a:cs typeface="Times New Roman"/>
              </a:rPr>
              <a:t>the absence of the torque may be explained by arguing that the torques developed in the  </a:t>
            </a:r>
            <a:r>
              <a:rPr sz="900" spc="-5" dirty="0">
                <a:solidFill>
                  <a:srgbClr val="231F20"/>
                </a:solidFill>
                <a:latin typeface="Times New Roman"/>
                <a:cs typeface="Times New Roman"/>
              </a:rPr>
              <a:t>four quadrants neutralize each</a:t>
            </a:r>
            <a:r>
              <a:rPr sz="900" spc="-45" dirty="0">
                <a:solidFill>
                  <a:srgbClr val="231F20"/>
                </a:solidFill>
                <a:latin typeface="Times New Roman"/>
                <a:cs typeface="Times New Roman"/>
              </a:rPr>
              <a:t> </a:t>
            </a:r>
            <a:r>
              <a:rPr sz="900" spc="-15" dirty="0">
                <a:solidFill>
                  <a:srgbClr val="231F20"/>
                </a:solidFill>
                <a:latin typeface="Times New Roman"/>
                <a:cs typeface="Times New Roman"/>
              </a:rPr>
              <a:t>other.</a:t>
            </a:r>
            <a:endParaRPr sz="900">
              <a:latin typeface="Times New Roman"/>
              <a:cs typeface="Times New Roman"/>
            </a:endParaRPr>
          </a:p>
          <a:p>
            <a:pPr marL="12700" marR="5080" algn="just">
              <a:lnSpc>
                <a:spcPct val="100000"/>
              </a:lnSpc>
            </a:pPr>
            <a:r>
              <a:rPr sz="900" spc="-40" dirty="0">
                <a:solidFill>
                  <a:srgbClr val="ED1C24"/>
                </a:solidFill>
                <a:latin typeface="Times New Roman"/>
                <a:cs typeface="Times New Roman"/>
              </a:rPr>
              <a:t>***</a:t>
            </a:r>
            <a:r>
              <a:rPr sz="900" spc="35" dirty="0">
                <a:solidFill>
                  <a:srgbClr val="ED1C24"/>
                </a:solidFill>
                <a:latin typeface="Times New Roman"/>
                <a:cs typeface="Times New Roman"/>
              </a:rPr>
              <a:t> </a:t>
            </a:r>
            <a:r>
              <a:rPr sz="900" dirty="0">
                <a:solidFill>
                  <a:srgbClr val="231F20"/>
                </a:solidFill>
                <a:latin typeface="Times New Roman"/>
                <a:cs typeface="Times New Roman"/>
              </a:rPr>
              <a:t>It will be seen from Fig. 36.38 </a:t>
            </a:r>
            <a:r>
              <a:rPr sz="900" spc="-25" dirty="0">
                <a:solidFill>
                  <a:srgbClr val="231F20"/>
                </a:solidFill>
                <a:latin typeface="Times New Roman"/>
                <a:cs typeface="Times New Roman"/>
              </a:rPr>
              <a:t>(</a:t>
            </a:r>
            <a:r>
              <a:rPr sz="900" i="1" spc="-25" dirty="0">
                <a:solidFill>
                  <a:srgbClr val="231F20"/>
                </a:solidFill>
                <a:latin typeface="Times New Roman"/>
                <a:cs typeface="Times New Roman"/>
              </a:rPr>
              <a:t>a</a:t>
            </a:r>
            <a:r>
              <a:rPr sz="900" spc="-25" dirty="0">
                <a:solidFill>
                  <a:srgbClr val="231F20"/>
                </a:solidFill>
                <a:latin typeface="Times New Roman"/>
                <a:cs typeface="Times New Roman"/>
              </a:rPr>
              <a:t>) </a:t>
            </a:r>
            <a:r>
              <a:rPr sz="900" dirty="0">
                <a:solidFill>
                  <a:srgbClr val="231F20"/>
                </a:solidFill>
                <a:latin typeface="Times New Roman"/>
                <a:cs typeface="Times New Roman"/>
              </a:rPr>
              <a:t>that the induced voltages in conductors </a:t>
            </a:r>
            <a:r>
              <a:rPr sz="900" i="1" dirty="0">
                <a:solidFill>
                  <a:srgbClr val="231F20"/>
                </a:solidFill>
                <a:latin typeface="Times New Roman"/>
                <a:cs typeface="Times New Roman"/>
              </a:rPr>
              <a:t>a </a:t>
            </a:r>
            <a:r>
              <a:rPr sz="900" spc="-5" dirty="0">
                <a:solidFill>
                  <a:srgbClr val="231F20"/>
                </a:solidFill>
                <a:latin typeface="Times New Roman"/>
                <a:cs typeface="Times New Roman"/>
              </a:rPr>
              <a:t>and </a:t>
            </a:r>
            <a:r>
              <a:rPr sz="900" i="1" dirty="0">
                <a:solidFill>
                  <a:srgbClr val="231F20"/>
                </a:solidFill>
                <a:latin typeface="Times New Roman"/>
                <a:cs typeface="Times New Roman"/>
              </a:rPr>
              <a:t>b </a:t>
            </a:r>
            <a:r>
              <a:rPr sz="900" dirty="0">
                <a:solidFill>
                  <a:srgbClr val="231F20"/>
                </a:solidFill>
                <a:latin typeface="Times New Roman"/>
                <a:cs typeface="Times New Roman"/>
              </a:rPr>
              <a:t>oppose the voltages in  other</a:t>
            </a:r>
            <a:r>
              <a:rPr sz="900" spc="-50" dirty="0">
                <a:solidFill>
                  <a:srgbClr val="231F20"/>
                </a:solidFill>
                <a:latin typeface="Times New Roman"/>
                <a:cs typeface="Times New Roman"/>
              </a:rPr>
              <a:t> </a:t>
            </a:r>
            <a:r>
              <a:rPr sz="900" dirty="0">
                <a:solidFill>
                  <a:srgbClr val="231F20"/>
                </a:solidFill>
                <a:latin typeface="Times New Roman"/>
                <a:cs typeface="Times New Roman"/>
              </a:rPr>
              <a:t>conductors</a:t>
            </a:r>
            <a:r>
              <a:rPr sz="900" spc="-50" dirty="0">
                <a:solidFill>
                  <a:srgbClr val="231F20"/>
                </a:solidFill>
                <a:latin typeface="Times New Roman"/>
                <a:cs typeface="Times New Roman"/>
              </a:rPr>
              <a:t> </a:t>
            </a:r>
            <a:r>
              <a:rPr sz="900" dirty="0">
                <a:solidFill>
                  <a:srgbClr val="231F20"/>
                </a:solidFill>
                <a:latin typeface="Times New Roman"/>
                <a:cs typeface="Times New Roman"/>
              </a:rPr>
              <a:t>lying</a:t>
            </a:r>
            <a:r>
              <a:rPr sz="900" spc="-50" dirty="0">
                <a:solidFill>
                  <a:srgbClr val="231F20"/>
                </a:solidFill>
                <a:latin typeface="Times New Roman"/>
                <a:cs typeface="Times New Roman"/>
              </a:rPr>
              <a:t> </a:t>
            </a:r>
            <a:r>
              <a:rPr sz="900" dirty="0">
                <a:solidFill>
                  <a:srgbClr val="231F20"/>
                </a:solidFill>
                <a:latin typeface="Times New Roman"/>
                <a:cs typeface="Times New Roman"/>
              </a:rPr>
              <a:t>above</a:t>
            </a:r>
            <a:r>
              <a:rPr sz="900" spc="-50" dirty="0">
                <a:solidFill>
                  <a:srgbClr val="231F20"/>
                </a:solidFill>
                <a:latin typeface="Times New Roman"/>
                <a:cs typeface="Times New Roman"/>
              </a:rPr>
              <a:t> </a:t>
            </a:r>
            <a:r>
              <a:rPr sz="900" dirty="0">
                <a:solidFill>
                  <a:srgbClr val="231F20"/>
                </a:solidFill>
                <a:latin typeface="Times New Roman"/>
                <a:cs typeface="Times New Roman"/>
              </a:rPr>
              <a:t>brush-axis.</a:t>
            </a:r>
            <a:r>
              <a:rPr sz="900" spc="135" dirty="0">
                <a:solidFill>
                  <a:srgbClr val="231F20"/>
                </a:solidFill>
                <a:latin typeface="Times New Roman"/>
                <a:cs typeface="Times New Roman"/>
              </a:rPr>
              <a:t> </a:t>
            </a:r>
            <a:r>
              <a:rPr sz="900" spc="-5" dirty="0">
                <a:solidFill>
                  <a:srgbClr val="231F20"/>
                </a:solidFill>
                <a:latin typeface="Times New Roman"/>
                <a:cs typeface="Times New Roman"/>
              </a:rPr>
              <a:t>Similarly,</a:t>
            </a:r>
            <a:r>
              <a:rPr sz="900" spc="-50" dirty="0">
                <a:solidFill>
                  <a:srgbClr val="231F20"/>
                </a:solidFill>
                <a:latin typeface="Times New Roman"/>
                <a:cs typeface="Times New Roman"/>
              </a:rPr>
              <a:t> </a:t>
            </a:r>
            <a:r>
              <a:rPr sz="900" dirty="0">
                <a:solidFill>
                  <a:srgbClr val="231F20"/>
                </a:solidFill>
                <a:latin typeface="Times New Roman"/>
                <a:cs typeface="Times New Roman"/>
              </a:rPr>
              <a:t>induced</a:t>
            </a:r>
            <a:r>
              <a:rPr sz="900" spc="-50" dirty="0">
                <a:solidFill>
                  <a:srgbClr val="231F20"/>
                </a:solidFill>
                <a:latin typeface="Times New Roman"/>
                <a:cs typeface="Times New Roman"/>
              </a:rPr>
              <a:t> </a:t>
            </a:r>
            <a:r>
              <a:rPr sz="900" dirty="0">
                <a:solidFill>
                  <a:srgbClr val="231F20"/>
                </a:solidFill>
                <a:latin typeface="Times New Roman"/>
                <a:cs typeface="Times New Roman"/>
              </a:rPr>
              <a:t>voltages</a:t>
            </a:r>
            <a:r>
              <a:rPr sz="900" spc="-50" dirty="0">
                <a:solidFill>
                  <a:srgbClr val="231F20"/>
                </a:solidFill>
                <a:latin typeface="Times New Roman"/>
                <a:cs typeface="Times New Roman"/>
              </a:rPr>
              <a:t> </a:t>
            </a:r>
            <a:r>
              <a:rPr sz="900" dirty="0">
                <a:solidFill>
                  <a:srgbClr val="231F20"/>
                </a:solidFill>
                <a:latin typeface="Times New Roman"/>
                <a:cs typeface="Times New Roman"/>
              </a:rPr>
              <a:t>in</a:t>
            </a:r>
            <a:r>
              <a:rPr sz="900" spc="-50" dirty="0">
                <a:solidFill>
                  <a:srgbClr val="231F20"/>
                </a:solidFill>
                <a:latin typeface="Times New Roman"/>
                <a:cs typeface="Times New Roman"/>
              </a:rPr>
              <a:t> </a:t>
            </a:r>
            <a:r>
              <a:rPr sz="900" dirty="0">
                <a:solidFill>
                  <a:srgbClr val="231F20"/>
                </a:solidFill>
                <a:latin typeface="Times New Roman"/>
                <a:cs typeface="Times New Roman"/>
              </a:rPr>
              <a:t>conductors</a:t>
            </a:r>
            <a:r>
              <a:rPr sz="900" spc="-65" dirty="0">
                <a:solidFill>
                  <a:srgbClr val="231F20"/>
                </a:solidFill>
                <a:latin typeface="Times New Roman"/>
                <a:cs typeface="Times New Roman"/>
              </a:rPr>
              <a:t> </a:t>
            </a:r>
            <a:r>
              <a:rPr sz="900" i="1" dirty="0">
                <a:solidFill>
                  <a:srgbClr val="231F20"/>
                </a:solidFill>
                <a:latin typeface="Times New Roman"/>
                <a:cs typeface="Times New Roman"/>
              </a:rPr>
              <a:t>c</a:t>
            </a:r>
            <a:r>
              <a:rPr sz="900" i="1" spc="-40" dirty="0">
                <a:solidFill>
                  <a:srgbClr val="231F20"/>
                </a:solidFill>
                <a:latin typeface="Times New Roman"/>
                <a:cs typeface="Times New Roman"/>
              </a:rPr>
              <a:t> </a:t>
            </a:r>
            <a:r>
              <a:rPr sz="900" dirty="0">
                <a:solidFill>
                  <a:srgbClr val="231F20"/>
                </a:solidFill>
                <a:latin typeface="Times New Roman"/>
                <a:cs typeface="Times New Roman"/>
              </a:rPr>
              <a:t>and</a:t>
            </a:r>
            <a:r>
              <a:rPr sz="900" spc="-50" dirty="0">
                <a:solidFill>
                  <a:srgbClr val="231F20"/>
                </a:solidFill>
                <a:latin typeface="Times New Roman"/>
                <a:cs typeface="Times New Roman"/>
              </a:rPr>
              <a:t> </a:t>
            </a:r>
            <a:r>
              <a:rPr sz="900" i="1" dirty="0">
                <a:solidFill>
                  <a:srgbClr val="231F20"/>
                </a:solidFill>
                <a:latin typeface="Times New Roman"/>
                <a:cs typeface="Times New Roman"/>
              </a:rPr>
              <a:t>d</a:t>
            </a:r>
            <a:r>
              <a:rPr sz="900" i="1" spc="-45" dirty="0">
                <a:solidFill>
                  <a:srgbClr val="231F20"/>
                </a:solidFill>
                <a:latin typeface="Times New Roman"/>
                <a:cs typeface="Times New Roman"/>
              </a:rPr>
              <a:t> </a:t>
            </a:r>
            <a:r>
              <a:rPr sz="900" spc="-5" dirty="0">
                <a:solidFill>
                  <a:srgbClr val="231F20"/>
                </a:solidFill>
                <a:latin typeface="Times New Roman"/>
                <a:cs typeface="Times New Roman"/>
              </a:rPr>
              <a:t>oppose</a:t>
            </a:r>
            <a:r>
              <a:rPr sz="900" spc="-50" dirty="0">
                <a:solidFill>
                  <a:srgbClr val="231F20"/>
                </a:solidFill>
                <a:latin typeface="Times New Roman"/>
                <a:cs typeface="Times New Roman"/>
              </a:rPr>
              <a:t> </a:t>
            </a:r>
            <a:r>
              <a:rPr sz="900" spc="-5" dirty="0">
                <a:solidFill>
                  <a:srgbClr val="231F20"/>
                </a:solidFill>
                <a:latin typeface="Times New Roman"/>
                <a:cs typeface="Times New Roman"/>
              </a:rPr>
              <a:t>the</a:t>
            </a:r>
            <a:r>
              <a:rPr sz="900" spc="-50" dirty="0">
                <a:solidFill>
                  <a:srgbClr val="231F20"/>
                </a:solidFill>
                <a:latin typeface="Times New Roman"/>
                <a:cs typeface="Times New Roman"/>
              </a:rPr>
              <a:t> </a:t>
            </a:r>
            <a:r>
              <a:rPr sz="900" spc="-5" dirty="0">
                <a:solidFill>
                  <a:srgbClr val="231F20"/>
                </a:solidFill>
                <a:latin typeface="Times New Roman"/>
                <a:cs typeface="Times New Roman"/>
              </a:rPr>
              <a:t>voltages  </a:t>
            </a:r>
            <a:r>
              <a:rPr sz="900" dirty="0">
                <a:solidFill>
                  <a:srgbClr val="231F20"/>
                </a:solidFill>
                <a:latin typeface="Times New Roman"/>
                <a:cs typeface="Times New Roman"/>
              </a:rPr>
              <a:t>in</a:t>
            </a:r>
            <a:r>
              <a:rPr sz="900" spc="-25" dirty="0">
                <a:solidFill>
                  <a:srgbClr val="231F20"/>
                </a:solidFill>
                <a:latin typeface="Times New Roman"/>
                <a:cs typeface="Times New Roman"/>
              </a:rPr>
              <a:t> </a:t>
            </a:r>
            <a:r>
              <a:rPr sz="900" dirty="0">
                <a:solidFill>
                  <a:srgbClr val="231F20"/>
                </a:solidFill>
                <a:latin typeface="Times New Roman"/>
                <a:cs typeface="Times New Roman"/>
              </a:rPr>
              <a:t>other</a:t>
            </a:r>
            <a:r>
              <a:rPr sz="900" spc="-25" dirty="0">
                <a:solidFill>
                  <a:srgbClr val="231F20"/>
                </a:solidFill>
                <a:latin typeface="Times New Roman"/>
                <a:cs typeface="Times New Roman"/>
              </a:rPr>
              <a:t> </a:t>
            </a:r>
            <a:r>
              <a:rPr sz="900" dirty="0">
                <a:solidFill>
                  <a:srgbClr val="231F20"/>
                </a:solidFill>
                <a:latin typeface="Times New Roman"/>
                <a:cs typeface="Times New Roman"/>
              </a:rPr>
              <a:t>conductors,</a:t>
            </a:r>
            <a:r>
              <a:rPr sz="900" spc="-25" dirty="0">
                <a:solidFill>
                  <a:srgbClr val="231F20"/>
                </a:solidFill>
                <a:latin typeface="Times New Roman"/>
                <a:cs typeface="Times New Roman"/>
              </a:rPr>
              <a:t> </a:t>
            </a:r>
            <a:r>
              <a:rPr sz="900" dirty="0">
                <a:solidFill>
                  <a:srgbClr val="231F20"/>
                </a:solidFill>
                <a:latin typeface="Times New Roman"/>
                <a:cs typeface="Times New Roman"/>
              </a:rPr>
              <a:t>lying</a:t>
            </a:r>
            <a:r>
              <a:rPr sz="900" spc="-25" dirty="0">
                <a:solidFill>
                  <a:srgbClr val="231F20"/>
                </a:solidFill>
                <a:latin typeface="Times New Roman"/>
                <a:cs typeface="Times New Roman"/>
              </a:rPr>
              <a:t> </a:t>
            </a:r>
            <a:r>
              <a:rPr sz="900" dirty="0">
                <a:solidFill>
                  <a:srgbClr val="231F20"/>
                </a:solidFill>
                <a:latin typeface="Times New Roman"/>
                <a:cs typeface="Times New Roman"/>
              </a:rPr>
              <a:t>below</a:t>
            </a:r>
            <a:r>
              <a:rPr sz="900" spc="-25" dirty="0">
                <a:solidFill>
                  <a:srgbClr val="231F20"/>
                </a:solidFill>
                <a:latin typeface="Times New Roman"/>
                <a:cs typeface="Times New Roman"/>
              </a:rPr>
              <a:t> </a:t>
            </a:r>
            <a:r>
              <a:rPr sz="900" dirty="0">
                <a:solidFill>
                  <a:srgbClr val="231F20"/>
                </a:solidFill>
                <a:latin typeface="Times New Roman"/>
                <a:cs typeface="Times New Roman"/>
              </a:rPr>
              <a:t>the</a:t>
            </a:r>
            <a:r>
              <a:rPr sz="900" spc="-25" dirty="0">
                <a:solidFill>
                  <a:srgbClr val="231F20"/>
                </a:solidFill>
                <a:latin typeface="Times New Roman"/>
                <a:cs typeface="Times New Roman"/>
              </a:rPr>
              <a:t> </a:t>
            </a:r>
            <a:r>
              <a:rPr sz="900" dirty="0">
                <a:solidFill>
                  <a:srgbClr val="231F20"/>
                </a:solidFill>
                <a:latin typeface="Times New Roman"/>
                <a:cs typeface="Times New Roman"/>
              </a:rPr>
              <a:t>brush-axis.</a:t>
            </a:r>
            <a:r>
              <a:rPr sz="900" spc="180" dirty="0">
                <a:solidFill>
                  <a:srgbClr val="231F20"/>
                </a:solidFill>
                <a:latin typeface="Times New Roman"/>
                <a:cs typeface="Times New Roman"/>
              </a:rPr>
              <a:t> </a:t>
            </a:r>
            <a:r>
              <a:rPr sz="900" spc="-25" dirty="0">
                <a:solidFill>
                  <a:srgbClr val="231F20"/>
                </a:solidFill>
                <a:latin typeface="Times New Roman"/>
                <a:cs typeface="Times New Roman"/>
              </a:rPr>
              <a:t>Yet </a:t>
            </a:r>
            <a:r>
              <a:rPr sz="900" dirty="0">
                <a:solidFill>
                  <a:srgbClr val="231F20"/>
                </a:solidFill>
                <a:latin typeface="Times New Roman"/>
                <a:cs typeface="Times New Roman"/>
              </a:rPr>
              <a:t>the</a:t>
            </a:r>
            <a:r>
              <a:rPr sz="900" spc="-25" dirty="0">
                <a:solidFill>
                  <a:srgbClr val="231F20"/>
                </a:solidFill>
                <a:latin typeface="Times New Roman"/>
                <a:cs typeface="Times New Roman"/>
              </a:rPr>
              <a:t> </a:t>
            </a:r>
            <a:r>
              <a:rPr sz="900" dirty="0">
                <a:solidFill>
                  <a:srgbClr val="231F20"/>
                </a:solidFill>
                <a:latin typeface="Times New Roman"/>
                <a:cs typeface="Times New Roman"/>
              </a:rPr>
              <a:t>net</a:t>
            </a:r>
            <a:r>
              <a:rPr sz="900" spc="-25" dirty="0">
                <a:solidFill>
                  <a:srgbClr val="231F20"/>
                </a:solidFill>
                <a:latin typeface="Times New Roman"/>
                <a:cs typeface="Times New Roman"/>
              </a:rPr>
              <a:t> </a:t>
            </a:r>
            <a:r>
              <a:rPr sz="900" dirty="0">
                <a:solidFill>
                  <a:srgbClr val="231F20"/>
                </a:solidFill>
                <a:latin typeface="Times New Roman"/>
                <a:cs typeface="Times New Roman"/>
              </a:rPr>
              <a:t>voltage</a:t>
            </a:r>
            <a:r>
              <a:rPr sz="900" spc="-25" dirty="0">
                <a:solidFill>
                  <a:srgbClr val="231F20"/>
                </a:solidFill>
                <a:latin typeface="Times New Roman"/>
                <a:cs typeface="Times New Roman"/>
              </a:rPr>
              <a:t> </a:t>
            </a:r>
            <a:r>
              <a:rPr sz="900" dirty="0">
                <a:solidFill>
                  <a:srgbClr val="231F20"/>
                </a:solidFill>
                <a:latin typeface="Times New Roman"/>
                <a:cs typeface="Times New Roman"/>
              </a:rPr>
              <a:t>across</a:t>
            </a:r>
            <a:r>
              <a:rPr sz="900" spc="-25" dirty="0">
                <a:solidFill>
                  <a:srgbClr val="231F20"/>
                </a:solidFill>
                <a:latin typeface="Times New Roman"/>
                <a:cs typeface="Times New Roman"/>
              </a:rPr>
              <a:t> </a:t>
            </a:r>
            <a:r>
              <a:rPr sz="900" dirty="0">
                <a:solidFill>
                  <a:srgbClr val="231F20"/>
                </a:solidFill>
                <a:latin typeface="Times New Roman"/>
                <a:cs typeface="Times New Roman"/>
              </a:rPr>
              <a:t>brush</a:t>
            </a:r>
            <a:r>
              <a:rPr sz="900" spc="-25" dirty="0">
                <a:solidFill>
                  <a:srgbClr val="231F20"/>
                </a:solidFill>
                <a:latin typeface="Times New Roman"/>
                <a:cs typeface="Times New Roman"/>
              </a:rPr>
              <a:t> </a:t>
            </a:r>
            <a:r>
              <a:rPr sz="900" dirty="0">
                <a:solidFill>
                  <a:srgbClr val="231F20"/>
                </a:solidFill>
                <a:latin typeface="Times New Roman"/>
                <a:cs typeface="Times New Roman"/>
              </a:rPr>
              <a:t>terminals</a:t>
            </a:r>
            <a:r>
              <a:rPr sz="900" spc="-25" dirty="0">
                <a:solidFill>
                  <a:srgbClr val="231F20"/>
                </a:solidFill>
                <a:latin typeface="Times New Roman"/>
                <a:cs typeface="Times New Roman"/>
              </a:rPr>
              <a:t> </a:t>
            </a:r>
            <a:r>
              <a:rPr sz="900" dirty="0">
                <a:solidFill>
                  <a:srgbClr val="231F20"/>
                </a:solidFill>
                <a:latin typeface="Times New Roman"/>
                <a:cs typeface="Times New Roman"/>
              </a:rPr>
              <a:t>will</a:t>
            </a:r>
            <a:r>
              <a:rPr sz="900" spc="-25" dirty="0">
                <a:solidFill>
                  <a:srgbClr val="231F20"/>
                </a:solidFill>
                <a:latin typeface="Times New Roman"/>
                <a:cs typeface="Times New Roman"/>
              </a:rPr>
              <a:t> </a:t>
            </a:r>
            <a:r>
              <a:rPr sz="900" dirty="0">
                <a:solidFill>
                  <a:srgbClr val="231F20"/>
                </a:solidFill>
                <a:latin typeface="Times New Roman"/>
                <a:cs typeface="Times New Roman"/>
              </a:rPr>
              <a:t>be</a:t>
            </a:r>
            <a:r>
              <a:rPr sz="900" spc="-25" dirty="0">
                <a:solidFill>
                  <a:srgbClr val="231F20"/>
                </a:solidFill>
                <a:latin typeface="Times New Roman"/>
                <a:cs typeface="Times New Roman"/>
              </a:rPr>
              <a:t> </a:t>
            </a:r>
            <a:r>
              <a:rPr sz="900" spc="-5" dirty="0">
                <a:solidFill>
                  <a:srgbClr val="231F20"/>
                </a:solidFill>
                <a:latin typeface="Times New Roman"/>
                <a:cs typeface="Times New Roman"/>
              </a:rPr>
              <a:t>sufficient</a:t>
            </a:r>
            <a:r>
              <a:rPr sz="900" spc="-25" dirty="0">
                <a:solidFill>
                  <a:srgbClr val="231F20"/>
                </a:solidFill>
                <a:latin typeface="Times New Roman"/>
                <a:cs typeface="Times New Roman"/>
              </a:rPr>
              <a:t> </a:t>
            </a:r>
            <a:r>
              <a:rPr sz="900" dirty="0">
                <a:solidFill>
                  <a:srgbClr val="231F20"/>
                </a:solidFill>
                <a:latin typeface="Times New Roman"/>
                <a:cs typeface="Times New Roman"/>
              </a:rPr>
              <a:t>to  </a:t>
            </a:r>
            <a:r>
              <a:rPr sz="900" spc="-5" dirty="0">
                <a:solidFill>
                  <a:srgbClr val="231F20"/>
                </a:solidFill>
                <a:latin typeface="Times New Roman"/>
                <a:cs typeface="Times New Roman"/>
              </a:rPr>
              <a:t>produce current which will make the armature </a:t>
            </a:r>
            <a:r>
              <a:rPr sz="900" dirty="0">
                <a:solidFill>
                  <a:srgbClr val="231F20"/>
                </a:solidFill>
                <a:latin typeface="Times New Roman"/>
                <a:cs typeface="Times New Roman"/>
              </a:rPr>
              <a:t>a </a:t>
            </a:r>
            <a:r>
              <a:rPr sz="900" spc="-5" dirty="0">
                <a:solidFill>
                  <a:srgbClr val="231F20"/>
                </a:solidFill>
                <a:latin typeface="Times New Roman"/>
                <a:cs typeface="Times New Roman"/>
              </a:rPr>
              <a:t>powerful</a:t>
            </a:r>
            <a:r>
              <a:rPr sz="900" spc="-114" dirty="0">
                <a:solidFill>
                  <a:srgbClr val="231F20"/>
                </a:solidFill>
                <a:latin typeface="Times New Roman"/>
                <a:cs typeface="Times New Roman"/>
              </a:rPr>
              <a:t> </a:t>
            </a:r>
            <a:r>
              <a:rPr sz="900" spc="-5" dirty="0">
                <a:solidFill>
                  <a:srgbClr val="231F20"/>
                </a:solidFill>
                <a:latin typeface="Times New Roman"/>
                <a:cs typeface="Times New Roman"/>
              </a:rPr>
              <a:t>magnet.</a:t>
            </a:r>
            <a:endParaRPr sz="900">
              <a:latin typeface="Times New Roman"/>
              <a:cs typeface="Times New Roman"/>
            </a:endParaRPr>
          </a:p>
        </p:txBody>
      </p:sp>
      <p:sp>
        <p:nvSpPr>
          <p:cNvPr id="21" name="object 21"/>
          <p:cNvSpPr/>
          <p:nvPr/>
        </p:nvSpPr>
        <p:spPr>
          <a:xfrm>
            <a:off x="1529123" y="5110106"/>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22" name="object 22"/>
          <p:cNvSpPr/>
          <p:nvPr/>
        </p:nvSpPr>
        <p:spPr>
          <a:xfrm>
            <a:off x="1735670" y="5110106"/>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23" name="object 23"/>
          <p:cNvSpPr/>
          <p:nvPr/>
        </p:nvSpPr>
        <p:spPr>
          <a:xfrm>
            <a:off x="1942215" y="5110106"/>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24" name="object 24"/>
          <p:cNvSpPr/>
          <p:nvPr/>
        </p:nvSpPr>
        <p:spPr>
          <a:xfrm>
            <a:off x="2148763" y="5110106"/>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25" name="object 25"/>
          <p:cNvSpPr/>
          <p:nvPr/>
        </p:nvSpPr>
        <p:spPr>
          <a:xfrm>
            <a:off x="2355309" y="5110106"/>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26" name="object 26"/>
          <p:cNvSpPr/>
          <p:nvPr/>
        </p:nvSpPr>
        <p:spPr>
          <a:xfrm>
            <a:off x="2561856" y="5110106"/>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27" name="object 27"/>
          <p:cNvSpPr/>
          <p:nvPr/>
        </p:nvSpPr>
        <p:spPr>
          <a:xfrm>
            <a:off x="2768403" y="5110106"/>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28" name="object 28"/>
          <p:cNvSpPr/>
          <p:nvPr/>
        </p:nvSpPr>
        <p:spPr>
          <a:xfrm>
            <a:off x="2974951" y="5110106"/>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29" name="object 29"/>
          <p:cNvSpPr/>
          <p:nvPr/>
        </p:nvSpPr>
        <p:spPr>
          <a:xfrm>
            <a:off x="3181498" y="5110106"/>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30" name="object 30"/>
          <p:cNvSpPr/>
          <p:nvPr/>
        </p:nvSpPr>
        <p:spPr>
          <a:xfrm>
            <a:off x="3388044" y="5110106"/>
            <a:ext cx="155217" cy="0"/>
          </a:xfrm>
          <a:custGeom>
            <a:avLst/>
            <a:gdLst/>
            <a:ahLst/>
            <a:cxnLst/>
            <a:rect l="l" t="t" r="r" b="b"/>
            <a:pathLst>
              <a:path w="128269">
                <a:moveTo>
                  <a:pt x="0" y="0"/>
                </a:moveTo>
                <a:lnTo>
                  <a:pt x="128016" y="0"/>
                </a:lnTo>
              </a:path>
            </a:pathLst>
          </a:custGeom>
          <a:ln w="12192">
            <a:solidFill>
              <a:srgbClr val="005AAA"/>
            </a:solidFill>
          </a:ln>
        </p:spPr>
        <p:txBody>
          <a:bodyPr wrap="square" lIns="0" tIns="0" rIns="0" bIns="0" rtlCol="0"/>
          <a:lstStyle/>
          <a:p>
            <a:endParaRPr/>
          </a:p>
        </p:txBody>
      </p:sp>
      <p:sp>
        <p:nvSpPr>
          <p:cNvPr id="31" name="object 31"/>
          <p:cNvSpPr/>
          <p:nvPr/>
        </p:nvSpPr>
        <p:spPr>
          <a:xfrm>
            <a:off x="3594590" y="5110106"/>
            <a:ext cx="155217" cy="0"/>
          </a:xfrm>
          <a:custGeom>
            <a:avLst/>
            <a:gdLst/>
            <a:ahLst/>
            <a:cxnLst/>
            <a:rect l="l" t="t" r="r" b="b"/>
            <a:pathLst>
              <a:path w="128269">
                <a:moveTo>
                  <a:pt x="0" y="0"/>
                </a:moveTo>
                <a:lnTo>
                  <a:pt x="128015" y="0"/>
                </a:lnTo>
              </a:path>
            </a:pathLst>
          </a:custGeom>
          <a:ln w="12192">
            <a:solidFill>
              <a:srgbClr val="005AAA"/>
            </a:solidFill>
          </a:ln>
        </p:spPr>
        <p:txBody>
          <a:bodyPr wrap="square" lIns="0" tIns="0" rIns="0" bIns="0" rtlCol="0"/>
          <a:lstStyle/>
          <a:p>
            <a:endParaRPr/>
          </a:p>
        </p:txBody>
      </p:sp>
      <p:sp>
        <p:nvSpPr>
          <p:cNvPr id="32" name="object 32"/>
          <p:cNvSpPr/>
          <p:nvPr/>
        </p:nvSpPr>
        <p:spPr>
          <a:xfrm>
            <a:off x="3801137" y="5110106"/>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33" name="object 33"/>
          <p:cNvSpPr/>
          <p:nvPr/>
        </p:nvSpPr>
        <p:spPr>
          <a:xfrm>
            <a:off x="4007684" y="5110106"/>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34" name="object 34"/>
          <p:cNvSpPr/>
          <p:nvPr/>
        </p:nvSpPr>
        <p:spPr>
          <a:xfrm>
            <a:off x="4214232" y="5110106"/>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35" name="object 35"/>
          <p:cNvSpPr/>
          <p:nvPr/>
        </p:nvSpPr>
        <p:spPr>
          <a:xfrm>
            <a:off x="4420778" y="5110106"/>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36" name="object 36"/>
          <p:cNvSpPr/>
          <p:nvPr/>
        </p:nvSpPr>
        <p:spPr>
          <a:xfrm>
            <a:off x="4627325" y="5110106"/>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37" name="object 37"/>
          <p:cNvSpPr/>
          <p:nvPr/>
        </p:nvSpPr>
        <p:spPr>
          <a:xfrm>
            <a:off x="4833872" y="5110106"/>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38" name="object 38"/>
          <p:cNvSpPr/>
          <p:nvPr/>
        </p:nvSpPr>
        <p:spPr>
          <a:xfrm>
            <a:off x="5040419" y="5110106"/>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39" name="object 39"/>
          <p:cNvSpPr/>
          <p:nvPr/>
        </p:nvSpPr>
        <p:spPr>
          <a:xfrm>
            <a:off x="5246966" y="5110106"/>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40" name="object 40"/>
          <p:cNvSpPr/>
          <p:nvPr/>
        </p:nvSpPr>
        <p:spPr>
          <a:xfrm>
            <a:off x="5449823" y="5110106"/>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41" name="object 41"/>
          <p:cNvSpPr/>
          <p:nvPr/>
        </p:nvSpPr>
        <p:spPr>
          <a:xfrm>
            <a:off x="5652683" y="5110106"/>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42" name="object 42"/>
          <p:cNvSpPr/>
          <p:nvPr/>
        </p:nvSpPr>
        <p:spPr>
          <a:xfrm>
            <a:off x="5855540" y="5110106"/>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43" name="object 43"/>
          <p:cNvSpPr/>
          <p:nvPr/>
        </p:nvSpPr>
        <p:spPr>
          <a:xfrm>
            <a:off x="6058400" y="5110106"/>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44" name="object 44"/>
          <p:cNvSpPr/>
          <p:nvPr/>
        </p:nvSpPr>
        <p:spPr>
          <a:xfrm>
            <a:off x="6261258" y="5110106"/>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45" name="object 45"/>
          <p:cNvSpPr/>
          <p:nvPr/>
        </p:nvSpPr>
        <p:spPr>
          <a:xfrm>
            <a:off x="6464115" y="5110106"/>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46" name="object 46"/>
          <p:cNvSpPr/>
          <p:nvPr/>
        </p:nvSpPr>
        <p:spPr>
          <a:xfrm>
            <a:off x="6666975" y="5110106"/>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47" name="object 47"/>
          <p:cNvSpPr/>
          <p:nvPr/>
        </p:nvSpPr>
        <p:spPr>
          <a:xfrm>
            <a:off x="6869832" y="5110106"/>
            <a:ext cx="155217" cy="0"/>
          </a:xfrm>
          <a:custGeom>
            <a:avLst/>
            <a:gdLst/>
            <a:ahLst/>
            <a:cxnLst/>
            <a:rect l="l" t="t" r="r" b="b"/>
            <a:pathLst>
              <a:path w="128270">
                <a:moveTo>
                  <a:pt x="0" y="0"/>
                </a:moveTo>
                <a:lnTo>
                  <a:pt x="128016" y="0"/>
                </a:lnTo>
              </a:path>
            </a:pathLst>
          </a:custGeom>
          <a:ln w="12192">
            <a:solidFill>
              <a:srgbClr val="005AAA"/>
            </a:solidFill>
          </a:ln>
        </p:spPr>
        <p:txBody>
          <a:bodyPr wrap="square" lIns="0" tIns="0" rIns="0" bIns="0" rtlCol="0"/>
          <a:lstStyle/>
          <a:p>
            <a:endParaRPr/>
          </a:p>
        </p:txBody>
      </p:sp>
      <p:sp>
        <p:nvSpPr>
          <p:cNvPr id="48" name="object 48"/>
          <p:cNvSpPr/>
          <p:nvPr/>
        </p:nvSpPr>
        <p:spPr>
          <a:xfrm>
            <a:off x="7072692" y="5110106"/>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49" name="object 49"/>
          <p:cNvSpPr/>
          <p:nvPr/>
        </p:nvSpPr>
        <p:spPr>
          <a:xfrm>
            <a:off x="7275551" y="5110106"/>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50" name="object 50"/>
          <p:cNvSpPr/>
          <p:nvPr/>
        </p:nvSpPr>
        <p:spPr>
          <a:xfrm>
            <a:off x="7478408" y="5110106"/>
            <a:ext cx="155217" cy="0"/>
          </a:xfrm>
          <a:custGeom>
            <a:avLst/>
            <a:gdLst/>
            <a:ahLst/>
            <a:cxnLst/>
            <a:rect l="l" t="t" r="r" b="b"/>
            <a:pathLst>
              <a:path w="128270">
                <a:moveTo>
                  <a:pt x="0" y="0"/>
                </a:moveTo>
                <a:lnTo>
                  <a:pt x="128015" y="0"/>
                </a:lnTo>
              </a:path>
            </a:pathLst>
          </a:custGeom>
          <a:ln w="12192">
            <a:solidFill>
              <a:srgbClr val="005AAA"/>
            </a:solidFill>
          </a:ln>
        </p:spPr>
        <p:txBody>
          <a:bodyPr wrap="square" lIns="0" tIns="0" rIns="0" bIns="0" rtlCol="0"/>
          <a:lstStyle/>
          <a:p>
            <a:endParaRPr/>
          </a:p>
        </p:txBody>
      </p:sp>
      <p:sp>
        <p:nvSpPr>
          <p:cNvPr id="51" name="object 51"/>
          <p:cNvSpPr/>
          <p:nvPr/>
        </p:nvSpPr>
        <p:spPr>
          <a:xfrm>
            <a:off x="4199017" y="3396258"/>
            <a:ext cx="3417090" cy="1600471"/>
          </a:xfrm>
          <a:custGeom>
            <a:avLst/>
            <a:gdLst/>
            <a:ahLst/>
            <a:cxnLst/>
            <a:rect l="l" t="t" r="r" b="b"/>
            <a:pathLst>
              <a:path w="2823845" h="2495550">
                <a:moveTo>
                  <a:pt x="0" y="0"/>
                </a:moveTo>
                <a:lnTo>
                  <a:pt x="2823718" y="0"/>
                </a:lnTo>
                <a:lnTo>
                  <a:pt x="2823718" y="2495423"/>
                </a:lnTo>
                <a:lnTo>
                  <a:pt x="0" y="2495423"/>
                </a:lnTo>
                <a:lnTo>
                  <a:pt x="0" y="0"/>
                </a:lnTo>
                <a:close/>
              </a:path>
            </a:pathLst>
          </a:custGeom>
          <a:solidFill>
            <a:srgbClr val="E3F2E7"/>
          </a:solidFill>
        </p:spPr>
        <p:txBody>
          <a:bodyPr wrap="square" lIns="0" tIns="0" rIns="0" bIns="0" rtlCol="0"/>
          <a:lstStyle/>
          <a:p>
            <a:endParaRPr/>
          </a:p>
        </p:txBody>
      </p:sp>
      <p:sp>
        <p:nvSpPr>
          <p:cNvPr id="52" name="object 52"/>
          <p:cNvSpPr/>
          <p:nvPr/>
        </p:nvSpPr>
        <p:spPr>
          <a:xfrm>
            <a:off x="1554172" y="1563656"/>
            <a:ext cx="3590749" cy="1508841"/>
          </a:xfrm>
          <a:custGeom>
            <a:avLst/>
            <a:gdLst/>
            <a:ahLst/>
            <a:cxnLst/>
            <a:rect l="l" t="t" r="r" b="b"/>
            <a:pathLst>
              <a:path w="2967354" h="2352675">
                <a:moveTo>
                  <a:pt x="0" y="0"/>
                </a:moveTo>
                <a:lnTo>
                  <a:pt x="2967228" y="0"/>
                </a:lnTo>
                <a:lnTo>
                  <a:pt x="2967228" y="2352548"/>
                </a:lnTo>
                <a:lnTo>
                  <a:pt x="0" y="2352548"/>
                </a:lnTo>
                <a:lnTo>
                  <a:pt x="0" y="0"/>
                </a:lnTo>
                <a:close/>
              </a:path>
            </a:pathLst>
          </a:custGeom>
          <a:solidFill>
            <a:srgbClr val="E3F2E7"/>
          </a:solidFill>
        </p:spPr>
        <p:txBody>
          <a:bodyPr wrap="square" lIns="0" tIns="0" rIns="0" bIns="0" rtlCol="0"/>
          <a:lstStyle/>
          <a:p>
            <a:endParaRPr/>
          </a:p>
        </p:txBody>
      </p:sp>
      <p:sp>
        <p:nvSpPr>
          <p:cNvPr id="53" name="object 53"/>
          <p:cNvSpPr txBox="1"/>
          <p:nvPr/>
        </p:nvSpPr>
        <p:spPr>
          <a:xfrm>
            <a:off x="3317351" y="3086263"/>
            <a:ext cx="591671" cy="123111"/>
          </a:xfrm>
          <a:prstGeom prst="rect">
            <a:avLst/>
          </a:prstGeom>
        </p:spPr>
        <p:txBody>
          <a:bodyPr vert="horz" wrap="square" lIns="0" tIns="0" rIns="0" bIns="0" rtlCol="0">
            <a:spAutoFit/>
          </a:bodyPr>
          <a:lstStyle/>
          <a:p>
            <a:pPr marL="12700">
              <a:lnSpc>
                <a:spcPct val="100000"/>
              </a:lnSpc>
            </a:pPr>
            <a:r>
              <a:rPr sz="800" b="1" spc="-5" dirty="0">
                <a:solidFill>
                  <a:srgbClr val="231F20"/>
                </a:solidFill>
                <a:latin typeface="Arial"/>
                <a:cs typeface="Arial"/>
              </a:rPr>
              <a:t>Fig.</a:t>
            </a:r>
            <a:r>
              <a:rPr sz="800" b="1" spc="-90" dirty="0">
                <a:solidFill>
                  <a:srgbClr val="231F20"/>
                </a:solidFill>
                <a:latin typeface="Arial"/>
                <a:cs typeface="Arial"/>
              </a:rPr>
              <a:t> </a:t>
            </a:r>
            <a:r>
              <a:rPr sz="800" b="1" spc="-5" dirty="0">
                <a:solidFill>
                  <a:srgbClr val="231F20"/>
                </a:solidFill>
                <a:latin typeface="Arial"/>
                <a:cs typeface="Arial"/>
              </a:rPr>
              <a:t>36.37</a:t>
            </a:r>
            <a:endParaRPr sz="800">
              <a:latin typeface="Arial"/>
              <a:cs typeface="Arial"/>
            </a:endParaRPr>
          </a:p>
        </p:txBody>
      </p:sp>
      <p:sp>
        <p:nvSpPr>
          <p:cNvPr id="54" name="object 54"/>
          <p:cNvSpPr txBox="1"/>
          <p:nvPr/>
        </p:nvSpPr>
        <p:spPr>
          <a:xfrm>
            <a:off x="5633625" y="5009761"/>
            <a:ext cx="591671" cy="123111"/>
          </a:xfrm>
          <a:prstGeom prst="rect">
            <a:avLst/>
          </a:prstGeom>
        </p:spPr>
        <p:txBody>
          <a:bodyPr vert="horz" wrap="square" lIns="0" tIns="0" rIns="0" bIns="0" rtlCol="0">
            <a:spAutoFit/>
          </a:bodyPr>
          <a:lstStyle/>
          <a:p>
            <a:pPr marL="12700">
              <a:lnSpc>
                <a:spcPct val="100000"/>
              </a:lnSpc>
            </a:pPr>
            <a:r>
              <a:rPr sz="800" b="1" spc="-5" dirty="0">
                <a:solidFill>
                  <a:srgbClr val="231F20"/>
                </a:solidFill>
                <a:latin typeface="Arial"/>
                <a:cs typeface="Arial"/>
              </a:rPr>
              <a:t>Fig.</a:t>
            </a:r>
            <a:r>
              <a:rPr sz="800" b="1" spc="-90" dirty="0">
                <a:solidFill>
                  <a:srgbClr val="231F20"/>
                </a:solidFill>
                <a:latin typeface="Arial"/>
                <a:cs typeface="Arial"/>
              </a:rPr>
              <a:t> </a:t>
            </a:r>
            <a:r>
              <a:rPr sz="800" b="1" spc="-5" dirty="0">
                <a:solidFill>
                  <a:srgbClr val="231F20"/>
                </a:solidFill>
                <a:latin typeface="Arial"/>
                <a:cs typeface="Arial"/>
              </a:rPr>
              <a:t>36.38</a:t>
            </a:r>
            <a:endParaRPr sz="800">
              <a:latin typeface="Arial"/>
              <a:cs typeface="Arial"/>
            </a:endParaRPr>
          </a:p>
        </p:txBody>
      </p:sp>
      <p:sp>
        <p:nvSpPr>
          <p:cNvPr id="55" name="object 55"/>
          <p:cNvSpPr/>
          <p:nvPr/>
        </p:nvSpPr>
        <p:spPr>
          <a:xfrm>
            <a:off x="4439774" y="3410654"/>
            <a:ext cx="1580216" cy="1441762"/>
          </a:xfrm>
          <a:prstGeom prst="rect">
            <a:avLst/>
          </a:prstGeom>
          <a:blipFill>
            <a:blip r:embed="rId2" cstate="print"/>
            <a:stretch>
              <a:fillRect/>
            </a:stretch>
          </a:blipFill>
        </p:spPr>
        <p:txBody>
          <a:bodyPr wrap="square" lIns="0" tIns="0" rIns="0" bIns="0" rtlCol="0"/>
          <a:lstStyle/>
          <a:p>
            <a:endParaRPr/>
          </a:p>
        </p:txBody>
      </p:sp>
      <p:sp>
        <p:nvSpPr>
          <p:cNvPr id="56" name="object 56"/>
          <p:cNvSpPr/>
          <p:nvPr/>
        </p:nvSpPr>
        <p:spPr>
          <a:xfrm>
            <a:off x="6763471" y="4393159"/>
            <a:ext cx="318887" cy="435752"/>
          </a:xfrm>
          <a:custGeom>
            <a:avLst/>
            <a:gdLst/>
            <a:ahLst/>
            <a:cxnLst/>
            <a:rect l="l" t="t" r="r" b="b"/>
            <a:pathLst>
              <a:path w="263525" h="679450">
                <a:moveTo>
                  <a:pt x="88" y="679272"/>
                </a:moveTo>
                <a:lnTo>
                  <a:pt x="263321" y="679234"/>
                </a:lnTo>
                <a:lnTo>
                  <a:pt x="263232" y="0"/>
                </a:lnTo>
                <a:lnTo>
                  <a:pt x="0" y="38"/>
                </a:lnTo>
                <a:lnTo>
                  <a:pt x="88" y="679272"/>
                </a:lnTo>
                <a:close/>
              </a:path>
            </a:pathLst>
          </a:custGeom>
          <a:solidFill>
            <a:srgbClr val="FDE8F1"/>
          </a:solidFill>
        </p:spPr>
        <p:txBody>
          <a:bodyPr wrap="square" lIns="0" tIns="0" rIns="0" bIns="0" rtlCol="0"/>
          <a:lstStyle/>
          <a:p>
            <a:endParaRPr/>
          </a:p>
        </p:txBody>
      </p:sp>
      <p:sp>
        <p:nvSpPr>
          <p:cNvPr id="57" name="object 57"/>
          <p:cNvSpPr/>
          <p:nvPr/>
        </p:nvSpPr>
        <p:spPr>
          <a:xfrm>
            <a:off x="6723407" y="3464267"/>
            <a:ext cx="318887" cy="450005"/>
          </a:xfrm>
          <a:custGeom>
            <a:avLst/>
            <a:gdLst/>
            <a:ahLst/>
            <a:cxnLst/>
            <a:rect l="l" t="t" r="r" b="b"/>
            <a:pathLst>
              <a:path w="263525" h="701675">
                <a:moveTo>
                  <a:pt x="101" y="701484"/>
                </a:moveTo>
                <a:lnTo>
                  <a:pt x="263334" y="701446"/>
                </a:lnTo>
                <a:lnTo>
                  <a:pt x="263232" y="0"/>
                </a:lnTo>
                <a:lnTo>
                  <a:pt x="0" y="38"/>
                </a:lnTo>
                <a:lnTo>
                  <a:pt x="101" y="701484"/>
                </a:lnTo>
                <a:close/>
              </a:path>
            </a:pathLst>
          </a:custGeom>
          <a:solidFill>
            <a:srgbClr val="FDE8F1"/>
          </a:solidFill>
        </p:spPr>
        <p:txBody>
          <a:bodyPr wrap="square" lIns="0" tIns="0" rIns="0" bIns="0" rtlCol="0"/>
          <a:lstStyle/>
          <a:p>
            <a:endParaRPr/>
          </a:p>
        </p:txBody>
      </p:sp>
      <p:sp>
        <p:nvSpPr>
          <p:cNvPr id="58" name="object 58"/>
          <p:cNvSpPr/>
          <p:nvPr/>
        </p:nvSpPr>
        <p:spPr>
          <a:xfrm>
            <a:off x="6301351" y="4007464"/>
            <a:ext cx="1179499" cy="388104"/>
          </a:xfrm>
          <a:custGeom>
            <a:avLst/>
            <a:gdLst/>
            <a:ahLst/>
            <a:cxnLst/>
            <a:rect l="l" t="t" r="r" b="b"/>
            <a:pathLst>
              <a:path w="974725" h="605154">
                <a:moveTo>
                  <a:pt x="889790" y="0"/>
                </a:moveTo>
                <a:lnTo>
                  <a:pt x="0" y="421309"/>
                </a:lnTo>
                <a:lnTo>
                  <a:pt x="84381" y="604963"/>
                </a:lnTo>
                <a:lnTo>
                  <a:pt x="974172" y="183667"/>
                </a:lnTo>
                <a:lnTo>
                  <a:pt x="889790" y="0"/>
                </a:lnTo>
                <a:close/>
              </a:path>
            </a:pathLst>
          </a:custGeom>
          <a:solidFill>
            <a:srgbClr val="E3F2E7"/>
          </a:solidFill>
        </p:spPr>
        <p:txBody>
          <a:bodyPr wrap="square" lIns="0" tIns="0" rIns="0" bIns="0" rtlCol="0"/>
          <a:lstStyle/>
          <a:p>
            <a:endParaRPr/>
          </a:p>
        </p:txBody>
      </p:sp>
      <p:sp>
        <p:nvSpPr>
          <p:cNvPr id="59" name="object 59"/>
          <p:cNvSpPr/>
          <p:nvPr/>
        </p:nvSpPr>
        <p:spPr>
          <a:xfrm>
            <a:off x="6301351" y="4007464"/>
            <a:ext cx="1179499" cy="388104"/>
          </a:xfrm>
          <a:custGeom>
            <a:avLst/>
            <a:gdLst/>
            <a:ahLst/>
            <a:cxnLst/>
            <a:rect l="l" t="t" r="r" b="b"/>
            <a:pathLst>
              <a:path w="974725" h="605154">
                <a:moveTo>
                  <a:pt x="0" y="421309"/>
                </a:moveTo>
                <a:lnTo>
                  <a:pt x="889790" y="0"/>
                </a:lnTo>
                <a:lnTo>
                  <a:pt x="974172" y="183667"/>
                </a:lnTo>
                <a:lnTo>
                  <a:pt x="84381" y="604963"/>
                </a:lnTo>
                <a:lnTo>
                  <a:pt x="0" y="421309"/>
                </a:lnTo>
              </a:path>
            </a:pathLst>
          </a:custGeom>
          <a:ln w="6842">
            <a:solidFill>
              <a:srgbClr val="00AEEF"/>
            </a:solidFill>
          </a:ln>
        </p:spPr>
        <p:txBody>
          <a:bodyPr wrap="square" lIns="0" tIns="0" rIns="0" bIns="0" rtlCol="0"/>
          <a:lstStyle/>
          <a:p>
            <a:endParaRPr/>
          </a:p>
        </p:txBody>
      </p:sp>
      <p:sp>
        <p:nvSpPr>
          <p:cNvPr id="60" name="object 60"/>
          <p:cNvSpPr/>
          <p:nvPr/>
        </p:nvSpPr>
        <p:spPr>
          <a:xfrm>
            <a:off x="6792813" y="4163580"/>
            <a:ext cx="175196" cy="94481"/>
          </a:xfrm>
          <a:custGeom>
            <a:avLst/>
            <a:gdLst/>
            <a:ahLst/>
            <a:cxnLst/>
            <a:rect l="l" t="t" r="r" b="b"/>
            <a:pathLst>
              <a:path w="144779" h="147320">
                <a:moveTo>
                  <a:pt x="69666" y="0"/>
                </a:moveTo>
                <a:lnTo>
                  <a:pt x="41741" y="6829"/>
                </a:lnTo>
                <a:lnTo>
                  <a:pt x="18649" y="24153"/>
                </a:lnTo>
                <a:lnTo>
                  <a:pt x="4355" y="48333"/>
                </a:lnTo>
                <a:lnTo>
                  <a:pt x="0" y="76185"/>
                </a:lnTo>
                <a:lnTo>
                  <a:pt x="6722" y="104525"/>
                </a:lnTo>
                <a:lnTo>
                  <a:pt x="23795" y="127968"/>
                </a:lnTo>
                <a:lnTo>
                  <a:pt x="47619" y="142481"/>
                </a:lnTo>
                <a:lnTo>
                  <a:pt x="75058" y="146903"/>
                </a:lnTo>
                <a:lnTo>
                  <a:pt x="102976" y="140073"/>
                </a:lnTo>
                <a:lnTo>
                  <a:pt x="126070" y="122750"/>
                </a:lnTo>
                <a:lnTo>
                  <a:pt x="140367" y="98569"/>
                </a:lnTo>
                <a:lnTo>
                  <a:pt x="144723" y="70717"/>
                </a:lnTo>
                <a:lnTo>
                  <a:pt x="137995" y="42378"/>
                </a:lnTo>
                <a:lnTo>
                  <a:pt x="120929" y="18935"/>
                </a:lnTo>
                <a:lnTo>
                  <a:pt x="97107" y="4421"/>
                </a:lnTo>
                <a:lnTo>
                  <a:pt x="69666" y="0"/>
                </a:lnTo>
                <a:close/>
              </a:path>
            </a:pathLst>
          </a:custGeom>
          <a:solidFill>
            <a:srgbClr val="FFFDE8"/>
          </a:solidFill>
        </p:spPr>
        <p:txBody>
          <a:bodyPr wrap="square" lIns="0" tIns="0" rIns="0" bIns="0" rtlCol="0"/>
          <a:lstStyle/>
          <a:p>
            <a:endParaRPr/>
          </a:p>
        </p:txBody>
      </p:sp>
      <p:sp>
        <p:nvSpPr>
          <p:cNvPr id="61" name="object 61"/>
          <p:cNvSpPr/>
          <p:nvPr/>
        </p:nvSpPr>
        <p:spPr>
          <a:xfrm>
            <a:off x="6792813" y="4163580"/>
            <a:ext cx="175196" cy="94481"/>
          </a:xfrm>
          <a:custGeom>
            <a:avLst/>
            <a:gdLst/>
            <a:ahLst/>
            <a:cxnLst/>
            <a:rect l="l" t="t" r="r" b="b"/>
            <a:pathLst>
              <a:path w="144779" h="147320">
                <a:moveTo>
                  <a:pt x="41741" y="6829"/>
                </a:moveTo>
                <a:lnTo>
                  <a:pt x="69666" y="0"/>
                </a:lnTo>
                <a:lnTo>
                  <a:pt x="97107" y="4421"/>
                </a:lnTo>
                <a:lnTo>
                  <a:pt x="120929" y="18935"/>
                </a:lnTo>
                <a:lnTo>
                  <a:pt x="137995" y="42378"/>
                </a:lnTo>
                <a:lnTo>
                  <a:pt x="144723" y="70717"/>
                </a:lnTo>
                <a:lnTo>
                  <a:pt x="140367" y="98569"/>
                </a:lnTo>
                <a:lnTo>
                  <a:pt x="126070" y="122750"/>
                </a:lnTo>
                <a:lnTo>
                  <a:pt x="102976" y="140073"/>
                </a:lnTo>
                <a:lnTo>
                  <a:pt x="75058" y="146903"/>
                </a:lnTo>
                <a:lnTo>
                  <a:pt x="47619" y="142481"/>
                </a:lnTo>
                <a:lnTo>
                  <a:pt x="23795" y="127968"/>
                </a:lnTo>
                <a:lnTo>
                  <a:pt x="6722" y="104525"/>
                </a:lnTo>
                <a:lnTo>
                  <a:pt x="0" y="76185"/>
                </a:lnTo>
                <a:lnTo>
                  <a:pt x="4355" y="48333"/>
                </a:lnTo>
                <a:lnTo>
                  <a:pt x="18649" y="24153"/>
                </a:lnTo>
                <a:lnTo>
                  <a:pt x="41741" y="6829"/>
                </a:lnTo>
              </a:path>
            </a:pathLst>
          </a:custGeom>
          <a:ln w="6819">
            <a:solidFill>
              <a:srgbClr val="00AEEF"/>
            </a:solidFill>
          </a:ln>
        </p:spPr>
        <p:txBody>
          <a:bodyPr wrap="square" lIns="0" tIns="0" rIns="0" bIns="0" rtlCol="0"/>
          <a:lstStyle/>
          <a:p>
            <a:endParaRPr/>
          </a:p>
        </p:txBody>
      </p:sp>
      <p:sp>
        <p:nvSpPr>
          <p:cNvPr id="62" name="object 62"/>
          <p:cNvSpPr/>
          <p:nvPr/>
        </p:nvSpPr>
        <p:spPr>
          <a:xfrm>
            <a:off x="5211634" y="4906028"/>
            <a:ext cx="33041" cy="59050"/>
          </a:xfrm>
          <a:custGeom>
            <a:avLst/>
            <a:gdLst/>
            <a:ahLst/>
            <a:cxnLst/>
            <a:rect l="l" t="t" r="r" b="b"/>
            <a:pathLst>
              <a:path w="27304" h="92075">
                <a:moveTo>
                  <a:pt x="26098" y="0"/>
                </a:moveTo>
                <a:lnTo>
                  <a:pt x="15109" y="8514"/>
                </a:lnTo>
                <a:lnTo>
                  <a:pt x="6905" y="18999"/>
                </a:lnTo>
                <a:lnTo>
                  <a:pt x="1774" y="31093"/>
                </a:lnTo>
                <a:lnTo>
                  <a:pt x="0" y="44437"/>
                </a:lnTo>
                <a:lnTo>
                  <a:pt x="626" y="54325"/>
                </a:lnTo>
                <a:lnTo>
                  <a:pt x="19672" y="88239"/>
                </a:lnTo>
                <a:lnTo>
                  <a:pt x="25806" y="91566"/>
                </a:lnTo>
                <a:lnTo>
                  <a:pt x="27063" y="89839"/>
                </a:lnTo>
                <a:lnTo>
                  <a:pt x="16674" y="79231"/>
                </a:lnTo>
                <a:lnTo>
                  <a:pt x="11339" y="66478"/>
                </a:lnTo>
                <a:lnTo>
                  <a:pt x="9373" y="53867"/>
                </a:lnTo>
                <a:lnTo>
                  <a:pt x="9093" y="43687"/>
                </a:lnTo>
                <a:lnTo>
                  <a:pt x="10800" y="26517"/>
                </a:lnTo>
                <a:lnTo>
                  <a:pt x="15143" y="14852"/>
                </a:lnTo>
                <a:lnTo>
                  <a:pt x="20950" y="7111"/>
                </a:lnTo>
                <a:lnTo>
                  <a:pt x="27051" y="1714"/>
                </a:lnTo>
                <a:lnTo>
                  <a:pt x="26098" y="0"/>
                </a:lnTo>
                <a:close/>
              </a:path>
            </a:pathLst>
          </a:custGeom>
          <a:solidFill>
            <a:srgbClr val="231F20"/>
          </a:solidFill>
        </p:spPr>
        <p:txBody>
          <a:bodyPr wrap="square" lIns="0" tIns="0" rIns="0" bIns="0" rtlCol="0"/>
          <a:lstStyle/>
          <a:p>
            <a:endParaRPr/>
          </a:p>
        </p:txBody>
      </p:sp>
      <p:sp>
        <p:nvSpPr>
          <p:cNvPr id="63" name="object 63"/>
          <p:cNvSpPr/>
          <p:nvPr/>
        </p:nvSpPr>
        <p:spPr>
          <a:xfrm>
            <a:off x="5315754" y="4906028"/>
            <a:ext cx="33041" cy="59050"/>
          </a:xfrm>
          <a:custGeom>
            <a:avLst/>
            <a:gdLst/>
            <a:ahLst/>
            <a:cxnLst/>
            <a:rect l="l" t="t" r="r" b="b"/>
            <a:pathLst>
              <a:path w="27304" h="92075">
                <a:moveTo>
                  <a:pt x="1270" y="0"/>
                </a:moveTo>
                <a:lnTo>
                  <a:pt x="0" y="1714"/>
                </a:lnTo>
                <a:lnTo>
                  <a:pt x="10396" y="12313"/>
                </a:lnTo>
                <a:lnTo>
                  <a:pt x="15735" y="25060"/>
                </a:lnTo>
                <a:lnTo>
                  <a:pt x="17702" y="37668"/>
                </a:lnTo>
                <a:lnTo>
                  <a:pt x="17983" y="47853"/>
                </a:lnTo>
                <a:lnTo>
                  <a:pt x="16275" y="65031"/>
                </a:lnTo>
                <a:lnTo>
                  <a:pt x="11931" y="76700"/>
                </a:lnTo>
                <a:lnTo>
                  <a:pt x="6121" y="84442"/>
                </a:lnTo>
                <a:lnTo>
                  <a:pt x="12" y="89839"/>
                </a:lnTo>
                <a:lnTo>
                  <a:pt x="965" y="91554"/>
                </a:lnTo>
                <a:lnTo>
                  <a:pt x="11962" y="83035"/>
                </a:lnTo>
                <a:lnTo>
                  <a:pt x="20169" y="72543"/>
                </a:lnTo>
                <a:lnTo>
                  <a:pt x="25302" y="60445"/>
                </a:lnTo>
                <a:lnTo>
                  <a:pt x="27076" y="47104"/>
                </a:lnTo>
                <a:lnTo>
                  <a:pt x="26449" y="37214"/>
                </a:lnTo>
                <a:lnTo>
                  <a:pt x="7404" y="3314"/>
                </a:lnTo>
                <a:lnTo>
                  <a:pt x="1270" y="0"/>
                </a:lnTo>
                <a:close/>
              </a:path>
            </a:pathLst>
          </a:custGeom>
          <a:solidFill>
            <a:srgbClr val="231F20"/>
          </a:solidFill>
        </p:spPr>
        <p:txBody>
          <a:bodyPr wrap="square" lIns="0" tIns="0" rIns="0" bIns="0" rtlCol="0"/>
          <a:lstStyle/>
          <a:p>
            <a:endParaRPr/>
          </a:p>
        </p:txBody>
      </p:sp>
      <p:sp>
        <p:nvSpPr>
          <p:cNvPr id="64" name="object 64"/>
          <p:cNvSpPr/>
          <p:nvPr/>
        </p:nvSpPr>
        <p:spPr>
          <a:xfrm>
            <a:off x="5250359" y="4922195"/>
            <a:ext cx="59167" cy="31358"/>
          </a:xfrm>
          <a:custGeom>
            <a:avLst/>
            <a:gdLst/>
            <a:ahLst/>
            <a:cxnLst/>
            <a:rect l="l" t="t" r="r" b="b"/>
            <a:pathLst>
              <a:path w="48895" h="48895">
                <a:moveTo>
                  <a:pt x="34698" y="0"/>
                </a:moveTo>
                <a:lnTo>
                  <a:pt x="2671" y="23597"/>
                </a:lnTo>
                <a:lnTo>
                  <a:pt x="0" y="35521"/>
                </a:lnTo>
                <a:lnTo>
                  <a:pt x="11" y="41541"/>
                </a:lnTo>
                <a:lnTo>
                  <a:pt x="243" y="48539"/>
                </a:lnTo>
                <a:lnTo>
                  <a:pt x="10822" y="48526"/>
                </a:lnTo>
                <a:lnTo>
                  <a:pt x="15498" y="47816"/>
                </a:lnTo>
                <a:lnTo>
                  <a:pt x="20265" y="45272"/>
                </a:lnTo>
                <a:lnTo>
                  <a:pt x="22372" y="43256"/>
                </a:lnTo>
                <a:lnTo>
                  <a:pt x="12295" y="43256"/>
                </a:lnTo>
                <a:lnTo>
                  <a:pt x="8803" y="41325"/>
                </a:lnTo>
                <a:lnTo>
                  <a:pt x="30685" y="2362"/>
                </a:lnTo>
                <a:lnTo>
                  <a:pt x="37651" y="2362"/>
                </a:lnTo>
                <a:lnTo>
                  <a:pt x="34698" y="0"/>
                </a:lnTo>
                <a:close/>
              </a:path>
              <a:path w="48895" h="48895">
                <a:moveTo>
                  <a:pt x="39185" y="32207"/>
                </a:moveTo>
                <a:lnTo>
                  <a:pt x="31536" y="32207"/>
                </a:lnTo>
                <a:lnTo>
                  <a:pt x="31752" y="32410"/>
                </a:lnTo>
                <a:lnTo>
                  <a:pt x="30063" y="38963"/>
                </a:lnTo>
                <a:lnTo>
                  <a:pt x="29529" y="41325"/>
                </a:lnTo>
                <a:lnTo>
                  <a:pt x="29529" y="48425"/>
                </a:lnTo>
                <a:lnTo>
                  <a:pt x="38521" y="48425"/>
                </a:lnTo>
                <a:lnTo>
                  <a:pt x="42115" y="44538"/>
                </a:lnTo>
                <a:lnTo>
                  <a:pt x="43403" y="42926"/>
                </a:lnTo>
                <a:lnTo>
                  <a:pt x="37886" y="42926"/>
                </a:lnTo>
                <a:lnTo>
                  <a:pt x="37251" y="42291"/>
                </a:lnTo>
                <a:lnTo>
                  <a:pt x="37294" y="41325"/>
                </a:lnTo>
                <a:lnTo>
                  <a:pt x="38774" y="33879"/>
                </a:lnTo>
                <a:lnTo>
                  <a:pt x="39185" y="32207"/>
                </a:lnTo>
                <a:close/>
              </a:path>
              <a:path w="48895" h="48895">
                <a:moveTo>
                  <a:pt x="37651" y="2362"/>
                </a:moveTo>
                <a:lnTo>
                  <a:pt x="33758" y="2362"/>
                </a:lnTo>
                <a:lnTo>
                  <a:pt x="36717" y="4406"/>
                </a:lnTo>
                <a:lnTo>
                  <a:pt x="36717" y="9563"/>
                </a:lnTo>
                <a:lnTo>
                  <a:pt x="34923" y="19263"/>
                </a:lnTo>
                <a:lnTo>
                  <a:pt x="30136" y="30353"/>
                </a:lnTo>
                <a:lnTo>
                  <a:pt x="23248" y="39470"/>
                </a:lnTo>
                <a:lnTo>
                  <a:pt x="15153" y="43256"/>
                </a:lnTo>
                <a:lnTo>
                  <a:pt x="22372" y="43256"/>
                </a:lnTo>
                <a:lnTo>
                  <a:pt x="25510" y="40246"/>
                </a:lnTo>
                <a:lnTo>
                  <a:pt x="31536" y="32207"/>
                </a:lnTo>
                <a:lnTo>
                  <a:pt x="39185" y="32207"/>
                </a:lnTo>
                <a:lnTo>
                  <a:pt x="42148" y="20169"/>
                </a:lnTo>
                <a:lnTo>
                  <a:pt x="45854" y="5803"/>
                </a:lnTo>
                <a:lnTo>
                  <a:pt x="38508" y="5803"/>
                </a:lnTo>
                <a:lnTo>
                  <a:pt x="38191" y="2794"/>
                </a:lnTo>
                <a:lnTo>
                  <a:pt x="37651" y="2362"/>
                </a:lnTo>
                <a:close/>
              </a:path>
              <a:path w="48895" h="48895">
                <a:moveTo>
                  <a:pt x="47182" y="35521"/>
                </a:moveTo>
                <a:lnTo>
                  <a:pt x="42397" y="40275"/>
                </a:lnTo>
                <a:lnTo>
                  <a:pt x="40312" y="42926"/>
                </a:lnTo>
                <a:lnTo>
                  <a:pt x="43403" y="42926"/>
                </a:lnTo>
                <a:lnTo>
                  <a:pt x="48452" y="36601"/>
                </a:lnTo>
                <a:lnTo>
                  <a:pt x="47182" y="35521"/>
                </a:lnTo>
                <a:close/>
              </a:path>
              <a:path w="48895" h="48895">
                <a:moveTo>
                  <a:pt x="46547" y="0"/>
                </a:moveTo>
                <a:lnTo>
                  <a:pt x="40096" y="762"/>
                </a:lnTo>
                <a:lnTo>
                  <a:pt x="39778" y="1079"/>
                </a:lnTo>
                <a:lnTo>
                  <a:pt x="38724" y="5803"/>
                </a:lnTo>
                <a:lnTo>
                  <a:pt x="45854" y="5803"/>
                </a:lnTo>
                <a:lnTo>
                  <a:pt x="47284" y="330"/>
                </a:lnTo>
                <a:lnTo>
                  <a:pt x="46547" y="0"/>
                </a:lnTo>
                <a:close/>
              </a:path>
            </a:pathLst>
          </a:custGeom>
          <a:solidFill>
            <a:srgbClr val="231F20"/>
          </a:solidFill>
        </p:spPr>
        <p:txBody>
          <a:bodyPr wrap="square" lIns="0" tIns="0" rIns="0" bIns="0" rtlCol="0"/>
          <a:lstStyle/>
          <a:p>
            <a:endParaRPr/>
          </a:p>
        </p:txBody>
      </p:sp>
      <p:sp>
        <p:nvSpPr>
          <p:cNvPr id="65" name="object 65"/>
          <p:cNvSpPr/>
          <p:nvPr/>
        </p:nvSpPr>
        <p:spPr>
          <a:xfrm>
            <a:off x="6896190" y="4913065"/>
            <a:ext cx="33041" cy="59050"/>
          </a:xfrm>
          <a:custGeom>
            <a:avLst/>
            <a:gdLst/>
            <a:ahLst/>
            <a:cxnLst/>
            <a:rect l="l" t="t" r="r" b="b"/>
            <a:pathLst>
              <a:path w="27304" h="92075">
                <a:moveTo>
                  <a:pt x="26098" y="0"/>
                </a:moveTo>
                <a:lnTo>
                  <a:pt x="15109" y="8514"/>
                </a:lnTo>
                <a:lnTo>
                  <a:pt x="6905" y="18999"/>
                </a:lnTo>
                <a:lnTo>
                  <a:pt x="1774" y="31093"/>
                </a:lnTo>
                <a:lnTo>
                  <a:pt x="0" y="44437"/>
                </a:lnTo>
                <a:lnTo>
                  <a:pt x="626" y="54325"/>
                </a:lnTo>
                <a:lnTo>
                  <a:pt x="19672" y="88239"/>
                </a:lnTo>
                <a:lnTo>
                  <a:pt x="25806" y="91554"/>
                </a:lnTo>
                <a:lnTo>
                  <a:pt x="27063" y="89839"/>
                </a:lnTo>
                <a:lnTo>
                  <a:pt x="16674" y="79231"/>
                </a:lnTo>
                <a:lnTo>
                  <a:pt x="11339" y="66476"/>
                </a:lnTo>
                <a:lnTo>
                  <a:pt x="9373" y="53862"/>
                </a:lnTo>
                <a:lnTo>
                  <a:pt x="9093" y="43675"/>
                </a:lnTo>
                <a:lnTo>
                  <a:pt x="10800" y="26512"/>
                </a:lnTo>
                <a:lnTo>
                  <a:pt x="15143" y="14851"/>
                </a:lnTo>
                <a:lnTo>
                  <a:pt x="20950" y="7111"/>
                </a:lnTo>
                <a:lnTo>
                  <a:pt x="27051" y="1714"/>
                </a:lnTo>
                <a:lnTo>
                  <a:pt x="26098" y="0"/>
                </a:lnTo>
                <a:close/>
              </a:path>
            </a:pathLst>
          </a:custGeom>
          <a:solidFill>
            <a:srgbClr val="231F20"/>
          </a:solidFill>
        </p:spPr>
        <p:txBody>
          <a:bodyPr wrap="square" lIns="0" tIns="0" rIns="0" bIns="0" rtlCol="0"/>
          <a:lstStyle/>
          <a:p>
            <a:endParaRPr/>
          </a:p>
        </p:txBody>
      </p:sp>
      <p:sp>
        <p:nvSpPr>
          <p:cNvPr id="66" name="object 66"/>
          <p:cNvSpPr/>
          <p:nvPr/>
        </p:nvSpPr>
        <p:spPr>
          <a:xfrm>
            <a:off x="7000309" y="4913057"/>
            <a:ext cx="33041" cy="59050"/>
          </a:xfrm>
          <a:custGeom>
            <a:avLst/>
            <a:gdLst/>
            <a:ahLst/>
            <a:cxnLst/>
            <a:rect l="l" t="t" r="r" b="b"/>
            <a:pathLst>
              <a:path w="27304" h="92075">
                <a:moveTo>
                  <a:pt x="1270" y="0"/>
                </a:moveTo>
                <a:lnTo>
                  <a:pt x="0" y="1727"/>
                </a:lnTo>
                <a:lnTo>
                  <a:pt x="10396" y="12326"/>
                </a:lnTo>
                <a:lnTo>
                  <a:pt x="15735" y="25072"/>
                </a:lnTo>
                <a:lnTo>
                  <a:pt x="17702" y="37681"/>
                </a:lnTo>
                <a:lnTo>
                  <a:pt x="17983" y="47866"/>
                </a:lnTo>
                <a:lnTo>
                  <a:pt x="16275" y="65044"/>
                </a:lnTo>
                <a:lnTo>
                  <a:pt x="11931" y="76712"/>
                </a:lnTo>
                <a:lnTo>
                  <a:pt x="6121" y="84454"/>
                </a:lnTo>
                <a:lnTo>
                  <a:pt x="12" y="89852"/>
                </a:lnTo>
                <a:lnTo>
                  <a:pt x="965" y="91567"/>
                </a:lnTo>
                <a:lnTo>
                  <a:pt x="11956" y="83048"/>
                </a:lnTo>
                <a:lnTo>
                  <a:pt x="20164" y="72556"/>
                </a:lnTo>
                <a:lnTo>
                  <a:pt x="25300" y="60457"/>
                </a:lnTo>
                <a:lnTo>
                  <a:pt x="27076" y="47117"/>
                </a:lnTo>
                <a:lnTo>
                  <a:pt x="26449" y="37221"/>
                </a:lnTo>
                <a:lnTo>
                  <a:pt x="7404" y="3327"/>
                </a:lnTo>
                <a:lnTo>
                  <a:pt x="1270" y="0"/>
                </a:lnTo>
                <a:close/>
              </a:path>
            </a:pathLst>
          </a:custGeom>
          <a:solidFill>
            <a:srgbClr val="231F20"/>
          </a:solidFill>
        </p:spPr>
        <p:txBody>
          <a:bodyPr wrap="square" lIns="0" tIns="0" rIns="0" bIns="0" rtlCol="0"/>
          <a:lstStyle/>
          <a:p>
            <a:endParaRPr/>
          </a:p>
        </p:txBody>
      </p:sp>
      <p:sp>
        <p:nvSpPr>
          <p:cNvPr id="67" name="object 67"/>
          <p:cNvSpPr/>
          <p:nvPr/>
        </p:nvSpPr>
        <p:spPr>
          <a:xfrm>
            <a:off x="6935594" y="4912576"/>
            <a:ext cx="57630" cy="48055"/>
          </a:xfrm>
          <a:custGeom>
            <a:avLst/>
            <a:gdLst/>
            <a:ahLst/>
            <a:cxnLst/>
            <a:rect l="l" t="t" r="r" b="b"/>
            <a:pathLst>
              <a:path w="47625" h="74929">
                <a:moveTo>
                  <a:pt x="25361" y="0"/>
                </a:moveTo>
                <a:lnTo>
                  <a:pt x="19862" y="1079"/>
                </a:lnTo>
                <a:lnTo>
                  <a:pt x="14478" y="1828"/>
                </a:lnTo>
                <a:lnTo>
                  <a:pt x="9194" y="2476"/>
                </a:lnTo>
                <a:lnTo>
                  <a:pt x="9194" y="4305"/>
                </a:lnTo>
                <a:lnTo>
                  <a:pt x="15316" y="4406"/>
                </a:lnTo>
                <a:lnTo>
                  <a:pt x="16065" y="4940"/>
                </a:lnTo>
                <a:lnTo>
                  <a:pt x="16065" y="8915"/>
                </a:lnTo>
                <a:lnTo>
                  <a:pt x="15113" y="11595"/>
                </a:lnTo>
                <a:lnTo>
                  <a:pt x="14363" y="14604"/>
                </a:lnTo>
                <a:lnTo>
                  <a:pt x="6" y="68340"/>
                </a:lnTo>
                <a:lnTo>
                  <a:pt x="0" y="71158"/>
                </a:lnTo>
                <a:lnTo>
                  <a:pt x="8140" y="74498"/>
                </a:lnTo>
                <a:lnTo>
                  <a:pt x="13741" y="74498"/>
                </a:lnTo>
                <a:lnTo>
                  <a:pt x="23209" y="72021"/>
                </a:lnTo>
                <a:lnTo>
                  <a:pt x="9093" y="72021"/>
                </a:lnTo>
                <a:lnTo>
                  <a:pt x="9116" y="68340"/>
                </a:lnTo>
                <a:lnTo>
                  <a:pt x="10860" y="57902"/>
                </a:lnTo>
                <a:lnTo>
                  <a:pt x="15619" y="45629"/>
                </a:lnTo>
                <a:lnTo>
                  <a:pt x="18410" y="41541"/>
                </a:lnTo>
                <a:lnTo>
                  <a:pt x="15328" y="41541"/>
                </a:lnTo>
                <a:lnTo>
                  <a:pt x="15113" y="41427"/>
                </a:lnTo>
                <a:lnTo>
                  <a:pt x="17995" y="31127"/>
                </a:lnTo>
                <a:lnTo>
                  <a:pt x="20980" y="19738"/>
                </a:lnTo>
                <a:lnTo>
                  <a:pt x="25895" y="546"/>
                </a:lnTo>
                <a:lnTo>
                  <a:pt x="25361" y="0"/>
                </a:lnTo>
                <a:close/>
              </a:path>
              <a:path w="47625" h="74929">
                <a:moveTo>
                  <a:pt x="47574" y="31229"/>
                </a:moveTo>
                <a:lnTo>
                  <a:pt x="37528" y="31229"/>
                </a:lnTo>
                <a:lnTo>
                  <a:pt x="38582" y="37033"/>
                </a:lnTo>
                <a:lnTo>
                  <a:pt x="38582" y="40347"/>
                </a:lnTo>
                <a:lnTo>
                  <a:pt x="36788" y="49100"/>
                </a:lnTo>
                <a:lnTo>
                  <a:pt x="31754" y="59566"/>
                </a:lnTo>
                <a:lnTo>
                  <a:pt x="24003" y="68340"/>
                </a:lnTo>
                <a:lnTo>
                  <a:pt x="14058" y="72021"/>
                </a:lnTo>
                <a:lnTo>
                  <a:pt x="23209" y="72021"/>
                </a:lnTo>
                <a:lnTo>
                  <a:pt x="25853" y="71330"/>
                </a:lnTo>
                <a:lnTo>
                  <a:pt x="36725" y="63088"/>
                </a:lnTo>
                <a:lnTo>
                  <a:pt x="44563" y="51668"/>
                </a:lnTo>
                <a:lnTo>
                  <a:pt x="47574" y="38963"/>
                </a:lnTo>
                <a:lnTo>
                  <a:pt x="47574" y="31229"/>
                </a:lnTo>
                <a:close/>
              </a:path>
              <a:path w="47625" h="74929">
                <a:moveTo>
                  <a:pt x="42392" y="25971"/>
                </a:moveTo>
                <a:lnTo>
                  <a:pt x="25476" y="25971"/>
                </a:lnTo>
                <a:lnTo>
                  <a:pt x="18808" y="35953"/>
                </a:lnTo>
                <a:lnTo>
                  <a:pt x="15328" y="41541"/>
                </a:lnTo>
                <a:lnTo>
                  <a:pt x="18410" y="41541"/>
                </a:lnTo>
                <a:lnTo>
                  <a:pt x="22557" y="35468"/>
                </a:lnTo>
                <a:lnTo>
                  <a:pt x="30861" y="31229"/>
                </a:lnTo>
                <a:lnTo>
                  <a:pt x="47574" y="31229"/>
                </a:lnTo>
                <a:lnTo>
                  <a:pt x="42392" y="25971"/>
                </a:lnTo>
                <a:close/>
              </a:path>
            </a:pathLst>
          </a:custGeom>
          <a:solidFill>
            <a:srgbClr val="231F20"/>
          </a:solidFill>
        </p:spPr>
        <p:txBody>
          <a:bodyPr wrap="square" lIns="0" tIns="0" rIns="0" bIns="0" rtlCol="0"/>
          <a:lstStyle/>
          <a:p>
            <a:endParaRPr/>
          </a:p>
        </p:txBody>
      </p:sp>
      <p:sp>
        <p:nvSpPr>
          <p:cNvPr id="68" name="object 68"/>
          <p:cNvSpPr/>
          <p:nvPr/>
        </p:nvSpPr>
        <p:spPr>
          <a:xfrm>
            <a:off x="6720789" y="3466602"/>
            <a:ext cx="322729" cy="445118"/>
          </a:xfrm>
          <a:custGeom>
            <a:avLst/>
            <a:gdLst/>
            <a:ahLst/>
            <a:cxnLst/>
            <a:rect l="l" t="t" r="r" b="b"/>
            <a:pathLst>
              <a:path w="266700" h="694054">
                <a:moveTo>
                  <a:pt x="0" y="26"/>
                </a:moveTo>
                <a:lnTo>
                  <a:pt x="68" y="693708"/>
                </a:lnTo>
                <a:lnTo>
                  <a:pt x="266634" y="693681"/>
                </a:lnTo>
                <a:lnTo>
                  <a:pt x="266565" y="0"/>
                </a:lnTo>
              </a:path>
            </a:pathLst>
          </a:custGeom>
          <a:ln w="6781">
            <a:solidFill>
              <a:srgbClr val="00AEEF"/>
            </a:solidFill>
          </a:ln>
        </p:spPr>
        <p:txBody>
          <a:bodyPr wrap="square" lIns="0" tIns="0" rIns="0" bIns="0" rtlCol="0"/>
          <a:lstStyle/>
          <a:p>
            <a:endParaRPr/>
          </a:p>
        </p:txBody>
      </p:sp>
      <p:sp>
        <p:nvSpPr>
          <p:cNvPr id="69" name="object 69"/>
          <p:cNvSpPr/>
          <p:nvPr/>
        </p:nvSpPr>
        <p:spPr>
          <a:xfrm>
            <a:off x="6759855" y="4388287"/>
            <a:ext cx="322729" cy="441046"/>
          </a:xfrm>
          <a:custGeom>
            <a:avLst/>
            <a:gdLst/>
            <a:ahLst/>
            <a:cxnLst/>
            <a:rect l="l" t="t" r="r" b="b"/>
            <a:pathLst>
              <a:path w="266700" h="687704">
                <a:moveTo>
                  <a:pt x="68" y="687182"/>
                </a:moveTo>
                <a:lnTo>
                  <a:pt x="0" y="26"/>
                </a:lnTo>
                <a:lnTo>
                  <a:pt x="266565" y="0"/>
                </a:lnTo>
                <a:lnTo>
                  <a:pt x="266633" y="687156"/>
                </a:lnTo>
              </a:path>
            </a:pathLst>
          </a:custGeom>
          <a:ln w="6782">
            <a:solidFill>
              <a:srgbClr val="00AEEF"/>
            </a:solidFill>
          </a:ln>
        </p:spPr>
        <p:txBody>
          <a:bodyPr wrap="square" lIns="0" tIns="0" rIns="0" bIns="0" rtlCol="0"/>
          <a:lstStyle/>
          <a:p>
            <a:endParaRPr/>
          </a:p>
        </p:txBody>
      </p:sp>
      <p:sp>
        <p:nvSpPr>
          <p:cNvPr id="70" name="object 70"/>
          <p:cNvSpPr/>
          <p:nvPr/>
        </p:nvSpPr>
        <p:spPr>
          <a:xfrm>
            <a:off x="6850646" y="4196314"/>
            <a:ext cx="54557" cy="29322"/>
          </a:xfrm>
          <a:custGeom>
            <a:avLst/>
            <a:gdLst/>
            <a:ahLst/>
            <a:cxnLst/>
            <a:rect l="l" t="t" r="r" b="b"/>
            <a:pathLst>
              <a:path w="45085" h="45720">
                <a:moveTo>
                  <a:pt x="21603" y="0"/>
                </a:moveTo>
                <a:lnTo>
                  <a:pt x="12949" y="2119"/>
                </a:lnTo>
                <a:lnTo>
                  <a:pt x="5784" y="7492"/>
                </a:lnTo>
                <a:lnTo>
                  <a:pt x="1350" y="14989"/>
                </a:lnTo>
                <a:lnTo>
                  <a:pt x="0" y="23622"/>
                </a:lnTo>
                <a:lnTo>
                  <a:pt x="2087" y="32406"/>
                </a:lnTo>
                <a:lnTo>
                  <a:pt x="7381" y="39673"/>
                </a:lnTo>
                <a:lnTo>
                  <a:pt x="14765" y="44172"/>
                </a:lnTo>
                <a:lnTo>
                  <a:pt x="23270" y="45544"/>
                </a:lnTo>
                <a:lnTo>
                  <a:pt x="31924" y="43433"/>
                </a:lnTo>
                <a:lnTo>
                  <a:pt x="39082" y="38059"/>
                </a:lnTo>
                <a:lnTo>
                  <a:pt x="43514" y="30563"/>
                </a:lnTo>
                <a:lnTo>
                  <a:pt x="44866" y="21929"/>
                </a:lnTo>
                <a:lnTo>
                  <a:pt x="42786" y="13145"/>
                </a:lnTo>
                <a:lnTo>
                  <a:pt x="37492" y="5871"/>
                </a:lnTo>
                <a:lnTo>
                  <a:pt x="30107" y="1370"/>
                </a:lnTo>
                <a:lnTo>
                  <a:pt x="21603" y="0"/>
                </a:lnTo>
                <a:close/>
              </a:path>
            </a:pathLst>
          </a:custGeom>
          <a:solidFill>
            <a:srgbClr val="00AEEF"/>
          </a:solidFill>
        </p:spPr>
        <p:txBody>
          <a:bodyPr wrap="square" lIns="0" tIns="0" rIns="0" bIns="0" rtlCol="0"/>
          <a:lstStyle/>
          <a:p>
            <a:endParaRPr/>
          </a:p>
        </p:txBody>
      </p:sp>
      <p:sp>
        <p:nvSpPr>
          <p:cNvPr id="71" name="object 71"/>
          <p:cNvSpPr/>
          <p:nvPr/>
        </p:nvSpPr>
        <p:spPr>
          <a:xfrm>
            <a:off x="6850646" y="4196314"/>
            <a:ext cx="54557" cy="29322"/>
          </a:xfrm>
          <a:custGeom>
            <a:avLst/>
            <a:gdLst/>
            <a:ahLst/>
            <a:cxnLst/>
            <a:rect l="l" t="t" r="r" b="b"/>
            <a:pathLst>
              <a:path w="45085" h="45720">
                <a:moveTo>
                  <a:pt x="12949" y="2119"/>
                </a:moveTo>
                <a:lnTo>
                  <a:pt x="21603" y="0"/>
                </a:lnTo>
                <a:lnTo>
                  <a:pt x="30107" y="1370"/>
                </a:lnTo>
                <a:lnTo>
                  <a:pt x="37492" y="5871"/>
                </a:lnTo>
                <a:lnTo>
                  <a:pt x="42786" y="13145"/>
                </a:lnTo>
                <a:lnTo>
                  <a:pt x="44866" y="21929"/>
                </a:lnTo>
                <a:lnTo>
                  <a:pt x="43514" y="30563"/>
                </a:lnTo>
                <a:lnTo>
                  <a:pt x="39082" y="38059"/>
                </a:lnTo>
                <a:lnTo>
                  <a:pt x="31924" y="43433"/>
                </a:lnTo>
                <a:lnTo>
                  <a:pt x="23270" y="45544"/>
                </a:lnTo>
                <a:lnTo>
                  <a:pt x="14765" y="44172"/>
                </a:lnTo>
                <a:lnTo>
                  <a:pt x="7381" y="39673"/>
                </a:lnTo>
                <a:lnTo>
                  <a:pt x="2087" y="32406"/>
                </a:lnTo>
                <a:lnTo>
                  <a:pt x="0" y="23622"/>
                </a:lnTo>
                <a:lnTo>
                  <a:pt x="1350" y="14989"/>
                </a:lnTo>
                <a:lnTo>
                  <a:pt x="5784" y="7492"/>
                </a:lnTo>
                <a:lnTo>
                  <a:pt x="12949" y="2119"/>
                </a:lnTo>
              </a:path>
            </a:pathLst>
          </a:custGeom>
          <a:ln w="6819">
            <a:solidFill>
              <a:srgbClr val="00AEEF"/>
            </a:solidFill>
          </a:ln>
        </p:spPr>
        <p:txBody>
          <a:bodyPr wrap="square" lIns="0" tIns="0" rIns="0" bIns="0" rtlCol="0"/>
          <a:lstStyle/>
          <a:p>
            <a:endParaRPr/>
          </a:p>
        </p:txBody>
      </p:sp>
      <p:sp>
        <p:nvSpPr>
          <p:cNvPr id="72" name="object 72"/>
          <p:cNvSpPr/>
          <p:nvPr/>
        </p:nvSpPr>
        <p:spPr>
          <a:xfrm>
            <a:off x="6417988" y="4284474"/>
            <a:ext cx="56862" cy="57014"/>
          </a:xfrm>
          <a:custGeom>
            <a:avLst/>
            <a:gdLst/>
            <a:ahLst/>
            <a:cxnLst/>
            <a:rect l="l" t="t" r="r" b="b"/>
            <a:pathLst>
              <a:path w="46989" h="88900">
                <a:moveTo>
                  <a:pt x="9137" y="64655"/>
                </a:moveTo>
                <a:lnTo>
                  <a:pt x="7118" y="65379"/>
                </a:lnTo>
                <a:lnTo>
                  <a:pt x="13836" y="88607"/>
                </a:lnTo>
                <a:lnTo>
                  <a:pt x="15563" y="87795"/>
                </a:lnTo>
                <a:lnTo>
                  <a:pt x="15373" y="86334"/>
                </a:lnTo>
                <a:lnTo>
                  <a:pt x="15157" y="84074"/>
                </a:lnTo>
                <a:lnTo>
                  <a:pt x="21101" y="81254"/>
                </a:lnTo>
                <a:lnTo>
                  <a:pt x="30130" y="81254"/>
                </a:lnTo>
                <a:lnTo>
                  <a:pt x="34194" y="79324"/>
                </a:lnTo>
                <a:lnTo>
                  <a:pt x="36057" y="77929"/>
                </a:lnTo>
                <a:lnTo>
                  <a:pt x="24956" y="77929"/>
                </a:lnTo>
                <a:lnTo>
                  <a:pt x="18902" y="76428"/>
                </a:lnTo>
                <a:lnTo>
                  <a:pt x="13712" y="72536"/>
                </a:lnTo>
                <a:lnTo>
                  <a:pt x="9874" y="66789"/>
                </a:lnTo>
                <a:lnTo>
                  <a:pt x="9518" y="66027"/>
                </a:lnTo>
                <a:lnTo>
                  <a:pt x="9371" y="65379"/>
                </a:lnTo>
                <a:lnTo>
                  <a:pt x="9137" y="64655"/>
                </a:lnTo>
                <a:close/>
              </a:path>
              <a:path w="46989" h="88900">
                <a:moveTo>
                  <a:pt x="30130" y="81254"/>
                </a:moveTo>
                <a:lnTo>
                  <a:pt x="21101" y="81254"/>
                </a:lnTo>
                <a:lnTo>
                  <a:pt x="27590" y="82461"/>
                </a:lnTo>
                <a:lnTo>
                  <a:pt x="30130" y="81254"/>
                </a:lnTo>
                <a:close/>
              </a:path>
              <a:path w="46989" h="88900">
                <a:moveTo>
                  <a:pt x="21824" y="6438"/>
                </a:moveTo>
                <a:lnTo>
                  <a:pt x="0" y="26053"/>
                </a:lnTo>
                <a:lnTo>
                  <a:pt x="1644" y="33147"/>
                </a:lnTo>
                <a:lnTo>
                  <a:pt x="34994" y="51587"/>
                </a:lnTo>
                <a:lnTo>
                  <a:pt x="40087" y="62674"/>
                </a:lnTo>
                <a:lnTo>
                  <a:pt x="40392" y="72237"/>
                </a:lnTo>
                <a:lnTo>
                  <a:pt x="31388" y="76504"/>
                </a:lnTo>
                <a:lnTo>
                  <a:pt x="24956" y="77929"/>
                </a:lnTo>
                <a:lnTo>
                  <a:pt x="36057" y="77929"/>
                </a:lnTo>
                <a:lnTo>
                  <a:pt x="41822" y="73614"/>
                </a:lnTo>
                <a:lnTo>
                  <a:pt x="45854" y="66249"/>
                </a:lnTo>
                <a:lnTo>
                  <a:pt x="46708" y="58303"/>
                </a:lnTo>
                <a:lnTo>
                  <a:pt x="44799" y="50850"/>
                </a:lnTo>
                <a:lnTo>
                  <a:pt x="41852" y="44424"/>
                </a:lnTo>
                <a:lnTo>
                  <a:pt x="38093" y="41605"/>
                </a:lnTo>
                <a:lnTo>
                  <a:pt x="25165" y="36830"/>
                </a:lnTo>
                <a:lnTo>
                  <a:pt x="13036" y="32499"/>
                </a:lnTo>
                <a:lnTo>
                  <a:pt x="10801" y="30708"/>
                </a:lnTo>
                <a:lnTo>
                  <a:pt x="5708" y="19621"/>
                </a:lnTo>
                <a:lnTo>
                  <a:pt x="9112" y="14097"/>
                </a:lnTo>
                <a:lnTo>
                  <a:pt x="14395" y="11607"/>
                </a:lnTo>
                <a:lnTo>
                  <a:pt x="21918" y="10095"/>
                </a:lnTo>
                <a:lnTo>
                  <a:pt x="32821" y="10095"/>
                </a:lnTo>
                <a:lnTo>
                  <a:pt x="31957" y="6477"/>
                </a:lnTo>
                <a:lnTo>
                  <a:pt x="23234" y="6477"/>
                </a:lnTo>
                <a:lnTo>
                  <a:pt x="21824" y="6438"/>
                </a:lnTo>
                <a:close/>
              </a:path>
              <a:path w="46989" h="88900">
                <a:moveTo>
                  <a:pt x="32821" y="10095"/>
                </a:moveTo>
                <a:lnTo>
                  <a:pt x="21918" y="10095"/>
                </a:lnTo>
                <a:lnTo>
                  <a:pt x="27362" y="12530"/>
                </a:lnTo>
                <a:lnTo>
                  <a:pt x="31129" y="17024"/>
                </a:lnTo>
                <a:lnTo>
                  <a:pt x="33623" y="21691"/>
                </a:lnTo>
                <a:lnTo>
                  <a:pt x="35464" y="21158"/>
                </a:lnTo>
                <a:lnTo>
                  <a:pt x="32821" y="10095"/>
                </a:lnTo>
                <a:close/>
              </a:path>
              <a:path w="46989" h="88900">
                <a:moveTo>
                  <a:pt x="30410" y="0"/>
                </a:moveTo>
                <a:lnTo>
                  <a:pt x="28200" y="1041"/>
                </a:lnTo>
                <a:lnTo>
                  <a:pt x="27857" y="3327"/>
                </a:lnTo>
                <a:lnTo>
                  <a:pt x="27362" y="4521"/>
                </a:lnTo>
                <a:lnTo>
                  <a:pt x="23234" y="6477"/>
                </a:lnTo>
                <a:lnTo>
                  <a:pt x="31957" y="6477"/>
                </a:lnTo>
                <a:lnTo>
                  <a:pt x="30410" y="0"/>
                </a:lnTo>
                <a:close/>
              </a:path>
            </a:pathLst>
          </a:custGeom>
          <a:solidFill>
            <a:srgbClr val="231F20"/>
          </a:solidFill>
        </p:spPr>
        <p:txBody>
          <a:bodyPr wrap="square" lIns="0" tIns="0" rIns="0" bIns="0" rtlCol="0"/>
          <a:lstStyle/>
          <a:p>
            <a:endParaRPr/>
          </a:p>
        </p:txBody>
      </p:sp>
      <p:sp>
        <p:nvSpPr>
          <p:cNvPr id="73" name="object 73"/>
          <p:cNvSpPr/>
          <p:nvPr/>
        </p:nvSpPr>
        <p:spPr>
          <a:xfrm>
            <a:off x="7294807" y="4056694"/>
            <a:ext cx="78376" cy="62716"/>
          </a:xfrm>
          <a:custGeom>
            <a:avLst/>
            <a:gdLst/>
            <a:ahLst/>
            <a:cxnLst/>
            <a:rect l="l" t="t" r="r" b="b"/>
            <a:pathLst>
              <a:path w="64770" h="97789">
                <a:moveTo>
                  <a:pt x="22979" y="27393"/>
                </a:moveTo>
                <a:lnTo>
                  <a:pt x="5448" y="27393"/>
                </a:lnTo>
                <a:lnTo>
                  <a:pt x="8178" y="27978"/>
                </a:lnTo>
                <a:lnTo>
                  <a:pt x="11455" y="30810"/>
                </a:lnTo>
                <a:lnTo>
                  <a:pt x="20980" y="91084"/>
                </a:lnTo>
                <a:lnTo>
                  <a:pt x="20358" y="92557"/>
                </a:lnTo>
                <a:lnTo>
                  <a:pt x="15443" y="95834"/>
                </a:lnTo>
                <a:lnTo>
                  <a:pt x="16154" y="97409"/>
                </a:lnTo>
                <a:lnTo>
                  <a:pt x="32754" y="89547"/>
                </a:lnTo>
                <a:lnTo>
                  <a:pt x="27495" y="89547"/>
                </a:lnTo>
                <a:lnTo>
                  <a:pt x="25717" y="85636"/>
                </a:lnTo>
                <a:lnTo>
                  <a:pt x="25349" y="84874"/>
                </a:lnTo>
                <a:lnTo>
                  <a:pt x="24752" y="83032"/>
                </a:lnTo>
                <a:lnTo>
                  <a:pt x="16370" y="34645"/>
                </a:lnTo>
                <a:lnTo>
                  <a:pt x="16764" y="34467"/>
                </a:lnTo>
                <a:lnTo>
                  <a:pt x="30611" y="34467"/>
                </a:lnTo>
                <a:lnTo>
                  <a:pt x="22979" y="27393"/>
                </a:lnTo>
                <a:close/>
              </a:path>
              <a:path w="64770" h="97789">
                <a:moveTo>
                  <a:pt x="34417" y="86855"/>
                </a:moveTo>
                <a:lnTo>
                  <a:pt x="27495" y="89547"/>
                </a:lnTo>
                <a:lnTo>
                  <a:pt x="32754" y="89547"/>
                </a:lnTo>
                <a:lnTo>
                  <a:pt x="35140" y="88417"/>
                </a:lnTo>
                <a:lnTo>
                  <a:pt x="34417" y="86855"/>
                </a:lnTo>
                <a:close/>
              </a:path>
              <a:path w="64770" h="97789">
                <a:moveTo>
                  <a:pt x="30611" y="34467"/>
                </a:moveTo>
                <a:lnTo>
                  <a:pt x="16764" y="34467"/>
                </a:lnTo>
                <a:lnTo>
                  <a:pt x="62928" y="77038"/>
                </a:lnTo>
                <a:lnTo>
                  <a:pt x="64655" y="76212"/>
                </a:lnTo>
                <a:lnTo>
                  <a:pt x="61991" y="59207"/>
                </a:lnTo>
                <a:lnTo>
                  <a:pt x="57302" y="59207"/>
                </a:lnTo>
                <a:lnTo>
                  <a:pt x="30611" y="34467"/>
                </a:lnTo>
                <a:close/>
              </a:path>
              <a:path w="64770" h="97789">
                <a:moveTo>
                  <a:pt x="53978" y="8483"/>
                </a:moveTo>
                <a:lnTo>
                  <a:pt x="45656" y="8483"/>
                </a:lnTo>
                <a:lnTo>
                  <a:pt x="47536" y="8763"/>
                </a:lnTo>
                <a:lnTo>
                  <a:pt x="50038" y="14198"/>
                </a:lnTo>
                <a:lnTo>
                  <a:pt x="50215" y="16370"/>
                </a:lnTo>
                <a:lnTo>
                  <a:pt x="57594" y="59055"/>
                </a:lnTo>
                <a:lnTo>
                  <a:pt x="57302" y="59207"/>
                </a:lnTo>
                <a:lnTo>
                  <a:pt x="61991" y="59207"/>
                </a:lnTo>
                <a:lnTo>
                  <a:pt x="55911" y="20408"/>
                </a:lnTo>
                <a:lnTo>
                  <a:pt x="53978" y="8483"/>
                </a:lnTo>
                <a:close/>
              </a:path>
              <a:path w="64770" h="97789">
                <a:moveTo>
                  <a:pt x="15443" y="20408"/>
                </a:moveTo>
                <a:lnTo>
                  <a:pt x="0" y="27711"/>
                </a:lnTo>
                <a:lnTo>
                  <a:pt x="723" y="29273"/>
                </a:lnTo>
                <a:lnTo>
                  <a:pt x="5448" y="27393"/>
                </a:lnTo>
                <a:lnTo>
                  <a:pt x="22979" y="27393"/>
                </a:lnTo>
                <a:lnTo>
                  <a:pt x="15443" y="20408"/>
                </a:lnTo>
                <a:close/>
              </a:path>
              <a:path w="64770" h="97789">
                <a:moveTo>
                  <a:pt x="58572" y="0"/>
                </a:moveTo>
                <a:lnTo>
                  <a:pt x="39484" y="9017"/>
                </a:lnTo>
                <a:lnTo>
                  <a:pt x="40208" y="10566"/>
                </a:lnTo>
                <a:lnTo>
                  <a:pt x="45656" y="8483"/>
                </a:lnTo>
                <a:lnTo>
                  <a:pt x="53978" y="8483"/>
                </a:lnTo>
                <a:lnTo>
                  <a:pt x="53809" y="7442"/>
                </a:lnTo>
                <a:lnTo>
                  <a:pt x="53670" y="5867"/>
                </a:lnTo>
                <a:lnTo>
                  <a:pt x="59270" y="1562"/>
                </a:lnTo>
                <a:lnTo>
                  <a:pt x="58572" y="0"/>
                </a:lnTo>
                <a:close/>
              </a:path>
            </a:pathLst>
          </a:custGeom>
          <a:solidFill>
            <a:srgbClr val="231F20"/>
          </a:solidFill>
        </p:spPr>
        <p:txBody>
          <a:bodyPr wrap="square" lIns="0" tIns="0" rIns="0" bIns="0" rtlCol="0"/>
          <a:lstStyle/>
          <a:p>
            <a:endParaRPr/>
          </a:p>
        </p:txBody>
      </p:sp>
      <p:sp>
        <p:nvSpPr>
          <p:cNvPr id="74" name="object 74"/>
          <p:cNvSpPr/>
          <p:nvPr/>
        </p:nvSpPr>
        <p:spPr>
          <a:xfrm>
            <a:off x="6302444" y="4041448"/>
            <a:ext cx="76072" cy="206066"/>
          </a:xfrm>
          <a:custGeom>
            <a:avLst/>
            <a:gdLst/>
            <a:ahLst/>
            <a:cxnLst/>
            <a:rect l="l" t="t" r="r" b="b"/>
            <a:pathLst>
              <a:path w="62864" h="321309">
                <a:moveTo>
                  <a:pt x="28688" y="321087"/>
                </a:moveTo>
                <a:lnTo>
                  <a:pt x="11338" y="270415"/>
                </a:lnTo>
                <a:lnTo>
                  <a:pt x="1874" y="220344"/>
                </a:lnTo>
                <a:lnTo>
                  <a:pt x="0" y="171472"/>
                </a:lnTo>
                <a:lnTo>
                  <a:pt x="5420" y="124401"/>
                </a:lnTo>
                <a:lnTo>
                  <a:pt x="17838" y="79732"/>
                </a:lnTo>
                <a:lnTo>
                  <a:pt x="36959" y="38064"/>
                </a:lnTo>
                <a:lnTo>
                  <a:pt x="62487" y="0"/>
                </a:lnTo>
              </a:path>
            </a:pathLst>
          </a:custGeom>
          <a:ln w="6772">
            <a:solidFill>
              <a:srgbClr val="EC008C"/>
            </a:solidFill>
          </a:ln>
        </p:spPr>
        <p:txBody>
          <a:bodyPr wrap="square" lIns="0" tIns="0" rIns="0" bIns="0" rtlCol="0"/>
          <a:lstStyle/>
          <a:p>
            <a:endParaRPr/>
          </a:p>
        </p:txBody>
      </p:sp>
      <p:sp>
        <p:nvSpPr>
          <p:cNvPr id="75" name="object 75"/>
          <p:cNvSpPr/>
          <p:nvPr/>
        </p:nvSpPr>
        <p:spPr>
          <a:xfrm>
            <a:off x="6328954" y="4024326"/>
            <a:ext cx="74534" cy="42761"/>
          </a:xfrm>
          <a:custGeom>
            <a:avLst/>
            <a:gdLst/>
            <a:ahLst/>
            <a:cxnLst/>
            <a:rect l="l" t="t" r="r" b="b"/>
            <a:pathLst>
              <a:path w="61595" h="66675">
                <a:moveTo>
                  <a:pt x="61429" y="0"/>
                </a:moveTo>
                <a:lnTo>
                  <a:pt x="0" y="24320"/>
                </a:lnTo>
                <a:lnTo>
                  <a:pt x="51206" y="66217"/>
                </a:lnTo>
                <a:lnTo>
                  <a:pt x="61429" y="0"/>
                </a:lnTo>
                <a:close/>
              </a:path>
            </a:pathLst>
          </a:custGeom>
          <a:solidFill>
            <a:srgbClr val="EC008C"/>
          </a:solidFill>
        </p:spPr>
        <p:txBody>
          <a:bodyPr wrap="square" lIns="0" tIns="0" rIns="0" bIns="0" rtlCol="0"/>
          <a:lstStyle/>
          <a:p>
            <a:endParaRPr/>
          </a:p>
        </p:txBody>
      </p:sp>
      <p:sp>
        <p:nvSpPr>
          <p:cNvPr id="76" name="object 76"/>
          <p:cNvSpPr/>
          <p:nvPr/>
        </p:nvSpPr>
        <p:spPr>
          <a:xfrm>
            <a:off x="7485404" y="4160869"/>
            <a:ext cx="53788" cy="195070"/>
          </a:xfrm>
          <a:custGeom>
            <a:avLst/>
            <a:gdLst/>
            <a:ahLst/>
            <a:cxnLst/>
            <a:rect l="l" t="t" r="r" b="b"/>
            <a:pathLst>
              <a:path w="44450" h="304165">
                <a:moveTo>
                  <a:pt x="0" y="0"/>
                </a:moveTo>
                <a:lnTo>
                  <a:pt x="19483" y="33504"/>
                </a:lnTo>
                <a:lnTo>
                  <a:pt x="33880" y="74818"/>
                </a:lnTo>
                <a:lnTo>
                  <a:pt x="42346" y="121237"/>
                </a:lnTo>
                <a:lnTo>
                  <a:pt x="44037" y="170060"/>
                </a:lnTo>
                <a:lnTo>
                  <a:pt x="38111" y="218581"/>
                </a:lnTo>
                <a:lnTo>
                  <a:pt x="23723" y="264100"/>
                </a:lnTo>
                <a:lnTo>
                  <a:pt x="30" y="303912"/>
                </a:lnTo>
              </a:path>
            </a:pathLst>
          </a:custGeom>
          <a:ln w="6770">
            <a:solidFill>
              <a:srgbClr val="EC008C"/>
            </a:solidFill>
          </a:ln>
        </p:spPr>
        <p:txBody>
          <a:bodyPr wrap="square" lIns="0" tIns="0" rIns="0" bIns="0" rtlCol="0"/>
          <a:lstStyle/>
          <a:p>
            <a:endParaRPr/>
          </a:p>
        </p:txBody>
      </p:sp>
      <p:sp>
        <p:nvSpPr>
          <p:cNvPr id="77" name="object 77"/>
          <p:cNvSpPr/>
          <p:nvPr/>
        </p:nvSpPr>
        <p:spPr>
          <a:xfrm>
            <a:off x="7460089" y="4329980"/>
            <a:ext cx="74534" cy="42761"/>
          </a:xfrm>
          <a:custGeom>
            <a:avLst/>
            <a:gdLst/>
            <a:ahLst/>
            <a:cxnLst/>
            <a:rect l="l" t="t" r="r" b="b"/>
            <a:pathLst>
              <a:path w="61595" h="66675">
                <a:moveTo>
                  <a:pt x="10236" y="0"/>
                </a:moveTo>
                <a:lnTo>
                  <a:pt x="0" y="66217"/>
                </a:lnTo>
                <a:lnTo>
                  <a:pt x="61429" y="41884"/>
                </a:lnTo>
                <a:lnTo>
                  <a:pt x="10236" y="0"/>
                </a:lnTo>
                <a:close/>
              </a:path>
            </a:pathLst>
          </a:custGeom>
          <a:solidFill>
            <a:srgbClr val="EC008C"/>
          </a:solidFill>
        </p:spPr>
        <p:txBody>
          <a:bodyPr wrap="square" lIns="0" tIns="0" rIns="0" bIns="0" rtlCol="0"/>
          <a:lstStyle/>
          <a:p>
            <a:endParaRPr/>
          </a:p>
        </p:txBody>
      </p:sp>
      <p:sp>
        <p:nvSpPr>
          <p:cNvPr id="78" name="object 78"/>
          <p:cNvSpPr/>
          <p:nvPr/>
        </p:nvSpPr>
        <p:spPr>
          <a:xfrm>
            <a:off x="6856678" y="3833801"/>
            <a:ext cx="96050" cy="46019"/>
          </a:xfrm>
          <a:custGeom>
            <a:avLst/>
            <a:gdLst/>
            <a:ahLst/>
            <a:cxnLst/>
            <a:rect l="l" t="t" r="r" b="b"/>
            <a:pathLst>
              <a:path w="79375" h="71754">
                <a:moveTo>
                  <a:pt x="36867" y="13309"/>
                </a:moveTo>
                <a:lnTo>
                  <a:pt x="26758" y="13309"/>
                </a:lnTo>
                <a:lnTo>
                  <a:pt x="50876" y="71704"/>
                </a:lnTo>
                <a:lnTo>
                  <a:pt x="52768" y="71704"/>
                </a:lnTo>
                <a:lnTo>
                  <a:pt x="58007" y="53124"/>
                </a:lnTo>
                <a:lnTo>
                  <a:pt x="53200" y="53124"/>
                </a:lnTo>
                <a:lnTo>
                  <a:pt x="36867" y="13309"/>
                </a:lnTo>
                <a:close/>
              </a:path>
              <a:path w="79375" h="71754">
                <a:moveTo>
                  <a:pt x="31407" y="0"/>
                </a:moveTo>
                <a:lnTo>
                  <a:pt x="14389" y="12"/>
                </a:lnTo>
                <a:lnTo>
                  <a:pt x="14389" y="1727"/>
                </a:lnTo>
                <a:lnTo>
                  <a:pt x="19469" y="2044"/>
                </a:lnTo>
                <a:lnTo>
                  <a:pt x="21691" y="3759"/>
                </a:lnTo>
                <a:lnTo>
                  <a:pt x="23482" y="7734"/>
                </a:lnTo>
                <a:lnTo>
                  <a:pt x="6997" y="66433"/>
                </a:lnTo>
                <a:lnTo>
                  <a:pt x="5829" y="67513"/>
                </a:lnTo>
                <a:lnTo>
                  <a:pt x="85" y="68364"/>
                </a:lnTo>
                <a:lnTo>
                  <a:pt x="0" y="70091"/>
                </a:lnTo>
                <a:lnTo>
                  <a:pt x="20954" y="70091"/>
                </a:lnTo>
                <a:lnTo>
                  <a:pt x="20954" y="68364"/>
                </a:lnTo>
                <a:lnTo>
                  <a:pt x="13550" y="67830"/>
                </a:lnTo>
                <a:lnTo>
                  <a:pt x="13550" y="62674"/>
                </a:lnTo>
                <a:lnTo>
                  <a:pt x="13766" y="60744"/>
                </a:lnTo>
                <a:lnTo>
                  <a:pt x="26339" y="13309"/>
                </a:lnTo>
                <a:lnTo>
                  <a:pt x="36867" y="13309"/>
                </a:lnTo>
                <a:lnTo>
                  <a:pt x="31407" y="0"/>
                </a:lnTo>
                <a:close/>
              </a:path>
              <a:path w="79375" h="71754">
                <a:moveTo>
                  <a:pt x="78981" y="0"/>
                </a:moveTo>
                <a:lnTo>
                  <a:pt x="57950" y="0"/>
                </a:lnTo>
                <a:lnTo>
                  <a:pt x="57950" y="1714"/>
                </a:lnTo>
                <a:lnTo>
                  <a:pt x="63753" y="2146"/>
                </a:lnTo>
                <a:lnTo>
                  <a:pt x="65341" y="3213"/>
                </a:lnTo>
                <a:lnTo>
                  <a:pt x="65354" y="9232"/>
                </a:lnTo>
                <a:lnTo>
                  <a:pt x="64604" y="11264"/>
                </a:lnTo>
                <a:lnTo>
                  <a:pt x="64185" y="12776"/>
                </a:lnTo>
                <a:lnTo>
                  <a:pt x="53517" y="53124"/>
                </a:lnTo>
                <a:lnTo>
                  <a:pt x="58007" y="53124"/>
                </a:lnTo>
                <a:lnTo>
                  <a:pt x="67995" y="17703"/>
                </a:lnTo>
                <a:lnTo>
                  <a:pt x="71589" y="4724"/>
                </a:lnTo>
                <a:lnTo>
                  <a:pt x="72110" y="3213"/>
                </a:lnTo>
                <a:lnTo>
                  <a:pt x="78923" y="1727"/>
                </a:lnTo>
                <a:lnTo>
                  <a:pt x="78981" y="0"/>
                </a:lnTo>
                <a:close/>
              </a:path>
            </a:pathLst>
          </a:custGeom>
          <a:solidFill>
            <a:srgbClr val="231F20"/>
          </a:solidFill>
        </p:spPr>
        <p:txBody>
          <a:bodyPr wrap="square" lIns="0" tIns="0" rIns="0" bIns="0" rtlCol="0"/>
          <a:lstStyle/>
          <a:p>
            <a:endParaRPr/>
          </a:p>
        </p:txBody>
      </p:sp>
      <p:sp>
        <p:nvSpPr>
          <p:cNvPr id="79" name="object 79"/>
          <p:cNvSpPr/>
          <p:nvPr/>
        </p:nvSpPr>
        <p:spPr>
          <a:xfrm>
            <a:off x="6891717" y="4407120"/>
            <a:ext cx="63008" cy="47240"/>
          </a:xfrm>
          <a:custGeom>
            <a:avLst/>
            <a:gdLst/>
            <a:ahLst/>
            <a:cxnLst/>
            <a:rect l="l" t="t" r="r" b="b"/>
            <a:pathLst>
              <a:path w="52070" h="73659">
                <a:moveTo>
                  <a:pt x="11346" y="69659"/>
                </a:moveTo>
                <a:lnTo>
                  <a:pt x="9613" y="69659"/>
                </a:lnTo>
                <a:lnTo>
                  <a:pt x="15011" y="73533"/>
                </a:lnTo>
                <a:lnTo>
                  <a:pt x="22301" y="73533"/>
                </a:lnTo>
                <a:lnTo>
                  <a:pt x="31585" y="71629"/>
                </a:lnTo>
                <a:lnTo>
                  <a:pt x="34124" y="69761"/>
                </a:lnTo>
                <a:lnTo>
                  <a:pt x="11417" y="69761"/>
                </a:lnTo>
                <a:close/>
              </a:path>
              <a:path w="52070" h="73659">
                <a:moveTo>
                  <a:pt x="3581" y="49263"/>
                </a:moveTo>
                <a:lnTo>
                  <a:pt x="0" y="73215"/>
                </a:lnTo>
                <a:lnTo>
                  <a:pt x="1892" y="73215"/>
                </a:lnTo>
                <a:lnTo>
                  <a:pt x="2388" y="71629"/>
                </a:lnTo>
                <a:lnTo>
                  <a:pt x="3060" y="69659"/>
                </a:lnTo>
                <a:lnTo>
                  <a:pt x="11346" y="69659"/>
                </a:lnTo>
                <a:lnTo>
                  <a:pt x="5486" y="61290"/>
                </a:lnTo>
                <a:lnTo>
                  <a:pt x="5702" y="49479"/>
                </a:lnTo>
                <a:lnTo>
                  <a:pt x="3581" y="49263"/>
                </a:lnTo>
                <a:close/>
              </a:path>
              <a:path w="52070" h="73659">
                <a:moveTo>
                  <a:pt x="34975" y="114"/>
                </a:moveTo>
                <a:lnTo>
                  <a:pt x="20396" y="114"/>
                </a:lnTo>
                <a:lnTo>
                  <a:pt x="12157" y="7200"/>
                </a:lnTo>
                <a:lnTo>
                  <a:pt x="30645" y="45402"/>
                </a:lnTo>
                <a:lnTo>
                  <a:pt x="34556" y="48729"/>
                </a:lnTo>
                <a:lnTo>
                  <a:pt x="34569" y="60960"/>
                </a:lnTo>
                <a:lnTo>
                  <a:pt x="30860" y="69761"/>
                </a:lnTo>
                <a:lnTo>
                  <a:pt x="34124" y="69761"/>
                </a:lnTo>
                <a:lnTo>
                  <a:pt x="38304" y="66684"/>
                </a:lnTo>
                <a:lnTo>
                  <a:pt x="42387" y="59849"/>
                </a:lnTo>
                <a:lnTo>
                  <a:pt x="43764" y="52273"/>
                </a:lnTo>
                <a:lnTo>
                  <a:pt x="43764" y="45186"/>
                </a:lnTo>
                <a:lnTo>
                  <a:pt x="41541" y="40995"/>
                </a:lnTo>
                <a:lnTo>
                  <a:pt x="31813" y="31127"/>
                </a:lnTo>
                <a:lnTo>
                  <a:pt x="22605" y="22009"/>
                </a:lnTo>
                <a:lnTo>
                  <a:pt x="21348" y="19431"/>
                </a:lnTo>
                <a:lnTo>
                  <a:pt x="21335" y="7200"/>
                </a:lnTo>
                <a:lnTo>
                  <a:pt x="26733" y="3657"/>
                </a:lnTo>
                <a:lnTo>
                  <a:pt x="51168" y="3657"/>
                </a:lnTo>
                <a:lnTo>
                  <a:pt x="51339" y="2794"/>
                </a:lnTo>
                <a:lnTo>
                  <a:pt x="42697" y="2794"/>
                </a:lnTo>
                <a:lnTo>
                  <a:pt x="41427" y="2146"/>
                </a:lnTo>
                <a:lnTo>
                  <a:pt x="39420" y="1397"/>
                </a:lnTo>
                <a:lnTo>
                  <a:pt x="37515" y="762"/>
                </a:lnTo>
                <a:lnTo>
                  <a:pt x="34975" y="114"/>
                </a:lnTo>
                <a:close/>
              </a:path>
              <a:path w="52070" h="73659">
                <a:moveTo>
                  <a:pt x="51168" y="3657"/>
                </a:moveTo>
                <a:lnTo>
                  <a:pt x="45338" y="3657"/>
                </a:lnTo>
                <a:lnTo>
                  <a:pt x="45656" y="14922"/>
                </a:lnTo>
                <a:lnTo>
                  <a:pt x="45770" y="21031"/>
                </a:lnTo>
                <a:lnTo>
                  <a:pt x="47663" y="21361"/>
                </a:lnTo>
                <a:lnTo>
                  <a:pt x="51168" y="3657"/>
                </a:lnTo>
                <a:close/>
              </a:path>
              <a:path w="52070" h="73659">
                <a:moveTo>
                  <a:pt x="51892" y="0"/>
                </a:moveTo>
                <a:lnTo>
                  <a:pt x="49466" y="0"/>
                </a:lnTo>
                <a:lnTo>
                  <a:pt x="48196" y="1930"/>
                </a:lnTo>
                <a:lnTo>
                  <a:pt x="47243" y="2794"/>
                </a:lnTo>
                <a:lnTo>
                  <a:pt x="51339" y="2794"/>
                </a:lnTo>
                <a:lnTo>
                  <a:pt x="51892" y="0"/>
                </a:lnTo>
                <a:close/>
              </a:path>
            </a:pathLst>
          </a:custGeom>
          <a:solidFill>
            <a:srgbClr val="231F20"/>
          </a:solidFill>
        </p:spPr>
        <p:txBody>
          <a:bodyPr wrap="square" lIns="0" tIns="0" rIns="0" bIns="0" rtlCol="0"/>
          <a:lstStyle/>
          <a:p>
            <a:endParaRPr/>
          </a:p>
        </p:txBody>
      </p:sp>
      <p:sp>
        <p:nvSpPr>
          <p:cNvPr id="80" name="object 80"/>
          <p:cNvSpPr/>
          <p:nvPr/>
        </p:nvSpPr>
        <p:spPr>
          <a:xfrm>
            <a:off x="3989488" y="1612054"/>
            <a:ext cx="1132784" cy="1252276"/>
          </a:xfrm>
          <a:prstGeom prst="rect">
            <a:avLst/>
          </a:prstGeom>
          <a:blipFill>
            <a:blip r:embed="rId3" cstate="print"/>
            <a:stretch>
              <a:fillRect/>
            </a:stretch>
          </a:blipFill>
        </p:spPr>
        <p:txBody>
          <a:bodyPr wrap="square" lIns="0" tIns="0" rIns="0" bIns="0" rtlCol="0"/>
          <a:lstStyle/>
          <a:p>
            <a:endParaRPr/>
          </a:p>
        </p:txBody>
      </p:sp>
      <p:sp>
        <p:nvSpPr>
          <p:cNvPr id="81" name="object 81"/>
          <p:cNvSpPr/>
          <p:nvPr/>
        </p:nvSpPr>
        <p:spPr>
          <a:xfrm>
            <a:off x="1656830" y="1609611"/>
            <a:ext cx="2064469" cy="1457339"/>
          </a:xfrm>
          <a:prstGeom prst="rect">
            <a:avLst/>
          </a:prstGeom>
          <a:blipFill>
            <a:blip r:embed="rId4" cstate="print"/>
            <a:stretch>
              <a:fillRect/>
            </a:stretch>
          </a:blipFill>
        </p:spPr>
        <p:txBody>
          <a:bodyPr wrap="square" lIns="0" tIns="0" rIns="0" bIns="0" rtlCol="0"/>
          <a:lstStyle/>
          <a:p>
            <a:endParaRPr/>
          </a:p>
        </p:txBody>
      </p:sp>
      <p:sp>
        <p:nvSpPr>
          <p:cNvPr id="82" name="object 82"/>
          <p:cNvSpPr/>
          <p:nvPr/>
        </p:nvSpPr>
        <p:spPr>
          <a:xfrm>
            <a:off x="4473060" y="3004936"/>
            <a:ext cx="36115" cy="61901"/>
          </a:xfrm>
          <a:custGeom>
            <a:avLst/>
            <a:gdLst/>
            <a:ahLst/>
            <a:cxnLst/>
            <a:rect l="l" t="t" r="r" b="b"/>
            <a:pathLst>
              <a:path w="29845" h="96520">
                <a:moveTo>
                  <a:pt x="28232" y="0"/>
                </a:moveTo>
                <a:lnTo>
                  <a:pt x="16346" y="8966"/>
                </a:lnTo>
                <a:lnTo>
                  <a:pt x="7472" y="20008"/>
                </a:lnTo>
                <a:lnTo>
                  <a:pt x="1919" y="32746"/>
                </a:lnTo>
                <a:lnTo>
                  <a:pt x="0" y="46799"/>
                </a:lnTo>
                <a:lnTo>
                  <a:pt x="676" y="57222"/>
                </a:lnTo>
                <a:lnTo>
                  <a:pt x="22820" y="93094"/>
                </a:lnTo>
                <a:lnTo>
                  <a:pt x="27901" y="96456"/>
                </a:lnTo>
                <a:lnTo>
                  <a:pt x="29273" y="94640"/>
                </a:lnTo>
                <a:lnTo>
                  <a:pt x="18032" y="83466"/>
                </a:lnTo>
                <a:lnTo>
                  <a:pt x="12260" y="70030"/>
                </a:lnTo>
                <a:lnTo>
                  <a:pt x="10133" y="56742"/>
                </a:lnTo>
                <a:lnTo>
                  <a:pt x="9829" y="46012"/>
                </a:lnTo>
                <a:lnTo>
                  <a:pt x="11676" y="27928"/>
                </a:lnTo>
                <a:lnTo>
                  <a:pt x="16373" y="15640"/>
                </a:lnTo>
                <a:lnTo>
                  <a:pt x="22656" y="7485"/>
                </a:lnTo>
                <a:lnTo>
                  <a:pt x="29260" y="1803"/>
                </a:lnTo>
                <a:lnTo>
                  <a:pt x="28232" y="0"/>
                </a:lnTo>
                <a:close/>
              </a:path>
            </a:pathLst>
          </a:custGeom>
          <a:solidFill>
            <a:srgbClr val="231F20"/>
          </a:solidFill>
        </p:spPr>
        <p:txBody>
          <a:bodyPr wrap="square" lIns="0" tIns="0" rIns="0" bIns="0" rtlCol="0"/>
          <a:lstStyle/>
          <a:p>
            <a:endParaRPr/>
          </a:p>
        </p:txBody>
      </p:sp>
      <p:sp>
        <p:nvSpPr>
          <p:cNvPr id="83" name="object 83"/>
          <p:cNvSpPr/>
          <p:nvPr/>
        </p:nvSpPr>
        <p:spPr>
          <a:xfrm>
            <a:off x="4585662" y="3004928"/>
            <a:ext cx="36115" cy="61901"/>
          </a:xfrm>
          <a:custGeom>
            <a:avLst/>
            <a:gdLst/>
            <a:ahLst/>
            <a:cxnLst/>
            <a:rect l="l" t="t" r="r" b="b"/>
            <a:pathLst>
              <a:path w="29845" h="96520">
                <a:moveTo>
                  <a:pt x="1371" y="0"/>
                </a:moveTo>
                <a:lnTo>
                  <a:pt x="0" y="1803"/>
                </a:lnTo>
                <a:lnTo>
                  <a:pt x="11233" y="12975"/>
                </a:lnTo>
                <a:lnTo>
                  <a:pt x="17002" y="26406"/>
                </a:lnTo>
                <a:lnTo>
                  <a:pt x="19127" y="39690"/>
                </a:lnTo>
                <a:lnTo>
                  <a:pt x="19430" y="50419"/>
                </a:lnTo>
                <a:lnTo>
                  <a:pt x="17584" y="68515"/>
                </a:lnTo>
                <a:lnTo>
                  <a:pt x="12888" y="80808"/>
                </a:lnTo>
                <a:lnTo>
                  <a:pt x="6609" y="88964"/>
                </a:lnTo>
                <a:lnTo>
                  <a:pt x="12" y="94653"/>
                </a:lnTo>
                <a:lnTo>
                  <a:pt x="1041" y="96456"/>
                </a:lnTo>
                <a:lnTo>
                  <a:pt x="12926" y="87486"/>
                </a:lnTo>
                <a:lnTo>
                  <a:pt x="21799" y="76434"/>
                </a:lnTo>
                <a:lnTo>
                  <a:pt x="27348" y="63688"/>
                </a:lnTo>
                <a:lnTo>
                  <a:pt x="29260" y="49631"/>
                </a:lnTo>
                <a:lnTo>
                  <a:pt x="28583" y="39208"/>
                </a:lnTo>
                <a:lnTo>
                  <a:pt x="6450" y="3361"/>
                </a:lnTo>
                <a:lnTo>
                  <a:pt x="1371" y="0"/>
                </a:lnTo>
                <a:close/>
              </a:path>
            </a:pathLst>
          </a:custGeom>
          <a:solidFill>
            <a:srgbClr val="231F20"/>
          </a:solidFill>
        </p:spPr>
        <p:txBody>
          <a:bodyPr wrap="square" lIns="0" tIns="0" rIns="0" bIns="0" rtlCol="0"/>
          <a:lstStyle/>
          <a:p>
            <a:endParaRPr/>
          </a:p>
        </p:txBody>
      </p:sp>
      <p:sp>
        <p:nvSpPr>
          <p:cNvPr id="84" name="object 84"/>
          <p:cNvSpPr/>
          <p:nvPr/>
        </p:nvSpPr>
        <p:spPr>
          <a:xfrm>
            <a:off x="4515676" y="3004423"/>
            <a:ext cx="62241" cy="50498"/>
          </a:xfrm>
          <a:custGeom>
            <a:avLst/>
            <a:gdLst/>
            <a:ahLst/>
            <a:cxnLst/>
            <a:rect l="l" t="t" r="r" b="b"/>
            <a:pathLst>
              <a:path w="51435" h="78739">
                <a:moveTo>
                  <a:pt x="27419" y="0"/>
                </a:moveTo>
                <a:lnTo>
                  <a:pt x="21475" y="1130"/>
                </a:lnTo>
                <a:lnTo>
                  <a:pt x="15646" y="1917"/>
                </a:lnTo>
                <a:lnTo>
                  <a:pt x="9931" y="2603"/>
                </a:lnTo>
                <a:lnTo>
                  <a:pt x="9931" y="4521"/>
                </a:lnTo>
                <a:lnTo>
                  <a:pt x="16560" y="4635"/>
                </a:lnTo>
                <a:lnTo>
                  <a:pt x="17360" y="5206"/>
                </a:lnTo>
                <a:lnTo>
                  <a:pt x="17360" y="9385"/>
                </a:lnTo>
                <a:lnTo>
                  <a:pt x="16332" y="12204"/>
                </a:lnTo>
                <a:lnTo>
                  <a:pt x="15532" y="15379"/>
                </a:lnTo>
                <a:lnTo>
                  <a:pt x="9" y="71987"/>
                </a:lnTo>
                <a:lnTo>
                  <a:pt x="0" y="74968"/>
                </a:lnTo>
                <a:lnTo>
                  <a:pt x="8801" y="78485"/>
                </a:lnTo>
                <a:lnTo>
                  <a:pt x="14859" y="78485"/>
                </a:lnTo>
                <a:lnTo>
                  <a:pt x="25100" y="75869"/>
                </a:lnTo>
                <a:lnTo>
                  <a:pt x="9829" y="75869"/>
                </a:lnTo>
                <a:lnTo>
                  <a:pt x="9855" y="71987"/>
                </a:lnTo>
                <a:lnTo>
                  <a:pt x="11738" y="60996"/>
                </a:lnTo>
                <a:lnTo>
                  <a:pt x="16881" y="48067"/>
                </a:lnTo>
                <a:lnTo>
                  <a:pt x="19906" y="43751"/>
                </a:lnTo>
                <a:lnTo>
                  <a:pt x="16560" y="43751"/>
                </a:lnTo>
                <a:lnTo>
                  <a:pt x="16344" y="43637"/>
                </a:lnTo>
                <a:lnTo>
                  <a:pt x="19456" y="32778"/>
                </a:lnTo>
                <a:lnTo>
                  <a:pt x="22677" y="20788"/>
                </a:lnTo>
                <a:lnTo>
                  <a:pt x="27990" y="558"/>
                </a:lnTo>
                <a:lnTo>
                  <a:pt x="27419" y="0"/>
                </a:lnTo>
                <a:close/>
              </a:path>
              <a:path w="51435" h="78739">
                <a:moveTo>
                  <a:pt x="51435" y="32892"/>
                </a:moveTo>
                <a:lnTo>
                  <a:pt x="40576" y="32892"/>
                </a:lnTo>
                <a:lnTo>
                  <a:pt x="41664" y="38709"/>
                </a:lnTo>
                <a:lnTo>
                  <a:pt x="41719" y="42506"/>
                </a:lnTo>
                <a:lnTo>
                  <a:pt x="39778" y="51725"/>
                </a:lnTo>
                <a:lnTo>
                  <a:pt x="34332" y="62745"/>
                </a:lnTo>
                <a:lnTo>
                  <a:pt x="25951" y="71987"/>
                </a:lnTo>
                <a:lnTo>
                  <a:pt x="15201" y="75869"/>
                </a:lnTo>
                <a:lnTo>
                  <a:pt x="25100" y="75869"/>
                </a:lnTo>
                <a:lnTo>
                  <a:pt x="27951" y="75141"/>
                </a:lnTo>
                <a:lnTo>
                  <a:pt x="39704" y="66455"/>
                </a:lnTo>
                <a:lnTo>
                  <a:pt x="48179" y="54422"/>
                </a:lnTo>
                <a:lnTo>
                  <a:pt x="51435" y="41033"/>
                </a:lnTo>
                <a:lnTo>
                  <a:pt x="51435" y="32892"/>
                </a:lnTo>
                <a:close/>
              </a:path>
              <a:path w="51435" h="78739">
                <a:moveTo>
                  <a:pt x="45834" y="27355"/>
                </a:moveTo>
                <a:lnTo>
                  <a:pt x="37833" y="27355"/>
                </a:lnTo>
                <a:lnTo>
                  <a:pt x="30696" y="29090"/>
                </a:lnTo>
                <a:lnTo>
                  <a:pt x="24753" y="33348"/>
                </a:lnTo>
                <a:lnTo>
                  <a:pt x="20032" y="38709"/>
                </a:lnTo>
                <a:lnTo>
                  <a:pt x="16560" y="43751"/>
                </a:lnTo>
                <a:lnTo>
                  <a:pt x="19906" y="43751"/>
                </a:lnTo>
                <a:lnTo>
                  <a:pt x="24381" y="37365"/>
                </a:lnTo>
                <a:lnTo>
                  <a:pt x="33362" y="32905"/>
                </a:lnTo>
                <a:lnTo>
                  <a:pt x="51435" y="32892"/>
                </a:lnTo>
                <a:lnTo>
                  <a:pt x="45834" y="27355"/>
                </a:lnTo>
                <a:close/>
              </a:path>
            </a:pathLst>
          </a:custGeom>
          <a:solidFill>
            <a:srgbClr val="231F20"/>
          </a:solidFill>
        </p:spPr>
        <p:txBody>
          <a:bodyPr wrap="square" lIns="0" tIns="0" rIns="0" bIns="0" rtlCol="0"/>
          <a:lstStyle/>
          <a:p>
            <a:endParaRPr/>
          </a:p>
        </p:txBody>
      </p:sp>
      <p:sp>
        <p:nvSpPr>
          <p:cNvPr id="85" name="object 85"/>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86" name="object 86"/>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87" name="object 87"/>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88" name="object 88"/>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89" name="object 89"/>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90" name="object 90"/>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91" name="object 91"/>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92" name="object 92"/>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3064317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498804" y="4016572"/>
            <a:ext cx="1879515" cy="91223"/>
          </a:xfrm>
          <a:custGeom>
            <a:avLst/>
            <a:gdLst/>
            <a:ahLst/>
            <a:cxnLst/>
            <a:rect l="l" t="t" r="r" b="b"/>
            <a:pathLst>
              <a:path w="1553210" h="142239">
                <a:moveTo>
                  <a:pt x="1527765" y="0"/>
                </a:moveTo>
                <a:lnTo>
                  <a:pt x="25054" y="0"/>
                </a:lnTo>
                <a:lnTo>
                  <a:pt x="6263" y="31540"/>
                </a:lnTo>
                <a:lnTo>
                  <a:pt x="0" y="70865"/>
                </a:lnTo>
                <a:lnTo>
                  <a:pt x="6263" y="110189"/>
                </a:lnTo>
                <a:lnTo>
                  <a:pt x="25054" y="141730"/>
                </a:lnTo>
                <a:lnTo>
                  <a:pt x="1527765" y="141730"/>
                </a:lnTo>
                <a:lnTo>
                  <a:pt x="1546556" y="110189"/>
                </a:lnTo>
                <a:lnTo>
                  <a:pt x="1552820" y="70865"/>
                </a:lnTo>
                <a:lnTo>
                  <a:pt x="1546556" y="31540"/>
                </a:lnTo>
                <a:lnTo>
                  <a:pt x="1527765" y="0"/>
                </a:lnTo>
                <a:close/>
              </a:path>
            </a:pathLst>
          </a:custGeom>
          <a:solidFill>
            <a:srgbClr val="FFD100"/>
          </a:solidFill>
        </p:spPr>
        <p:txBody>
          <a:bodyPr wrap="square" lIns="0" tIns="0" rIns="0" bIns="0" rtlCol="0"/>
          <a:lstStyle/>
          <a:p>
            <a:endParaRPr/>
          </a:p>
        </p:txBody>
      </p:sp>
      <p:sp>
        <p:nvSpPr>
          <p:cNvPr id="3" name="object 3"/>
          <p:cNvSpPr/>
          <p:nvPr/>
        </p:nvSpPr>
        <p:spPr>
          <a:xfrm>
            <a:off x="5168699" y="3918834"/>
            <a:ext cx="2476564" cy="91223"/>
          </a:xfrm>
          <a:custGeom>
            <a:avLst/>
            <a:gdLst/>
            <a:ahLst/>
            <a:cxnLst/>
            <a:rect l="l" t="t" r="r" b="b"/>
            <a:pathLst>
              <a:path w="2046604" h="142239">
                <a:moveTo>
                  <a:pt x="2021495" y="0"/>
                </a:moveTo>
                <a:lnTo>
                  <a:pt x="25054" y="0"/>
                </a:lnTo>
                <a:lnTo>
                  <a:pt x="6263" y="31540"/>
                </a:lnTo>
                <a:lnTo>
                  <a:pt x="0" y="70865"/>
                </a:lnTo>
                <a:lnTo>
                  <a:pt x="6263" y="110189"/>
                </a:lnTo>
                <a:lnTo>
                  <a:pt x="25054" y="141730"/>
                </a:lnTo>
                <a:lnTo>
                  <a:pt x="2021495" y="141730"/>
                </a:lnTo>
                <a:lnTo>
                  <a:pt x="2040286" y="110189"/>
                </a:lnTo>
                <a:lnTo>
                  <a:pt x="2046550" y="70865"/>
                </a:lnTo>
                <a:lnTo>
                  <a:pt x="2040286" y="31540"/>
                </a:lnTo>
                <a:lnTo>
                  <a:pt x="2021495" y="0"/>
                </a:lnTo>
                <a:close/>
              </a:path>
            </a:pathLst>
          </a:custGeom>
          <a:solidFill>
            <a:srgbClr val="FFD100"/>
          </a:solidFill>
        </p:spPr>
        <p:txBody>
          <a:bodyPr wrap="square" lIns="0" tIns="0" rIns="0" bIns="0" rtlCol="0"/>
          <a:lstStyle/>
          <a:p>
            <a:endParaRPr/>
          </a:p>
        </p:txBody>
      </p:sp>
      <p:sp>
        <p:nvSpPr>
          <p:cNvPr id="4" name="object 4"/>
          <p:cNvSpPr/>
          <p:nvPr/>
        </p:nvSpPr>
        <p:spPr>
          <a:xfrm>
            <a:off x="5130348" y="3915820"/>
            <a:ext cx="99124" cy="94074"/>
          </a:xfrm>
          <a:custGeom>
            <a:avLst/>
            <a:gdLst/>
            <a:ahLst/>
            <a:cxnLst/>
            <a:rect l="l" t="t" r="r" b="b"/>
            <a:pathLst>
              <a:path w="81914" h="146685">
                <a:moveTo>
                  <a:pt x="25885" y="0"/>
                </a:moveTo>
                <a:lnTo>
                  <a:pt x="6471" y="32586"/>
                </a:lnTo>
                <a:lnTo>
                  <a:pt x="0" y="73214"/>
                </a:lnTo>
                <a:lnTo>
                  <a:pt x="6471" y="113843"/>
                </a:lnTo>
                <a:lnTo>
                  <a:pt x="25885" y="146429"/>
                </a:lnTo>
                <a:lnTo>
                  <a:pt x="56747" y="146429"/>
                </a:lnTo>
                <a:lnTo>
                  <a:pt x="75538" y="114888"/>
                </a:lnTo>
                <a:lnTo>
                  <a:pt x="81801" y="75564"/>
                </a:lnTo>
                <a:lnTo>
                  <a:pt x="75538" y="36239"/>
                </a:lnTo>
                <a:lnTo>
                  <a:pt x="56747" y="4699"/>
                </a:lnTo>
                <a:lnTo>
                  <a:pt x="25885" y="0"/>
                </a:lnTo>
                <a:close/>
              </a:path>
            </a:pathLst>
          </a:custGeom>
          <a:solidFill>
            <a:srgbClr val="FFD100"/>
          </a:solidFill>
        </p:spPr>
        <p:txBody>
          <a:bodyPr wrap="square" lIns="0" tIns="0" rIns="0" bIns="0" rtlCol="0"/>
          <a:lstStyle/>
          <a:p>
            <a:endParaRPr/>
          </a:p>
        </p:txBody>
      </p:sp>
      <p:sp>
        <p:nvSpPr>
          <p:cNvPr id="5" name="object 5"/>
          <p:cNvSpPr/>
          <p:nvPr/>
        </p:nvSpPr>
        <p:spPr>
          <a:xfrm>
            <a:off x="4899516" y="2638455"/>
            <a:ext cx="2745505" cy="91223"/>
          </a:xfrm>
          <a:custGeom>
            <a:avLst/>
            <a:gdLst/>
            <a:ahLst/>
            <a:cxnLst/>
            <a:rect l="l" t="t" r="r" b="b"/>
            <a:pathLst>
              <a:path w="2268854" h="142239">
                <a:moveTo>
                  <a:pt x="2243485" y="0"/>
                </a:moveTo>
                <a:lnTo>
                  <a:pt x="25054" y="0"/>
                </a:lnTo>
                <a:lnTo>
                  <a:pt x="6263" y="31540"/>
                </a:lnTo>
                <a:lnTo>
                  <a:pt x="0" y="70865"/>
                </a:lnTo>
                <a:lnTo>
                  <a:pt x="6263" y="110189"/>
                </a:lnTo>
                <a:lnTo>
                  <a:pt x="25054" y="141730"/>
                </a:lnTo>
                <a:lnTo>
                  <a:pt x="2243485" y="141730"/>
                </a:lnTo>
                <a:lnTo>
                  <a:pt x="2262276" y="110189"/>
                </a:lnTo>
                <a:lnTo>
                  <a:pt x="2268540" y="70865"/>
                </a:lnTo>
                <a:lnTo>
                  <a:pt x="2262276" y="31540"/>
                </a:lnTo>
                <a:lnTo>
                  <a:pt x="2243485" y="0"/>
                </a:lnTo>
                <a:close/>
              </a:path>
            </a:pathLst>
          </a:custGeom>
          <a:solidFill>
            <a:srgbClr val="FFD100"/>
          </a:solidFill>
        </p:spPr>
        <p:txBody>
          <a:bodyPr wrap="square" lIns="0" tIns="0" rIns="0" bIns="0" rtlCol="0"/>
          <a:lstStyle/>
          <a:p>
            <a:endParaRPr/>
          </a:p>
        </p:txBody>
      </p:sp>
      <p:sp>
        <p:nvSpPr>
          <p:cNvPr id="6" name="object 6"/>
          <p:cNvSpPr/>
          <p:nvPr/>
        </p:nvSpPr>
        <p:spPr>
          <a:xfrm>
            <a:off x="1498804" y="2132169"/>
            <a:ext cx="2440449" cy="91223"/>
          </a:xfrm>
          <a:custGeom>
            <a:avLst/>
            <a:gdLst/>
            <a:ahLst/>
            <a:cxnLst/>
            <a:rect l="l" t="t" r="r" b="b"/>
            <a:pathLst>
              <a:path w="2016760" h="142239">
                <a:moveTo>
                  <a:pt x="1991180" y="0"/>
                </a:moveTo>
                <a:lnTo>
                  <a:pt x="25054" y="0"/>
                </a:lnTo>
                <a:lnTo>
                  <a:pt x="6263" y="31540"/>
                </a:lnTo>
                <a:lnTo>
                  <a:pt x="0" y="70864"/>
                </a:lnTo>
                <a:lnTo>
                  <a:pt x="6263" y="110188"/>
                </a:lnTo>
                <a:lnTo>
                  <a:pt x="25054" y="141729"/>
                </a:lnTo>
                <a:lnTo>
                  <a:pt x="1991180" y="141729"/>
                </a:lnTo>
                <a:lnTo>
                  <a:pt x="2009971" y="110188"/>
                </a:lnTo>
                <a:lnTo>
                  <a:pt x="2016235" y="70864"/>
                </a:lnTo>
                <a:lnTo>
                  <a:pt x="2009971" y="31540"/>
                </a:lnTo>
                <a:lnTo>
                  <a:pt x="1991180" y="0"/>
                </a:lnTo>
                <a:close/>
              </a:path>
            </a:pathLst>
          </a:custGeom>
          <a:solidFill>
            <a:srgbClr val="FFD100"/>
          </a:solidFill>
        </p:spPr>
        <p:txBody>
          <a:bodyPr wrap="square" lIns="0" tIns="0" rIns="0" bIns="0" rtlCol="0"/>
          <a:lstStyle/>
          <a:p>
            <a:endParaRPr/>
          </a:p>
        </p:txBody>
      </p:sp>
      <p:sp>
        <p:nvSpPr>
          <p:cNvPr id="7" name="object 7"/>
          <p:cNvSpPr/>
          <p:nvPr/>
        </p:nvSpPr>
        <p:spPr>
          <a:xfrm>
            <a:off x="1498804" y="2034431"/>
            <a:ext cx="3118181" cy="91223"/>
          </a:xfrm>
          <a:custGeom>
            <a:avLst/>
            <a:gdLst/>
            <a:ahLst/>
            <a:cxnLst/>
            <a:rect l="l" t="t" r="r" b="b"/>
            <a:pathLst>
              <a:path w="2576829" h="142239">
                <a:moveTo>
                  <a:pt x="2551744" y="0"/>
                </a:moveTo>
                <a:lnTo>
                  <a:pt x="25054" y="0"/>
                </a:lnTo>
                <a:lnTo>
                  <a:pt x="6263" y="31540"/>
                </a:lnTo>
                <a:lnTo>
                  <a:pt x="0" y="70864"/>
                </a:lnTo>
                <a:lnTo>
                  <a:pt x="6263" y="110188"/>
                </a:lnTo>
                <a:lnTo>
                  <a:pt x="25054" y="141729"/>
                </a:lnTo>
                <a:lnTo>
                  <a:pt x="2551744" y="141729"/>
                </a:lnTo>
                <a:lnTo>
                  <a:pt x="2570535" y="110188"/>
                </a:lnTo>
                <a:lnTo>
                  <a:pt x="2576799" y="70864"/>
                </a:lnTo>
                <a:lnTo>
                  <a:pt x="2570535" y="31540"/>
                </a:lnTo>
                <a:lnTo>
                  <a:pt x="2551744" y="0"/>
                </a:lnTo>
                <a:close/>
              </a:path>
            </a:pathLst>
          </a:custGeom>
          <a:solidFill>
            <a:srgbClr val="FFD100"/>
          </a:solidFill>
        </p:spPr>
        <p:txBody>
          <a:bodyPr wrap="square" lIns="0" tIns="0" rIns="0" bIns="0" rtlCol="0"/>
          <a:lstStyle/>
          <a:p>
            <a:endParaRPr/>
          </a:p>
        </p:txBody>
      </p:sp>
      <p:sp>
        <p:nvSpPr>
          <p:cNvPr id="8" name="object 8"/>
          <p:cNvSpPr/>
          <p:nvPr/>
        </p:nvSpPr>
        <p:spPr>
          <a:xfrm>
            <a:off x="1498804" y="1936692"/>
            <a:ext cx="3118181" cy="91223"/>
          </a:xfrm>
          <a:custGeom>
            <a:avLst/>
            <a:gdLst/>
            <a:ahLst/>
            <a:cxnLst/>
            <a:rect l="l" t="t" r="r" b="b"/>
            <a:pathLst>
              <a:path w="2576829" h="142239">
                <a:moveTo>
                  <a:pt x="2551779" y="0"/>
                </a:moveTo>
                <a:lnTo>
                  <a:pt x="25054" y="0"/>
                </a:lnTo>
                <a:lnTo>
                  <a:pt x="6263" y="31540"/>
                </a:lnTo>
                <a:lnTo>
                  <a:pt x="0" y="70864"/>
                </a:lnTo>
                <a:lnTo>
                  <a:pt x="6263" y="110188"/>
                </a:lnTo>
                <a:lnTo>
                  <a:pt x="25054" y="141729"/>
                </a:lnTo>
                <a:lnTo>
                  <a:pt x="2551779" y="141729"/>
                </a:lnTo>
                <a:lnTo>
                  <a:pt x="2570570" y="110188"/>
                </a:lnTo>
                <a:lnTo>
                  <a:pt x="2576833" y="70864"/>
                </a:lnTo>
                <a:lnTo>
                  <a:pt x="2570570" y="31540"/>
                </a:lnTo>
                <a:lnTo>
                  <a:pt x="2551779" y="0"/>
                </a:lnTo>
                <a:close/>
              </a:path>
            </a:pathLst>
          </a:custGeom>
          <a:solidFill>
            <a:srgbClr val="FFD100"/>
          </a:solidFill>
        </p:spPr>
        <p:txBody>
          <a:bodyPr wrap="square" lIns="0" tIns="0" rIns="0" bIns="0" rtlCol="0"/>
          <a:lstStyle/>
          <a:p>
            <a:endParaRPr/>
          </a:p>
        </p:txBody>
      </p:sp>
      <p:sp>
        <p:nvSpPr>
          <p:cNvPr id="9" name="object 9"/>
          <p:cNvSpPr/>
          <p:nvPr/>
        </p:nvSpPr>
        <p:spPr>
          <a:xfrm>
            <a:off x="3341787" y="1838953"/>
            <a:ext cx="1275550" cy="91223"/>
          </a:xfrm>
          <a:custGeom>
            <a:avLst/>
            <a:gdLst/>
            <a:ahLst/>
            <a:cxnLst/>
            <a:rect l="l" t="t" r="r" b="b"/>
            <a:pathLst>
              <a:path w="1054100" h="142239">
                <a:moveTo>
                  <a:pt x="1028885" y="0"/>
                </a:moveTo>
                <a:lnTo>
                  <a:pt x="25054" y="0"/>
                </a:lnTo>
                <a:lnTo>
                  <a:pt x="6263" y="31540"/>
                </a:lnTo>
                <a:lnTo>
                  <a:pt x="0" y="70864"/>
                </a:lnTo>
                <a:lnTo>
                  <a:pt x="6263" y="110188"/>
                </a:lnTo>
                <a:lnTo>
                  <a:pt x="25054" y="141729"/>
                </a:lnTo>
                <a:lnTo>
                  <a:pt x="1028885" y="141729"/>
                </a:lnTo>
                <a:lnTo>
                  <a:pt x="1047675" y="110188"/>
                </a:lnTo>
                <a:lnTo>
                  <a:pt x="1053939" y="70864"/>
                </a:lnTo>
                <a:lnTo>
                  <a:pt x="1047675" y="31540"/>
                </a:lnTo>
                <a:lnTo>
                  <a:pt x="1028885" y="0"/>
                </a:lnTo>
                <a:close/>
              </a:path>
            </a:pathLst>
          </a:custGeom>
          <a:solidFill>
            <a:srgbClr val="FFD100"/>
          </a:solidFill>
        </p:spPr>
        <p:txBody>
          <a:bodyPr wrap="square" lIns="0" tIns="0" rIns="0" bIns="0" rtlCol="0"/>
          <a:lstStyle/>
          <a:p>
            <a:endParaRPr/>
          </a:p>
        </p:txBody>
      </p:sp>
      <p:sp>
        <p:nvSpPr>
          <p:cNvPr id="10" name="object 10"/>
          <p:cNvSpPr/>
          <p:nvPr/>
        </p:nvSpPr>
        <p:spPr>
          <a:xfrm>
            <a:off x="1498804" y="1432361"/>
            <a:ext cx="6147227" cy="91223"/>
          </a:xfrm>
          <a:custGeom>
            <a:avLst/>
            <a:gdLst/>
            <a:ahLst/>
            <a:cxnLst/>
            <a:rect l="l" t="t" r="r" b="b"/>
            <a:pathLst>
              <a:path w="5080000" h="142239">
                <a:moveTo>
                  <a:pt x="5054348" y="0"/>
                </a:moveTo>
                <a:lnTo>
                  <a:pt x="25054" y="0"/>
                </a:lnTo>
                <a:lnTo>
                  <a:pt x="6263" y="31540"/>
                </a:lnTo>
                <a:lnTo>
                  <a:pt x="0" y="70864"/>
                </a:lnTo>
                <a:lnTo>
                  <a:pt x="6263" y="110188"/>
                </a:lnTo>
                <a:lnTo>
                  <a:pt x="25054" y="141729"/>
                </a:lnTo>
                <a:lnTo>
                  <a:pt x="5054348" y="141729"/>
                </a:lnTo>
                <a:lnTo>
                  <a:pt x="5073139" y="110188"/>
                </a:lnTo>
                <a:lnTo>
                  <a:pt x="5079403" y="70864"/>
                </a:lnTo>
                <a:lnTo>
                  <a:pt x="5073139" y="31540"/>
                </a:lnTo>
                <a:lnTo>
                  <a:pt x="5054348" y="0"/>
                </a:lnTo>
                <a:close/>
              </a:path>
            </a:pathLst>
          </a:custGeom>
          <a:solidFill>
            <a:srgbClr val="FFD100"/>
          </a:solidFill>
        </p:spPr>
        <p:txBody>
          <a:bodyPr wrap="square" lIns="0" tIns="0" rIns="0" bIns="0" rtlCol="0"/>
          <a:lstStyle/>
          <a:p>
            <a:endParaRPr/>
          </a:p>
        </p:txBody>
      </p:sp>
      <p:sp>
        <p:nvSpPr>
          <p:cNvPr id="11" name="object 11"/>
          <p:cNvSpPr/>
          <p:nvPr/>
        </p:nvSpPr>
        <p:spPr>
          <a:xfrm>
            <a:off x="1775429" y="1334622"/>
            <a:ext cx="5870602" cy="91223"/>
          </a:xfrm>
          <a:custGeom>
            <a:avLst/>
            <a:gdLst/>
            <a:ahLst/>
            <a:cxnLst/>
            <a:rect l="l" t="t" r="r" b="b"/>
            <a:pathLst>
              <a:path w="4851400" h="142239">
                <a:moveTo>
                  <a:pt x="4826238" y="0"/>
                </a:moveTo>
                <a:lnTo>
                  <a:pt x="25054" y="0"/>
                </a:lnTo>
                <a:lnTo>
                  <a:pt x="6263" y="31540"/>
                </a:lnTo>
                <a:lnTo>
                  <a:pt x="0" y="70864"/>
                </a:lnTo>
                <a:lnTo>
                  <a:pt x="6263" y="110188"/>
                </a:lnTo>
                <a:lnTo>
                  <a:pt x="25054" y="141729"/>
                </a:lnTo>
                <a:lnTo>
                  <a:pt x="4826238" y="141729"/>
                </a:lnTo>
                <a:lnTo>
                  <a:pt x="4845029" y="110188"/>
                </a:lnTo>
                <a:lnTo>
                  <a:pt x="4851293" y="70864"/>
                </a:lnTo>
                <a:lnTo>
                  <a:pt x="4845029" y="31540"/>
                </a:lnTo>
                <a:lnTo>
                  <a:pt x="4826238" y="0"/>
                </a:lnTo>
                <a:close/>
              </a:path>
            </a:pathLst>
          </a:custGeom>
          <a:solidFill>
            <a:srgbClr val="FFD100"/>
          </a:solidFill>
        </p:spPr>
        <p:txBody>
          <a:bodyPr wrap="square" lIns="0" tIns="0" rIns="0" bIns="0" rtlCol="0"/>
          <a:lstStyle/>
          <a:p>
            <a:endParaRPr/>
          </a:p>
        </p:txBody>
      </p:sp>
      <p:sp>
        <p:nvSpPr>
          <p:cNvPr id="12" name="object 12"/>
          <p:cNvSpPr/>
          <p:nvPr/>
        </p:nvSpPr>
        <p:spPr>
          <a:xfrm>
            <a:off x="5368679" y="977713"/>
            <a:ext cx="3087445" cy="0"/>
          </a:xfrm>
          <a:custGeom>
            <a:avLst/>
            <a:gdLst/>
            <a:ahLst/>
            <a:cxnLst/>
            <a:rect l="l" t="t" r="r" b="b"/>
            <a:pathLst>
              <a:path w="2551429">
                <a:moveTo>
                  <a:pt x="0" y="0"/>
                </a:moveTo>
                <a:lnTo>
                  <a:pt x="2551176" y="0"/>
                </a:lnTo>
              </a:path>
            </a:pathLst>
          </a:custGeom>
          <a:ln w="12192">
            <a:solidFill>
              <a:srgbClr val="F7931D"/>
            </a:solidFill>
          </a:ln>
        </p:spPr>
        <p:txBody>
          <a:bodyPr wrap="square" lIns="0" tIns="0" rIns="0" bIns="0" rtlCol="0"/>
          <a:lstStyle/>
          <a:p>
            <a:endParaRPr/>
          </a:p>
        </p:txBody>
      </p:sp>
      <p:sp>
        <p:nvSpPr>
          <p:cNvPr id="13" name="object 13"/>
          <p:cNvSpPr txBox="1"/>
          <p:nvPr/>
        </p:nvSpPr>
        <p:spPr>
          <a:xfrm>
            <a:off x="5408638" y="845440"/>
            <a:ext cx="1543722"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Single-phase</a:t>
            </a:r>
            <a:r>
              <a:rPr sz="1000" b="1" spc="-70" dirty="0">
                <a:solidFill>
                  <a:srgbClr val="005AAA"/>
                </a:solidFill>
                <a:latin typeface="Arial"/>
                <a:cs typeface="Arial"/>
              </a:rPr>
              <a:t> </a:t>
            </a:r>
            <a:r>
              <a:rPr sz="1000" b="1" spc="-5" dirty="0">
                <a:solidFill>
                  <a:srgbClr val="005AAA"/>
                </a:solidFill>
                <a:latin typeface="Arial"/>
                <a:cs typeface="Arial"/>
              </a:rPr>
              <a:t>Motors</a:t>
            </a:r>
            <a:endParaRPr sz="1000">
              <a:latin typeface="Arial"/>
              <a:cs typeface="Arial"/>
            </a:endParaRPr>
          </a:p>
        </p:txBody>
      </p:sp>
      <p:sp>
        <p:nvSpPr>
          <p:cNvPr id="14" name="object 14"/>
          <p:cNvSpPr txBox="1"/>
          <p:nvPr/>
        </p:nvSpPr>
        <p:spPr>
          <a:xfrm>
            <a:off x="7142769" y="842426"/>
            <a:ext cx="1307823" cy="179536"/>
          </a:xfrm>
          <a:prstGeom prst="rect">
            <a:avLst/>
          </a:prstGeom>
          <a:solidFill>
            <a:srgbClr val="FEE2C8"/>
          </a:solidFill>
        </p:spPr>
        <p:txBody>
          <a:bodyPr vert="horz" wrap="square" lIns="0" tIns="0" rIns="0" bIns="0" rtlCol="0">
            <a:spAutoFit/>
          </a:bodyPr>
          <a:lstStyle/>
          <a:p>
            <a:pPr marL="54610">
              <a:lnSpc>
                <a:spcPts val="1375"/>
              </a:lnSpc>
            </a:pPr>
            <a:r>
              <a:rPr sz="1200" b="1" spc="5" dirty="0">
                <a:solidFill>
                  <a:srgbClr val="231F20"/>
                </a:solidFill>
                <a:latin typeface="Arial"/>
                <a:cs typeface="Arial"/>
              </a:rPr>
              <a:t>1387</a:t>
            </a:r>
            <a:endParaRPr sz="1200">
              <a:latin typeface="Arial"/>
              <a:cs typeface="Arial"/>
            </a:endParaRPr>
          </a:p>
        </p:txBody>
      </p:sp>
      <p:sp>
        <p:nvSpPr>
          <p:cNvPr id="15" name="object 15"/>
          <p:cNvSpPr/>
          <p:nvPr/>
        </p:nvSpPr>
        <p:spPr>
          <a:xfrm>
            <a:off x="4700785" y="1554698"/>
            <a:ext cx="2906870" cy="972907"/>
          </a:xfrm>
          <a:custGeom>
            <a:avLst/>
            <a:gdLst/>
            <a:ahLst/>
            <a:cxnLst/>
            <a:rect l="l" t="t" r="r" b="b"/>
            <a:pathLst>
              <a:path w="2402204" h="1517014">
                <a:moveTo>
                  <a:pt x="0" y="0"/>
                </a:moveTo>
                <a:lnTo>
                  <a:pt x="2402078" y="0"/>
                </a:lnTo>
                <a:lnTo>
                  <a:pt x="2402078" y="1516887"/>
                </a:lnTo>
                <a:lnTo>
                  <a:pt x="0" y="1516887"/>
                </a:lnTo>
                <a:lnTo>
                  <a:pt x="0" y="0"/>
                </a:lnTo>
                <a:close/>
              </a:path>
            </a:pathLst>
          </a:custGeom>
          <a:solidFill>
            <a:srgbClr val="E3F2E7"/>
          </a:solidFill>
        </p:spPr>
        <p:txBody>
          <a:bodyPr wrap="square" lIns="0" tIns="0" rIns="0" bIns="0" rtlCol="0"/>
          <a:lstStyle/>
          <a:p>
            <a:endParaRPr/>
          </a:p>
        </p:txBody>
      </p:sp>
      <p:sp>
        <p:nvSpPr>
          <p:cNvPr id="16" name="object 16"/>
          <p:cNvSpPr/>
          <p:nvPr/>
        </p:nvSpPr>
        <p:spPr>
          <a:xfrm>
            <a:off x="1553404" y="3267976"/>
            <a:ext cx="6088828" cy="331497"/>
          </a:xfrm>
          <a:custGeom>
            <a:avLst/>
            <a:gdLst/>
            <a:ahLst/>
            <a:cxnLst/>
            <a:rect l="l" t="t" r="r" b="b"/>
            <a:pathLst>
              <a:path w="5031740" h="516889">
                <a:moveTo>
                  <a:pt x="0" y="0"/>
                </a:moveTo>
                <a:lnTo>
                  <a:pt x="5031613" y="0"/>
                </a:lnTo>
                <a:lnTo>
                  <a:pt x="5031613" y="516763"/>
                </a:lnTo>
                <a:lnTo>
                  <a:pt x="0" y="516763"/>
                </a:lnTo>
                <a:lnTo>
                  <a:pt x="0" y="0"/>
                </a:lnTo>
                <a:close/>
              </a:path>
            </a:pathLst>
          </a:custGeom>
          <a:solidFill>
            <a:srgbClr val="FDE8F1"/>
          </a:solidFill>
        </p:spPr>
        <p:txBody>
          <a:bodyPr wrap="square" lIns="0" tIns="0" rIns="0" bIns="0" rtlCol="0"/>
          <a:lstStyle/>
          <a:p>
            <a:endParaRPr/>
          </a:p>
        </p:txBody>
      </p:sp>
      <p:sp>
        <p:nvSpPr>
          <p:cNvPr id="17" name="object 17"/>
          <p:cNvSpPr txBox="1"/>
          <p:nvPr/>
        </p:nvSpPr>
        <p:spPr>
          <a:xfrm>
            <a:off x="1513755" y="1017459"/>
            <a:ext cx="6117259" cy="641201"/>
          </a:xfrm>
          <a:prstGeom prst="rect">
            <a:avLst/>
          </a:prstGeom>
        </p:spPr>
        <p:txBody>
          <a:bodyPr vert="horz" wrap="square" lIns="0" tIns="0" rIns="0" bIns="0" rtlCol="0">
            <a:spAutoFit/>
          </a:bodyPr>
          <a:lstStyle/>
          <a:p>
            <a:pPr marL="12700" marR="5080" algn="just">
              <a:lnSpc>
                <a:spcPct val="100000"/>
              </a:lnSpc>
            </a:pPr>
            <a:r>
              <a:rPr sz="1000" dirty="0">
                <a:solidFill>
                  <a:srgbClr val="231F20"/>
                </a:solidFill>
                <a:latin typeface="Times New Roman"/>
                <a:cs typeface="Times New Roman"/>
              </a:rPr>
              <a:t>tromagnet</a:t>
            </a:r>
            <a:r>
              <a:rPr sz="1000" spc="-70" dirty="0">
                <a:solidFill>
                  <a:srgbClr val="231F20"/>
                </a:solidFill>
                <a:latin typeface="Times New Roman"/>
                <a:cs typeface="Times New Roman"/>
              </a:rPr>
              <a:t> </a:t>
            </a:r>
            <a:r>
              <a:rPr sz="1000"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dirty="0">
                <a:solidFill>
                  <a:srgbClr val="231F20"/>
                </a:solidFill>
                <a:latin typeface="Times New Roman"/>
                <a:cs typeface="Times New Roman"/>
              </a:rPr>
              <a:t>develop</a:t>
            </a:r>
            <a:r>
              <a:rPr sz="1000" spc="-70" dirty="0">
                <a:solidFill>
                  <a:srgbClr val="231F20"/>
                </a:solidFill>
                <a:latin typeface="Times New Roman"/>
                <a:cs typeface="Times New Roman"/>
              </a:rPr>
              <a:t> </a:t>
            </a:r>
            <a:r>
              <a:rPr sz="1000" dirty="0">
                <a:solidFill>
                  <a:srgbClr val="231F20"/>
                </a:solidFill>
                <a:latin typeface="Times New Roman"/>
                <a:cs typeface="Times New Roman"/>
              </a:rPr>
              <a:t>its</a:t>
            </a:r>
            <a:r>
              <a:rPr sz="1000" spc="-70" dirty="0">
                <a:solidFill>
                  <a:srgbClr val="231F20"/>
                </a:solidFill>
                <a:latin typeface="Times New Roman"/>
                <a:cs typeface="Times New Roman"/>
              </a:rPr>
              <a:t> </a:t>
            </a:r>
            <a:r>
              <a:rPr sz="1000" dirty="0">
                <a:solidFill>
                  <a:srgbClr val="231F20"/>
                </a:solidFill>
                <a:latin typeface="Times New Roman"/>
                <a:cs typeface="Times New Roman"/>
              </a:rPr>
              <a:t>own</a:t>
            </a:r>
            <a:r>
              <a:rPr sz="1000" spc="-70" dirty="0">
                <a:solidFill>
                  <a:srgbClr val="231F20"/>
                </a:solidFill>
                <a:latin typeface="Times New Roman"/>
                <a:cs typeface="Times New Roman"/>
              </a:rPr>
              <a:t> </a:t>
            </a:r>
            <a:r>
              <a:rPr sz="1000" i="1" spc="10" dirty="0">
                <a:solidFill>
                  <a:srgbClr val="231F20"/>
                </a:solidFill>
                <a:latin typeface="Times New Roman"/>
                <a:cs typeface="Times New Roman"/>
              </a:rPr>
              <a:t>N</a:t>
            </a:r>
            <a:r>
              <a:rPr sz="1000" spc="10"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i="1" spc="5" dirty="0">
                <a:solidFill>
                  <a:srgbClr val="231F20"/>
                </a:solidFill>
                <a:latin typeface="Times New Roman"/>
                <a:cs typeface="Times New Roman"/>
              </a:rPr>
              <a:t>S</a:t>
            </a:r>
            <a:r>
              <a:rPr sz="1000" spc="5" dirty="0">
                <a:solidFill>
                  <a:srgbClr val="231F20"/>
                </a:solidFill>
                <a:latin typeface="Times New Roman"/>
                <a:cs typeface="Times New Roman"/>
              </a:rPr>
              <a:t>-poles</a:t>
            </a:r>
            <a:r>
              <a:rPr sz="1000" spc="-70" dirty="0">
                <a:solidFill>
                  <a:srgbClr val="231F20"/>
                </a:solidFill>
                <a:latin typeface="Times New Roman"/>
                <a:cs typeface="Times New Roman"/>
              </a:rPr>
              <a:t> </a:t>
            </a:r>
            <a:r>
              <a:rPr sz="1000" dirty="0">
                <a:solidFill>
                  <a:srgbClr val="231F20"/>
                </a:solidFill>
                <a:latin typeface="Times New Roman"/>
                <a:cs typeface="Times New Roman"/>
              </a:rPr>
              <a:t>which,</a:t>
            </a:r>
            <a:r>
              <a:rPr sz="1000" spc="-70" dirty="0">
                <a:solidFill>
                  <a:srgbClr val="231F20"/>
                </a:solidFill>
                <a:latin typeface="Times New Roman"/>
                <a:cs typeface="Times New Roman"/>
              </a:rPr>
              <a:t> </a:t>
            </a:r>
            <a:r>
              <a:rPr sz="1000"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dirty="0">
                <a:solidFill>
                  <a:srgbClr val="231F20"/>
                </a:solidFill>
                <a:latin typeface="Times New Roman"/>
                <a:cs typeface="Times New Roman"/>
              </a:rPr>
              <a:t>this</a:t>
            </a:r>
            <a:r>
              <a:rPr sz="1000" spc="-70" dirty="0">
                <a:solidFill>
                  <a:srgbClr val="231F20"/>
                </a:solidFill>
                <a:latin typeface="Times New Roman"/>
                <a:cs typeface="Times New Roman"/>
              </a:rPr>
              <a:t> </a:t>
            </a:r>
            <a:r>
              <a:rPr sz="1000" dirty="0">
                <a:solidFill>
                  <a:srgbClr val="231F20"/>
                </a:solidFill>
                <a:latin typeface="Times New Roman"/>
                <a:cs typeface="Times New Roman"/>
              </a:rPr>
              <a:t>case,</a:t>
            </a:r>
            <a:r>
              <a:rPr sz="1000" spc="-70" dirty="0">
                <a:solidFill>
                  <a:srgbClr val="231F20"/>
                </a:solidFill>
                <a:latin typeface="Times New Roman"/>
                <a:cs typeface="Times New Roman"/>
              </a:rPr>
              <a:t> </a:t>
            </a:r>
            <a:r>
              <a:rPr sz="1000" dirty="0">
                <a:solidFill>
                  <a:srgbClr val="231F20"/>
                </a:solidFill>
                <a:latin typeface="Times New Roman"/>
                <a:cs typeface="Times New Roman"/>
              </a:rPr>
              <a:t>will</a:t>
            </a:r>
            <a:r>
              <a:rPr sz="1000" spc="-70" dirty="0">
                <a:solidFill>
                  <a:srgbClr val="231F20"/>
                </a:solidFill>
                <a:latin typeface="Times New Roman"/>
                <a:cs typeface="Times New Roman"/>
              </a:rPr>
              <a:t> </a:t>
            </a:r>
            <a:r>
              <a:rPr sz="1000" dirty="0">
                <a:solidFill>
                  <a:srgbClr val="231F20"/>
                </a:solidFill>
                <a:latin typeface="Times New Roman"/>
                <a:cs typeface="Times New Roman"/>
              </a:rPr>
              <a:t>not</a:t>
            </a:r>
            <a:r>
              <a:rPr sz="1000" spc="-70" dirty="0">
                <a:solidFill>
                  <a:srgbClr val="231F20"/>
                </a:solidFill>
                <a:latin typeface="Times New Roman"/>
                <a:cs typeface="Times New Roman"/>
              </a:rPr>
              <a:t> </a:t>
            </a:r>
            <a:r>
              <a:rPr sz="1000" dirty="0">
                <a:solidFill>
                  <a:srgbClr val="231F20"/>
                </a:solidFill>
                <a:latin typeface="Times New Roman"/>
                <a:cs typeface="Times New Roman"/>
              </a:rPr>
              <a:t>directly</a:t>
            </a:r>
            <a:r>
              <a:rPr sz="1000" spc="-70" dirty="0">
                <a:solidFill>
                  <a:srgbClr val="231F20"/>
                </a:solidFill>
                <a:latin typeface="Times New Roman"/>
                <a:cs typeface="Times New Roman"/>
              </a:rPr>
              <a:t> </a:t>
            </a:r>
            <a:r>
              <a:rPr sz="1000" dirty="0">
                <a:solidFill>
                  <a:srgbClr val="231F20"/>
                </a:solidFill>
                <a:latin typeface="Times New Roman"/>
                <a:cs typeface="Times New Roman"/>
              </a:rPr>
              <a:t>face</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respective  main</a:t>
            </a:r>
            <a:r>
              <a:rPr sz="1000" spc="-25" dirty="0">
                <a:solidFill>
                  <a:srgbClr val="231F20"/>
                </a:solidFill>
                <a:latin typeface="Times New Roman"/>
                <a:cs typeface="Times New Roman"/>
              </a:rPr>
              <a:t> </a:t>
            </a:r>
            <a:r>
              <a:rPr sz="1000" dirty="0">
                <a:solidFill>
                  <a:srgbClr val="231F20"/>
                </a:solidFill>
                <a:latin typeface="Times New Roman"/>
                <a:cs typeface="Times New Roman"/>
              </a:rPr>
              <a:t>poles.</a:t>
            </a:r>
            <a:r>
              <a:rPr sz="1000" spc="-25" dirty="0">
                <a:solidFill>
                  <a:srgbClr val="231F20"/>
                </a:solidFill>
                <a:latin typeface="Times New Roman"/>
                <a:cs typeface="Times New Roman"/>
              </a:rPr>
              <a:t> </a:t>
            </a:r>
            <a:r>
              <a:rPr sz="1000" dirty="0">
                <a:solidFill>
                  <a:srgbClr val="231F20"/>
                </a:solidFill>
                <a:latin typeface="Times New Roman"/>
                <a:cs typeface="Times New Roman"/>
              </a:rPr>
              <a:t>As</a:t>
            </a:r>
            <a:r>
              <a:rPr sz="1000" spc="-25" dirty="0">
                <a:solidFill>
                  <a:srgbClr val="231F20"/>
                </a:solidFill>
                <a:latin typeface="Times New Roman"/>
                <a:cs typeface="Times New Roman"/>
              </a:rPr>
              <a:t> </a:t>
            </a:r>
            <a:r>
              <a:rPr sz="1000" dirty="0">
                <a:solidFill>
                  <a:srgbClr val="231F20"/>
                </a:solidFill>
                <a:latin typeface="Times New Roman"/>
                <a:cs typeface="Times New Roman"/>
              </a:rPr>
              <a:t>shown</a:t>
            </a:r>
            <a:r>
              <a:rPr sz="1000" spc="-25" dirty="0">
                <a:solidFill>
                  <a:srgbClr val="231F20"/>
                </a:solidFill>
                <a:latin typeface="Times New Roman"/>
                <a:cs typeface="Times New Roman"/>
              </a:rPr>
              <a:t> </a:t>
            </a:r>
            <a:r>
              <a:rPr sz="1000" dirty="0">
                <a:solidFill>
                  <a:srgbClr val="231F20"/>
                </a:solidFill>
                <a:latin typeface="Times New Roman"/>
                <a:cs typeface="Times New Roman"/>
              </a:rPr>
              <a:t>in</a:t>
            </a:r>
            <a:r>
              <a:rPr sz="1000" spc="-25" dirty="0">
                <a:solidFill>
                  <a:srgbClr val="231F20"/>
                </a:solidFill>
                <a:latin typeface="Times New Roman"/>
                <a:cs typeface="Times New Roman"/>
              </a:rPr>
              <a:t> </a:t>
            </a:r>
            <a:r>
              <a:rPr sz="1000" dirty="0">
                <a:solidFill>
                  <a:srgbClr val="231F20"/>
                </a:solidFill>
                <a:latin typeface="Times New Roman"/>
                <a:cs typeface="Times New Roman"/>
              </a:rPr>
              <a:t>Fig.</a:t>
            </a:r>
            <a:r>
              <a:rPr sz="1000" spc="-25" dirty="0">
                <a:solidFill>
                  <a:srgbClr val="231F20"/>
                </a:solidFill>
                <a:latin typeface="Times New Roman"/>
                <a:cs typeface="Times New Roman"/>
              </a:rPr>
              <a:t> </a:t>
            </a:r>
            <a:r>
              <a:rPr sz="1000" dirty="0">
                <a:solidFill>
                  <a:srgbClr val="231F20"/>
                </a:solidFill>
                <a:latin typeface="Times New Roman"/>
                <a:cs typeface="Times New Roman"/>
              </a:rPr>
              <a:t>36.38</a:t>
            </a:r>
            <a:r>
              <a:rPr sz="1000" spc="-25" dirty="0">
                <a:solidFill>
                  <a:srgbClr val="231F20"/>
                </a:solidFill>
                <a:latin typeface="Times New Roman"/>
                <a:cs typeface="Times New Roman"/>
              </a:rPr>
              <a:t> </a:t>
            </a:r>
            <a:r>
              <a:rPr sz="1000" spc="-15" dirty="0">
                <a:solidFill>
                  <a:srgbClr val="231F20"/>
                </a:solidFill>
                <a:latin typeface="Times New Roman"/>
                <a:cs typeface="Times New Roman"/>
              </a:rPr>
              <a:t>(</a:t>
            </a:r>
            <a:r>
              <a:rPr sz="1000" i="1" spc="-15" dirty="0">
                <a:solidFill>
                  <a:srgbClr val="231F20"/>
                </a:solidFill>
                <a:latin typeface="Times New Roman"/>
                <a:cs typeface="Times New Roman"/>
              </a:rPr>
              <a:t>a</a:t>
            </a:r>
            <a:r>
              <a:rPr sz="1000" spc="-15" dirty="0">
                <a:solidFill>
                  <a:srgbClr val="231F20"/>
                </a:solidFill>
                <a:latin typeface="Times New Roman"/>
                <a:cs typeface="Times New Roman"/>
              </a:rPr>
              <a:t>),</a:t>
            </a:r>
            <a:r>
              <a:rPr sz="1000" spc="-25" dirty="0">
                <a:solidFill>
                  <a:srgbClr val="231F20"/>
                </a:solidFill>
                <a:latin typeface="Times New Roman"/>
                <a:cs typeface="Times New Roman"/>
              </a:rPr>
              <a:t> </a:t>
            </a:r>
            <a:r>
              <a:rPr sz="1000" dirty="0">
                <a:solidFill>
                  <a:srgbClr val="231F20"/>
                </a:solidFill>
                <a:latin typeface="Times New Roman"/>
                <a:cs typeface="Times New Roman"/>
              </a:rPr>
              <a:t>the</a:t>
            </a:r>
            <a:r>
              <a:rPr sz="1000" spc="-25" dirty="0">
                <a:solidFill>
                  <a:srgbClr val="231F20"/>
                </a:solidFill>
                <a:latin typeface="Times New Roman"/>
                <a:cs typeface="Times New Roman"/>
              </a:rPr>
              <a:t> </a:t>
            </a:r>
            <a:r>
              <a:rPr sz="1000" dirty="0">
                <a:solidFill>
                  <a:srgbClr val="231F20"/>
                </a:solidFill>
                <a:latin typeface="Times New Roman"/>
                <a:cs typeface="Times New Roman"/>
              </a:rPr>
              <a:t>armature</a:t>
            </a:r>
            <a:r>
              <a:rPr sz="1000" spc="-25" dirty="0">
                <a:solidFill>
                  <a:srgbClr val="231F20"/>
                </a:solidFill>
                <a:latin typeface="Times New Roman"/>
                <a:cs typeface="Times New Roman"/>
              </a:rPr>
              <a:t> </a:t>
            </a:r>
            <a:r>
              <a:rPr sz="1000" dirty="0">
                <a:solidFill>
                  <a:srgbClr val="231F20"/>
                </a:solidFill>
                <a:latin typeface="Times New Roman"/>
                <a:cs typeface="Times New Roman"/>
              </a:rPr>
              <a:t>poles</a:t>
            </a:r>
            <a:r>
              <a:rPr sz="1000" spc="-25" dirty="0">
                <a:solidFill>
                  <a:srgbClr val="231F20"/>
                </a:solidFill>
                <a:latin typeface="Times New Roman"/>
                <a:cs typeface="Times New Roman"/>
              </a:rPr>
              <a:t> </a:t>
            </a:r>
            <a:r>
              <a:rPr sz="1000" dirty="0">
                <a:solidFill>
                  <a:srgbClr val="231F20"/>
                </a:solidFill>
                <a:latin typeface="Times New Roman"/>
                <a:cs typeface="Times New Roman"/>
              </a:rPr>
              <a:t>lie</a:t>
            </a:r>
            <a:r>
              <a:rPr sz="1000" spc="-25" dirty="0">
                <a:solidFill>
                  <a:srgbClr val="231F20"/>
                </a:solidFill>
                <a:latin typeface="Times New Roman"/>
                <a:cs typeface="Times New Roman"/>
              </a:rPr>
              <a:t> </a:t>
            </a:r>
            <a:r>
              <a:rPr sz="1000" dirty="0">
                <a:solidFill>
                  <a:srgbClr val="231F20"/>
                </a:solidFill>
                <a:latin typeface="Times New Roman"/>
                <a:cs typeface="Times New Roman"/>
              </a:rPr>
              <a:t>along</a:t>
            </a:r>
            <a:r>
              <a:rPr sz="1000" spc="-25" dirty="0">
                <a:solidFill>
                  <a:srgbClr val="231F20"/>
                </a:solidFill>
                <a:latin typeface="Times New Roman"/>
                <a:cs typeface="Times New Roman"/>
              </a:rPr>
              <a:t> </a:t>
            </a:r>
            <a:r>
              <a:rPr sz="1000" i="1" dirty="0">
                <a:solidFill>
                  <a:srgbClr val="231F20"/>
                </a:solidFill>
                <a:latin typeface="Times New Roman"/>
                <a:cs typeface="Times New Roman"/>
              </a:rPr>
              <a:t>A</a:t>
            </a:r>
            <a:r>
              <a:rPr sz="1000" i="1" spc="-40" dirty="0">
                <a:solidFill>
                  <a:srgbClr val="231F20"/>
                </a:solidFill>
                <a:latin typeface="Times New Roman"/>
                <a:cs typeface="Times New Roman"/>
              </a:rPr>
              <a:t> </a:t>
            </a:r>
            <a:r>
              <a:rPr sz="1000" i="1" dirty="0">
                <a:solidFill>
                  <a:srgbClr val="231F20"/>
                </a:solidFill>
                <a:latin typeface="Times New Roman"/>
                <a:cs typeface="Times New Roman"/>
              </a:rPr>
              <a:t>A</a:t>
            </a:r>
            <a:r>
              <a:rPr sz="1000" dirty="0">
                <a:solidFill>
                  <a:srgbClr val="231F20"/>
                </a:solidFill>
                <a:latin typeface="Symbol"/>
                <a:cs typeface="Symbol"/>
              </a:rPr>
              <a:t></a:t>
            </a:r>
            <a:r>
              <a:rPr sz="1000" spc="-35" dirty="0">
                <a:solidFill>
                  <a:srgbClr val="231F20"/>
                </a:solidFill>
                <a:latin typeface="Times New Roman"/>
                <a:cs typeface="Times New Roman"/>
              </a:rPr>
              <a:t> </a:t>
            </a:r>
            <a:r>
              <a:rPr sz="1000" spc="-5" dirty="0">
                <a:solidFill>
                  <a:srgbClr val="231F20"/>
                </a:solidFill>
                <a:latin typeface="Times New Roman"/>
                <a:cs typeface="Times New Roman"/>
              </a:rPr>
              <a:t>making</a:t>
            </a:r>
            <a:r>
              <a:rPr sz="1000" spc="-30" dirty="0">
                <a:solidFill>
                  <a:srgbClr val="231F20"/>
                </a:solidFill>
                <a:latin typeface="Times New Roman"/>
                <a:cs typeface="Times New Roman"/>
              </a:rPr>
              <a:t> </a:t>
            </a:r>
            <a:r>
              <a:rPr sz="1000" spc="-5" dirty="0">
                <a:solidFill>
                  <a:srgbClr val="231F20"/>
                </a:solidFill>
                <a:latin typeface="Times New Roman"/>
                <a:cs typeface="Times New Roman"/>
              </a:rPr>
              <a:t>an</a:t>
            </a:r>
            <a:r>
              <a:rPr sz="1000" spc="-30" dirty="0">
                <a:solidFill>
                  <a:srgbClr val="231F20"/>
                </a:solidFill>
                <a:latin typeface="Times New Roman"/>
                <a:cs typeface="Times New Roman"/>
              </a:rPr>
              <a:t> </a:t>
            </a:r>
            <a:r>
              <a:rPr sz="1000" spc="-5" dirty="0">
                <a:solidFill>
                  <a:srgbClr val="231F20"/>
                </a:solidFill>
                <a:latin typeface="Times New Roman"/>
                <a:cs typeface="Times New Roman"/>
              </a:rPr>
              <a:t>angle</a:t>
            </a:r>
            <a:r>
              <a:rPr sz="1000" spc="-3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25" dirty="0">
                <a:solidFill>
                  <a:srgbClr val="231F20"/>
                </a:solidFill>
                <a:latin typeface="Times New Roman"/>
                <a:cs typeface="Times New Roman"/>
              </a:rPr>
              <a:t> </a:t>
            </a:r>
            <a:r>
              <a:rPr sz="1000" dirty="0">
                <a:solidFill>
                  <a:srgbClr val="231F20"/>
                </a:solidFill>
                <a:latin typeface="Symbol"/>
                <a:cs typeface="Symbol"/>
              </a:rPr>
              <a:t></a:t>
            </a:r>
            <a:r>
              <a:rPr sz="1000" spc="-30" dirty="0">
                <a:solidFill>
                  <a:srgbClr val="231F20"/>
                </a:solidFill>
                <a:latin typeface="Times New Roman"/>
                <a:cs typeface="Times New Roman"/>
              </a:rPr>
              <a:t> </a:t>
            </a:r>
            <a:r>
              <a:rPr sz="1000" dirty="0">
                <a:solidFill>
                  <a:srgbClr val="231F20"/>
                </a:solidFill>
                <a:latin typeface="Times New Roman"/>
                <a:cs typeface="Times New Roman"/>
              </a:rPr>
              <a:t>with  </a:t>
            </a:r>
            <a:r>
              <a:rPr sz="1000" i="1" dirty="0">
                <a:solidFill>
                  <a:srgbClr val="231F20"/>
                </a:solidFill>
                <a:latin typeface="Times New Roman"/>
                <a:cs typeface="Times New Roman"/>
              </a:rPr>
              <a:t>Y</a:t>
            </a:r>
            <a:r>
              <a:rPr sz="1000" i="1" spc="-135" dirty="0">
                <a:solidFill>
                  <a:srgbClr val="231F20"/>
                </a:solidFill>
                <a:latin typeface="Times New Roman"/>
                <a:cs typeface="Times New Roman"/>
              </a:rPr>
              <a:t> </a:t>
            </a:r>
            <a:r>
              <a:rPr sz="1000" i="1" spc="-80" dirty="0">
                <a:solidFill>
                  <a:srgbClr val="231F20"/>
                </a:solidFill>
                <a:latin typeface="Times New Roman"/>
                <a:cs typeface="Times New Roman"/>
              </a:rPr>
              <a:t>Y</a:t>
            </a:r>
            <a:r>
              <a:rPr sz="1000" spc="-80" dirty="0">
                <a:solidFill>
                  <a:srgbClr val="231F20"/>
                </a:solidFill>
                <a:latin typeface="Symbol"/>
                <a:cs typeface="Symbol"/>
              </a:rPr>
              <a:t></a:t>
            </a:r>
            <a:r>
              <a:rPr sz="1000" spc="-80" dirty="0">
                <a:solidFill>
                  <a:srgbClr val="231F20"/>
                </a:solidFill>
                <a:latin typeface="Times New Roman"/>
                <a:cs typeface="Times New Roman"/>
              </a:rPr>
              <a:t>.</a:t>
            </a:r>
            <a:endParaRPr sz="1000">
              <a:latin typeface="Times New Roman"/>
              <a:cs typeface="Times New Roman"/>
            </a:endParaRPr>
          </a:p>
          <a:p>
            <a:pPr marL="12700" marR="5080" indent="228600">
              <a:lnSpc>
                <a:spcPct val="100000"/>
              </a:lnSpc>
              <a:spcBef>
                <a:spcPts val="190"/>
              </a:spcBef>
            </a:pPr>
            <a:r>
              <a:rPr sz="1000" dirty="0">
                <a:solidFill>
                  <a:srgbClr val="231F20"/>
                </a:solidFill>
                <a:latin typeface="Times New Roman"/>
                <a:cs typeface="Times New Roman"/>
              </a:rPr>
              <a:t>Hence,</a:t>
            </a:r>
            <a:r>
              <a:rPr sz="1000" spc="-15" dirty="0">
                <a:solidFill>
                  <a:srgbClr val="231F20"/>
                </a:solidFill>
                <a:latin typeface="Times New Roman"/>
                <a:cs typeface="Times New Roman"/>
              </a:rPr>
              <a:t> </a:t>
            </a:r>
            <a:r>
              <a:rPr sz="1000" i="1" spc="-25" dirty="0">
                <a:solidFill>
                  <a:srgbClr val="231F20"/>
                </a:solidFill>
                <a:latin typeface="Times New Roman"/>
                <a:cs typeface="Times New Roman"/>
              </a:rPr>
              <a:t>rotor</a:t>
            </a:r>
            <a:r>
              <a:rPr sz="1000" i="1" spc="-20" dirty="0">
                <a:solidFill>
                  <a:srgbClr val="231F20"/>
                </a:solidFill>
                <a:latin typeface="Times New Roman"/>
                <a:cs typeface="Times New Roman"/>
              </a:rPr>
              <a:t> </a:t>
            </a:r>
            <a:r>
              <a:rPr sz="1000" i="1" spc="5" dirty="0">
                <a:solidFill>
                  <a:srgbClr val="231F20"/>
                </a:solidFill>
                <a:latin typeface="Times New Roman"/>
                <a:cs typeface="Times New Roman"/>
              </a:rPr>
              <a:t>N</a:t>
            </a:r>
            <a:r>
              <a:rPr sz="1000" spc="5" dirty="0">
                <a:solidFill>
                  <a:srgbClr val="231F20"/>
                </a:solidFill>
                <a:latin typeface="Times New Roman"/>
                <a:cs typeface="Times New Roman"/>
              </a:rPr>
              <a:t>-pole</a:t>
            </a:r>
            <a:r>
              <a:rPr sz="1000" spc="-20" dirty="0">
                <a:solidFill>
                  <a:srgbClr val="231F20"/>
                </a:solidFill>
                <a:latin typeface="Times New Roman"/>
                <a:cs typeface="Times New Roman"/>
              </a:rPr>
              <a:t> </a:t>
            </a:r>
            <a:r>
              <a:rPr sz="1000" dirty="0">
                <a:solidFill>
                  <a:srgbClr val="231F20"/>
                </a:solidFill>
                <a:latin typeface="Times New Roman"/>
                <a:cs typeface="Times New Roman"/>
              </a:rPr>
              <a:t>will</a:t>
            </a:r>
            <a:r>
              <a:rPr sz="1000" spc="-20" dirty="0">
                <a:solidFill>
                  <a:srgbClr val="231F20"/>
                </a:solidFill>
                <a:latin typeface="Times New Roman"/>
                <a:cs typeface="Times New Roman"/>
              </a:rPr>
              <a:t> </a:t>
            </a:r>
            <a:r>
              <a:rPr sz="1000" dirty="0">
                <a:solidFill>
                  <a:srgbClr val="231F20"/>
                </a:solidFill>
                <a:latin typeface="Times New Roman"/>
                <a:cs typeface="Times New Roman"/>
              </a:rPr>
              <a:t>be</a:t>
            </a:r>
            <a:r>
              <a:rPr sz="1000" spc="-20" dirty="0">
                <a:solidFill>
                  <a:srgbClr val="231F20"/>
                </a:solidFill>
                <a:latin typeface="Times New Roman"/>
                <a:cs typeface="Times New Roman"/>
              </a:rPr>
              <a:t> </a:t>
            </a:r>
            <a:r>
              <a:rPr sz="1000" dirty="0">
                <a:solidFill>
                  <a:srgbClr val="231F20"/>
                </a:solidFill>
                <a:latin typeface="Times New Roman"/>
                <a:cs typeface="Times New Roman"/>
              </a:rPr>
              <a:t>repelled</a:t>
            </a:r>
            <a:r>
              <a:rPr sz="1000" spc="-20" dirty="0">
                <a:solidFill>
                  <a:srgbClr val="231F20"/>
                </a:solidFill>
                <a:latin typeface="Times New Roman"/>
                <a:cs typeface="Times New Roman"/>
              </a:rPr>
              <a:t> </a:t>
            </a:r>
            <a:r>
              <a:rPr sz="1000" dirty="0">
                <a:solidFill>
                  <a:srgbClr val="231F20"/>
                </a:solidFill>
                <a:latin typeface="Times New Roman"/>
                <a:cs typeface="Times New Roman"/>
              </a:rPr>
              <a:t>by</a:t>
            </a:r>
            <a:r>
              <a:rPr sz="1000" spc="-20" dirty="0">
                <a:solidFill>
                  <a:srgbClr val="231F20"/>
                </a:solidFill>
                <a:latin typeface="Times New Roman"/>
                <a:cs typeface="Times New Roman"/>
              </a:rPr>
              <a:t> </a:t>
            </a:r>
            <a:r>
              <a:rPr sz="1000" dirty="0">
                <a:solidFill>
                  <a:srgbClr val="231F20"/>
                </a:solidFill>
                <a:latin typeface="Times New Roman"/>
                <a:cs typeface="Times New Roman"/>
              </a:rPr>
              <a:t>the</a:t>
            </a:r>
            <a:r>
              <a:rPr sz="1000" spc="-20" dirty="0">
                <a:solidFill>
                  <a:srgbClr val="231F20"/>
                </a:solidFill>
                <a:latin typeface="Times New Roman"/>
                <a:cs typeface="Times New Roman"/>
              </a:rPr>
              <a:t> </a:t>
            </a:r>
            <a:r>
              <a:rPr sz="1000" dirty="0">
                <a:solidFill>
                  <a:srgbClr val="231F20"/>
                </a:solidFill>
                <a:latin typeface="Times New Roman"/>
                <a:cs typeface="Times New Roman"/>
              </a:rPr>
              <a:t>main</a:t>
            </a:r>
            <a:r>
              <a:rPr sz="1000" spc="-20" dirty="0">
                <a:solidFill>
                  <a:srgbClr val="231F20"/>
                </a:solidFill>
                <a:latin typeface="Times New Roman"/>
                <a:cs typeface="Times New Roman"/>
              </a:rPr>
              <a:t> </a:t>
            </a:r>
            <a:r>
              <a:rPr sz="1000" i="1" spc="5" dirty="0">
                <a:solidFill>
                  <a:srgbClr val="231F20"/>
                </a:solidFill>
                <a:latin typeface="Times New Roman"/>
                <a:cs typeface="Times New Roman"/>
              </a:rPr>
              <a:t>N</a:t>
            </a:r>
            <a:r>
              <a:rPr sz="1000" spc="5" dirty="0">
                <a:solidFill>
                  <a:srgbClr val="231F20"/>
                </a:solidFill>
                <a:latin typeface="Times New Roman"/>
                <a:cs typeface="Times New Roman"/>
              </a:rPr>
              <a:t>-pole</a:t>
            </a:r>
            <a:r>
              <a:rPr sz="1000" spc="-20" dirty="0">
                <a:solidFill>
                  <a:srgbClr val="231F20"/>
                </a:solidFill>
                <a:latin typeface="Times New Roman"/>
                <a:cs typeface="Times New Roman"/>
              </a:rPr>
              <a:t> </a:t>
            </a:r>
            <a:r>
              <a:rPr sz="1000" dirty="0">
                <a:solidFill>
                  <a:srgbClr val="231F20"/>
                </a:solidFill>
                <a:latin typeface="Times New Roman"/>
                <a:cs typeface="Times New Roman"/>
              </a:rPr>
              <a:t>and</a:t>
            </a:r>
            <a:r>
              <a:rPr sz="1000" spc="-20" dirty="0">
                <a:solidFill>
                  <a:srgbClr val="231F20"/>
                </a:solidFill>
                <a:latin typeface="Times New Roman"/>
                <a:cs typeface="Times New Roman"/>
              </a:rPr>
              <a:t> </a:t>
            </a:r>
            <a:r>
              <a:rPr sz="1000" dirty="0">
                <a:solidFill>
                  <a:srgbClr val="231F20"/>
                </a:solidFill>
                <a:latin typeface="Times New Roman"/>
                <a:cs typeface="Times New Roman"/>
              </a:rPr>
              <a:t>the</a:t>
            </a:r>
            <a:r>
              <a:rPr sz="1000" spc="-20" dirty="0">
                <a:solidFill>
                  <a:srgbClr val="231F20"/>
                </a:solidFill>
                <a:latin typeface="Times New Roman"/>
                <a:cs typeface="Times New Roman"/>
              </a:rPr>
              <a:t> </a:t>
            </a:r>
            <a:r>
              <a:rPr sz="1000" dirty="0">
                <a:solidFill>
                  <a:srgbClr val="231F20"/>
                </a:solidFill>
                <a:latin typeface="Times New Roman"/>
                <a:cs typeface="Times New Roman"/>
              </a:rPr>
              <a:t>rotor</a:t>
            </a:r>
            <a:r>
              <a:rPr sz="1000" spc="-20" dirty="0">
                <a:solidFill>
                  <a:srgbClr val="231F20"/>
                </a:solidFill>
                <a:latin typeface="Times New Roman"/>
                <a:cs typeface="Times New Roman"/>
              </a:rPr>
              <a:t> </a:t>
            </a:r>
            <a:r>
              <a:rPr sz="1000" i="1" spc="5" dirty="0">
                <a:solidFill>
                  <a:srgbClr val="231F20"/>
                </a:solidFill>
                <a:latin typeface="Times New Roman"/>
                <a:cs typeface="Times New Roman"/>
              </a:rPr>
              <a:t>S</a:t>
            </a:r>
            <a:r>
              <a:rPr sz="1000" spc="5" dirty="0">
                <a:solidFill>
                  <a:srgbClr val="231F20"/>
                </a:solidFill>
                <a:latin typeface="Times New Roman"/>
                <a:cs typeface="Times New Roman"/>
              </a:rPr>
              <a:t>-pole</a:t>
            </a:r>
            <a:r>
              <a:rPr sz="1000" spc="-20" dirty="0">
                <a:solidFill>
                  <a:srgbClr val="231F20"/>
                </a:solidFill>
                <a:latin typeface="Times New Roman"/>
                <a:cs typeface="Times New Roman"/>
              </a:rPr>
              <a:t> </a:t>
            </a:r>
            <a:r>
              <a:rPr sz="1000" dirty="0">
                <a:solidFill>
                  <a:srgbClr val="231F20"/>
                </a:solidFill>
                <a:latin typeface="Times New Roman"/>
                <a:cs typeface="Times New Roman"/>
              </a:rPr>
              <a:t>will,</a:t>
            </a:r>
            <a:r>
              <a:rPr sz="1000" spc="-20" dirty="0">
                <a:solidFill>
                  <a:srgbClr val="231F20"/>
                </a:solidFill>
                <a:latin typeface="Times New Roman"/>
                <a:cs typeface="Times New Roman"/>
              </a:rPr>
              <a:t> </a:t>
            </a:r>
            <a:r>
              <a:rPr sz="1000" spc="-10" dirty="0">
                <a:solidFill>
                  <a:srgbClr val="231F20"/>
                </a:solidFill>
                <a:latin typeface="Times New Roman"/>
                <a:cs typeface="Times New Roman"/>
              </a:rPr>
              <a:t>similarly,</a:t>
            </a:r>
            <a:r>
              <a:rPr sz="1000" spc="-20" dirty="0">
                <a:solidFill>
                  <a:srgbClr val="231F20"/>
                </a:solidFill>
                <a:latin typeface="Times New Roman"/>
                <a:cs typeface="Times New Roman"/>
              </a:rPr>
              <a:t> </a:t>
            </a:r>
            <a:r>
              <a:rPr sz="1000" dirty="0">
                <a:solidFill>
                  <a:srgbClr val="231F20"/>
                </a:solidFill>
                <a:latin typeface="Times New Roman"/>
                <a:cs typeface="Times New Roman"/>
              </a:rPr>
              <a:t>be  repelled by the </a:t>
            </a:r>
            <a:r>
              <a:rPr sz="1000" b="1" i="1" spc="-30" dirty="0">
                <a:solidFill>
                  <a:srgbClr val="EC008C"/>
                </a:solidFill>
                <a:latin typeface="Times New Roman"/>
                <a:cs typeface="Times New Roman"/>
              </a:rPr>
              <a:t>main  </a:t>
            </a:r>
            <a:r>
              <a:rPr sz="1000" i="1" spc="-5" dirty="0">
                <a:solidFill>
                  <a:srgbClr val="231F20"/>
                </a:solidFill>
                <a:latin typeface="Times New Roman"/>
                <a:cs typeface="Times New Roman"/>
              </a:rPr>
              <a:t>S</a:t>
            </a:r>
            <a:r>
              <a:rPr sz="1000" spc="-5" dirty="0">
                <a:solidFill>
                  <a:srgbClr val="231F20"/>
                </a:solidFill>
                <a:latin typeface="Times New Roman"/>
                <a:cs typeface="Times New Roman"/>
              </a:rPr>
              <a:t>-pole. </a:t>
            </a:r>
            <a:r>
              <a:rPr sz="1000" spc="-10" dirty="0">
                <a:solidFill>
                  <a:srgbClr val="231F20"/>
                </a:solidFill>
                <a:latin typeface="Times New Roman"/>
                <a:cs typeface="Times New Roman"/>
              </a:rPr>
              <a:t>Consequently, </a:t>
            </a:r>
            <a:r>
              <a:rPr sz="1000" dirty="0">
                <a:solidFill>
                  <a:srgbClr val="231F20"/>
                </a:solidFill>
                <a:latin typeface="Times New Roman"/>
                <a:cs typeface="Times New Roman"/>
              </a:rPr>
              <a:t>the rotor will rotate in clockwise direction  </a:t>
            </a:r>
            <a:r>
              <a:rPr sz="1000" spc="150" dirty="0">
                <a:solidFill>
                  <a:srgbClr val="231F20"/>
                </a:solidFill>
                <a:latin typeface="Times New Roman"/>
                <a:cs typeface="Times New Roman"/>
              </a:rPr>
              <a:t> </a:t>
            </a:r>
            <a:r>
              <a:rPr sz="1000" dirty="0">
                <a:solidFill>
                  <a:srgbClr val="231F20"/>
                </a:solidFill>
                <a:latin typeface="Times New Roman"/>
                <a:cs typeface="Times New Roman"/>
              </a:rPr>
              <a:t>[Fig.36.38</a:t>
            </a:r>
            <a:endParaRPr sz="1000">
              <a:latin typeface="Times New Roman"/>
              <a:cs typeface="Times New Roman"/>
            </a:endParaRPr>
          </a:p>
        </p:txBody>
      </p:sp>
      <p:sp>
        <p:nvSpPr>
          <p:cNvPr id="18" name="object 18"/>
          <p:cNvSpPr txBox="1"/>
          <p:nvPr/>
        </p:nvSpPr>
        <p:spPr>
          <a:xfrm>
            <a:off x="1513755" y="1521792"/>
            <a:ext cx="3090518" cy="1590179"/>
          </a:xfrm>
          <a:prstGeom prst="rect">
            <a:avLst/>
          </a:prstGeom>
        </p:spPr>
        <p:txBody>
          <a:bodyPr vert="horz" wrap="square" lIns="0" tIns="0" rIns="0" bIns="0" rtlCol="0">
            <a:spAutoFit/>
          </a:bodyPr>
          <a:lstStyle/>
          <a:p>
            <a:pPr marL="12700" marR="5715">
              <a:lnSpc>
                <a:spcPct val="100000"/>
              </a:lnSpc>
            </a:pPr>
            <a:r>
              <a:rPr sz="1000" dirty="0">
                <a:solidFill>
                  <a:srgbClr val="231F20"/>
                </a:solidFill>
                <a:latin typeface="Times New Roman"/>
                <a:cs typeface="Times New Roman"/>
              </a:rPr>
              <a:t>(</a:t>
            </a:r>
            <a:r>
              <a:rPr sz="1000" i="1" dirty="0">
                <a:solidFill>
                  <a:srgbClr val="231F20"/>
                </a:solidFill>
                <a:latin typeface="Times New Roman"/>
                <a:cs typeface="Times New Roman"/>
              </a:rPr>
              <a:t>b</a:t>
            </a:r>
            <a:r>
              <a:rPr sz="1000" dirty="0">
                <a:solidFill>
                  <a:srgbClr val="231F20"/>
                </a:solidFill>
                <a:latin typeface="Times New Roman"/>
                <a:cs typeface="Times New Roman"/>
              </a:rPr>
              <a:t>)]. Since the forces are those of </a:t>
            </a:r>
            <a:r>
              <a:rPr sz="1000" b="1" i="1" spc="-25" dirty="0">
                <a:solidFill>
                  <a:srgbClr val="EC008C"/>
                </a:solidFill>
                <a:latin typeface="Times New Roman"/>
                <a:cs typeface="Times New Roman"/>
              </a:rPr>
              <a:t>repulsion</a:t>
            </a:r>
            <a:r>
              <a:rPr sz="1000" spc="-25" dirty="0">
                <a:solidFill>
                  <a:srgbClr val="231F20"/>
                </a:solidFill>
                <a:latin typeface="Times New Roman"/>
                <a:cs typeface="Times New Roman"/>
              </a:rPr>
              <a:t>, </a:t>
            </a:r>
            <a:r>
              <a:rPr sz="1000" dirty="0">
                <a:solidFill>
                  <a:srgbClr val="231F20"/>
                </a:solidFill>
                <a:latin typeface="Times New Roman"/>
                <a:cs typeface="Times New Roman"/>
              </a:rPr>
              <a:t>it is  appropriate to call the motor as repulsion</a:t>
            </a:r>
            <a:r>
              <a:rPr sz="1000" spc="-160" dirty="0">
                <a:solidFill>
                  <a:srgbClr val="231F20"/>
                </a:solidFill>
                <a:latin typeface="Times New Roman"/>
                <a:cs typeface="Times New Roman"/>
              </a:rPr>
              <a:t> </a:t>
            </a:r>
            <a:r>
              <a:rPr sz="1000" spc="-10" dirty="0">
                <a:solidFill>
                  <a:srgbClr val="231F20"/>
                </a:solidFill>
                <a:latin typeface="Times New Roman"/>
                <a:cs typeface="Times New Roman"/>
              </a:rPr>
              <a:t>motor.</a:t>
            </a:r>
            <a:endParaRPr sz="1000">
              <a:latin typeface="Times New Roman"/>
              <a:cs typeface="Times New Roman"/>
            </a:endParaRPr>
          </a:p>
          <a:p>
            <a:pPr marL="12700" marR="6350" indent="228600" algn="just">
              <a:lnSpc>
                <a:spcPct val="100000"/>
              </a:lnSpc>
              <a:spcBef>
                <a:spcPts val="190"/>
              </a:spcBef>
            </a:pPr>
            <a:r>
              <a:rPr sz="1000" spc="-5" dirty="0">
                <a:solidFill>
                  <a:srgbClr val="231F20"/>
                </a:solidFill>
                <a:latin typeface="Times New Roman"/>
                <a:cs typeface="Times New Roman"/>
              </a:rPr>
              <a:t>It</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should</a:t>
            </a:r>
            <a:r>
              <a:rPr sz="1000" spc="-85" dirty="0">
                <a:solidFill>
                  <a:srgbClr val="231F20"/>
                </a:solidFill>
                <a:latin typeface="Times New Roman"/>
                <a:cs typeface="Times New Roman"/>
              </a:rPr>
              <a:t> </a:t>
            </a:r>
            <a:r>
              <a:rPr sz="1000" spc="-5" dirty="0">
                <a:solidFill>
                  <a:srgbClr val="231F20"/>
                </a:solidFill>
                <a:latin typeface="Times New Roman"/>
                <a:cs typeface="Times New Roman"/>
              </a:rPr>
              <a:t>be</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noted</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that</a:t>
            </a:r>
            <a:r>
              <a:rPr sz="1000" spc="-85" dirty="0">
                <a:solidFill>
                  <a:srgbClr val="231F20"/>
                </a:solidFill>
                <a:latin typeface="Times New Roman"/>
                <a:cs typeface="Times New Roman"/>
              </a:rPr>
              <a:t> </a:t>
            </a:r>
            <a:r>
              <a:rPr sz="1000" spc="-5" dirty="0">
                <a:solidFill>
                  <a:srgbClr val="231F20"/>
                </a:solidFill>
                <a:latin typeface="Times New Roman"/>
                <a:cs typeface="Times New Roman"/>
              </a:rPr>
              <a:t>if</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brushes</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are</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shifted  </a:t>
            </a:r>
            <a:r>
              <a:rPr sz="1000" dirty="0">
                <a:solidFill>
                  <a:srgbClr val="231F20"/>
                </a:solidFill>
                <a:latin typeface="Times New Roman"/>
                <a:cs typeface="Times New Roman"/>
              </a:rPr>
              <a:t>counter-clockwise</a:t>
            </a:r>
            <a:r>
              <a:rPr sz="1000" spc="-45" dirty="0">
                <a:solidFill>
                  <a:srgbClr val="231F20"/>
                </a:solidFill>
                <a:latin typeface="Times New Roman"/>
                <a:cs typeface="Times New Roman"/>
              </a:rPr>
              <a:t> </a:t>
            </a:r>
            <a:r>
              <a:rPr sz="1000" dirty="0">
                <a:solidFill>
                  <a:srgbClr val="231F20"/>
                </a:solidFill>
                <a:latin typeface="Times New Roman"/>
                <a:cs typeface="Times New Roman"/>
              </a:rPr>
              <a:t>from</a:t>
            </a:r>
            <a:r>
              <a:rPr sz="1000" spc="-45" dirty="0">
                <a:solidFill>
                  <a:srgbClr val="231F20"/>
                </a:solidFill>
                <a:latin typeface="Times New Roman"/>
                <a:cs typeface="Times New Roman"/>
              </a:rPr>
              <a:t> </a:t>
            </a:r>
            <a:r>
              <a:rPr sz="1000" i="1" spc="80" dirty="0">
                <a:solidFill>
                  <a:srgbClr val="231F20"/>
                </a:solidFill>
                <a:latin typeface="Times New Roman"/>
                <a:cs typeface="Times New Roman"/>
              </a:rPr>
              <a:t>YY</a:t>
            </a:r>
            <a:r>
              <a:rPr sz="1000" i="1" spc="15" dirty="0">
                <a:solidFill>
                  <a:srgbClr val="231F20"/>
                </a:solidFill>
                <a:latin typeface="Times New Roman"/>
                <a:cs typeface="Times New Roman"/>
              </a:rPr>
              <a:t> </a:t>
            </a:r>
            <a:r>
              <a:rPr sz="1000" spc="-5" dirty="0">
                <a:solidFill>
                  <a:srgbClr val="231F20"/>
                </a:solidFill>
                <a:latin typeface="Symbol"/>
                <a:cs typeface="Symbol"/>
              </a:rPr>
              <a:t></a:t>
            </a:r>
            <a:r>
              <a:rPr sz="1000" spc="-5" dirty="0">
                <a:solidFill>
                  <a:srgbClr val="231F20"/>
                </a:solidFill>
                <a:latin typeface="Times New Roman"/>
                <a:cs typeface="Times New Roman"/>
              </a:rPr>
              <a:t>,</a:t>
            </a:r>
            <a:r>
              <a:rPr sz="1000" spc="-45" dirty="0">
                <a:solidFill>
                  <a:srgbClr val="231F20"/>
                </a:solidFill>
                <a:latin typeface="Times New Roman"/>
                <a:cs typeface="Times New Roman"/>
              </a:rPr>
              <a:t> </a:t>
            </a:r>
            <a:r>
              <a:rPr sz="1000" dirty="0">
                <a:solidFill>
                  <a:srgbClr val="231F20"/>
                </a:solidFill>
                <a:latin typeface="Times New Roman"/>
                <a:cs typeface="Times New Roman"/>
              </a:rPr>
              <a:t>rotation</a:t>
            </a:r>
            <a:r>
              <a:rPr sz="1000" spc="-45" dirty="0">
                <a:solidFill>
                  <a:srgbClr val="231F20"/>
                </a:solidFill>
                <a:latin typeface="Times New Roman"/>
                <a:cs typeface="Times New Roman"/>
              </a:rPr>
              <a:t> </a:t>
            </a:r>
            <a:r>
              <a:rPr sz="1000" dirty="0">
                <a:solidFill>
                  <a:srgbClr val="231F20"/>
                </a:solidFill>
                <a:latin typeface="Times New Roman"/>
                <a:cs typeface="Times New Roman"/>
              </a:rPr>
              <a:t>will</a:t>
            </a:r>
            <a:r>
              <a:rPr sz="1000" spc="-45" dirty="0">
                <a:solidFill>
                  <a:srgbClr val="231F20"/>
                </a:solidFill>
                <a:latin typeface="Times New Roman"/>
                <a:cs typeface="Times New Roman"/>
              </a:rPr>
              <a:t> </a:t>
            </a:r>
            <a:r>
              <a:rPr sz="1000" dirty="0">
                <a:solidFill>
                  <a:srgbClr val="231F20"/>
                </a:solidFill>
                <a:latin typeface="Times New Roman"/>
                <a:cs typeface="Times New Roman"/>
              </a:rPr>
              <a:t>also</a:t>
            </a:r>
            <a:r>
              <a:rPr sz="1000" spc="-45" dirty="0">
                <a:solidFill>
                  <a:srgbClr val="231F20"/>
                </a:solidFill>
                <a:latin typeface="Times New Roman"/>
                <a:cs typeface="Times New Roman"/>
              </a:rPr>
              <a:t> </a:t>
            </a:r>
            <a:r>
              <a:rPr sz="1000" dirty="0">
                <a:solidFill>
                  <a:srgbClr val="231F20"/>
                </a:solidFill>
                <a:latin typeface="Times New Roman"/>
                <a:cs typeface="Times New Roman"/>
              </a:rPr>
              <a:t>be  </a:t>
            </a:r>
            <a:r>
              <a:rPr sz="1000" spc="-10" dirty="0">
                <a:solidFill>
                  <a:srgbClr val="231F20"/>
                </a:solidFill>
                <a:latin typeface="Times New Roman"/>
                <a:cs typeface="Times New Roman"/>
              </a:rPr>
              <a:t>counter-clockwise.</a:t>
            </a:r>
            <a:r>
              <a:rPr sz="1000" spc="-85" dirty="0">
                <a:solidFill>
                  <a:srgbClr val="231F20"/>
                </a:solidFill>
                <a:latin typeface="Times New Roman"/>
                <a:cs typeface="Times New Roman"/>
              </a:rPr>
              <a:t> </a:t>
            </a:r>
            <a:r>
              <a:rPr sz="1000" spc="-20" dirty="0">
                <a:solidFill>
                  <a:srgbClr val="231F20"/>
                </a:solidFill>
                <a:latin typeface="Times New Roman"/>
                <a:cs typeface="Times New Roman"/>
              </a:rPr>
              <a:t>Obviously,</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direction</a:t>
            </a:r>
            <a:r>
              <a:rPr sz="1000" spc="-85"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85" dirty="0">
                <a:solidFill>
                  <a:srgbClr val="231F20"/>
                </a:solidFill>
                <a:latin typeface="Times New Roman"/>
                <a:cs typeface="Times New Roman"/>
              </a:rPr>
              <a:t> </a:t>
            </a:r>
            <a:r>
              <a:rPr sz="1000" spc="-10" dirty="0">
                <a:solidFill>
                  <a:srgbClr val="231F20"/>
                </a:solidFill>
                <a:latin typeface="Times New Roman"/>
                <a:cs typeface="Times New Roman"/>
              </a:rPr>
              <a:t>rotation  of</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100" dirty="0">
                <a:solidFill>
                  <a:srgbClr val="231F20"/>
                </a:solidFill>
                <a:latin typeface="Times New Roman"/>
                <a:cs typeface="Times New Roman"/>
              </a:rPr>
              <a:t> </a:t>
            </a:r>
            <a:r>
              <a:rPr sz="1000" spc="-15" dirty="0">
                <a:solidFill>
                  <a:srgbClr val="231F20"/>
                </a:solidFill>
                <a:latin typeface="Times New Roman"/>
                <a:cs typeface="Times New Roman"/>
              </a:rPr>
              <a:t>motor</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is</a:t>
            </a:r>
            <a:r>
              <a:rPr sz="1000" spc="-100" dirty="0">
                <a:solidFill>
                  <a:srgbClr val="231F20"/>
                </a:solidFill>
                <a:latin typeface="Times New Roman"/>
                <a:cs typeface="Times New Roman"/>
              </a:rPr>
              <a:t> </a:t>
            </a:r>
            <a:r>
              <a:rPr sz="1000" spc="-15" dirty="0">
                <a:solidFill>
                  <a:srgbClr val="231F20"/>
                </a:solidFill>
                <a:latin typeface="Times New Roman"/>
                <a:cs typeface="Times New Roman"/>
              </a:rPr>
              <a:t>determined</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by</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100" dirty="0">
                <a:solidFill>
                  <a:srgbClr val="231F20"/>
                </a:solidFill>
                <a:latin typeface="Times New Roman"/>
                <a:cs typeface="Times New Roman"/>
              </a:rPr>
              <a:t> </a:t>
            </a:r>
            <a:r>
              <a:rPr sz="1000" spc="-15" dirty="0">
                <a:solidFill>
                  <a:srgbClr val="231F20"/>
                </a:solidFill>
                <a:latin typeface="Times New Roman"/>
                <a:cs typeface="Times New Roman"/>
              </a:rPr>
              <a:t>position</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of</a:t>
            </a:r>
            <a:r>
              <a:rPr sz="1000" spc="-100" dirty="0">
                <a:solidFill>
                  <a:srgbClr val="231F20"/>
                </a:solidFill>
                <a:latin typeface="Times New Roman"/>
                <a:cs typeface="Times New Roman"/>
              </a:rPr>
              <a:t> </a:t>
            </a:r>
            <a:r>
              <a:rPr sz="1000" spc="-15" dirty="0">
                <a:solidFill>
                  <a:srgbClr val="231F20"/>
                </a:solidFill>
                <a:latin typeface="Times New Roman"/>
                <a:cs typeface="Times New Roman"/>
              </a:rPr>
              <a:t>brushes  </a:t>
            </a:r>
            <a:r>
              <a:rPr sz="1000" dirty="0">
                <a:solidFill>
                  <a:srgbClr val="231F20"/>
                </a:solidFill>
                <a:latin typeface="Times New Roman"/>
                <a:cs typeface="Times New Roman"/>
              </a:rPr>
              <a:t>with</a:t>
            </a:r>
            <a:r>
              <a:rPr sz="1000" spc="-50" dirty="0">
                <a:solidFill>
                  <a:srgbClr val="231F20"/>
                </a:solidFill>
                <a:latin typeface="Times New Roman"/>
                <a:cs typeface="Times New Roman"/>
              </a:rPr>
              <a:t> </a:t>
            </a:r>
            <a:r>
              <a:rPr sz="1000" dirty="0">
                <a:solidFill>
                  <a:srgbClr val="231F20"/>
                </a:solidFill>
                <a:latin typeface="Times New Roman"/>
                <a:cs typeface="Times New Roman"/>
              </a:rPr>
              <a:t>respect</a:t>
            </a:r>
            <a:r>
              <a:rPr sz="1000" spc="-50" dirty="0">
                <a:solidFill>
                  <a:srgbClr val="231F20"/>
                </a:solidFill>
                <a:latin typeface="Times New Roman"/>
                <a:cs typeface="Times New Roman"/>
              </a:rPr>
              <a:t> </a:t>
            </a:r>
            <a:r>
              <a:rPr sz="1000" dirty="0">
                <a:solidFill>
                  <a:srgbClr val="231F20"/>
                </a:solidFill>
                <a:latin typeface="Times New Roman"/>
                <a:cs typeface="Times New Roman"/>
              </a:rPr>
              <a:t>to</a:t>
            </a:r>
            <a:r>
              <a:rPr sz="1000" spc="-50" dirty="0">
                <a:solidFill>
                  <a:srgbClr val="231F20"/>
                </a:solidFill>
                <a:latin typeface="Times New Roman"/>
                <a:cs typeface="Times New Roman"/>
              </a:rPr>
              <a:t> </a:t>
            </a:r>
            <a:r>
              <a:rPr sz="1000" dirty="0">
                <a:solidFill>
                  <a:srgbClr val="231F20"/>
                </a:solidFill>
                <a:latin typeface="Times New Roman"/>
                <a:cs typeface="Times New Roman"/>
              </a:rPr>
              <a:t>the</a:t>
            </a:r>
            <a:r>
              <a:rPr sz="1000" spc="-50" dirty="0">
                <a:solidFill>
                  <a:srgbClr val="231F20"/>
                </a:solidFill>
                <a:latin typeface="Times New Roman"/>
                <a:cs typeface="Times New Roman"/>
              </a:rPr>
              <a:t> </a:t>
            </a:r>
            <a:r>
              <a:rPr sz="1000" dirty="0">
                <a:solidFill>
                  <a:srgbClr val="231F20"/>
                </a:solidFill>
                <a:latin typeface="Times New Roman"/>
                <a:cs typeface="Times New Roman"/>
              </a:rPr>
              <a:t>main</a:t>
            </a:r>
            <a:r>
              <a:rPr sz="1000" spc="-50" dirty="0">
                <a:solidFill>
                  <a:srgbClr val="231F20"/>
                </a:solidFill>
                <a:latin typeface="Times New Roman"/>
                <a:cs typeface="Times New Roman"/>
              </a:rPr>
              <a:t> </a:t>
            </a:r>
            <a:r>
              <a:rPr sz="1000" dirty="0">
                <a:solidFill>
                  <a:srgbClr val="231F20"/>
                </a:solidFill>
                <a:latin typeface="Times New Roman"/>
                <a:cs typeface="Times New Roman"/>
              </a:rPr>
              <a:t>magnetic</a:t>
            </a:r>
            <a:r>
              <a:rPr sz="1000" spc="-50" dirty="0">
                <a:solidFill>
                  <a:srgbClr val="231F20"/>
                </a:solidFill>
                <a:latin typeface="Times New Roman"/>
                <a:cs typeface="Times New Roman"/>
              </a:rPr>
              <a:t> </a:t>
            </a:r>
            <a:r>
              <a:rPr sz="1000" dirty="0">
                <a:solidFill>
                  <a:srgbClr val="231F20"/>
                </a:solidFill>
                <a:latin typeface="Times New Roman"/>
                <a:cs typeface="Times New Roman"/>
              </a:rPr>
              <a:t>axis.</a:t>
            </a:r>
            <a:endParaRPr sz="1000">
              <a:latin typeface="Times New Roman"/>
              <a:cs typeface="Times New Roman"/>
            </a:endParaRPr>
          </a:p>
          <a:p>
            <a:pPr marL="12700" marR="5080" indent="228600" algn="just">
              <a:lnSpc>
                <a:spcPct val="100000"/>
              </a:lnSpc>
              <a:spcBef>
                <a:spcPts val="210"/>
              </a:spcBef>
            </a:pPr>
            <a:r>
              <a:rPr sz="1000" dirty="0">
                <a:solidFill>
                  <a:srgbClr val="231F20"/>
                </a:solidFill>
                <a:latin typeface="Times New Roman"/>
                <a:cs typeface="Times New Roman"/>
              </a:rPr>
              <a:t>It is worth noting that the value of starting  torque</a:t>
            </a:r>
            <a:r>
              <a:rPr sz="1000" spc="-50" dirty="0">
                <a:solidFill>
                  <a:srgbClr val="231F20"/>
                </a:solidFill>
                <a:latin typeface="Times New Roman"/>
                <a:cs typeface="Times New Roman"/>
              </a:rPr>
              <a:t> </a:t>
            </a:r>
            <a:r>
              <a:rPr sz="1000" dirty="0">
                <a:solidFill>
                  <a:srgbClr val="231F20"/>
                </a:solidFill>
                <a:latin typeface="Times New Roman"/>
                <a:cs typeface="Times New Roman"/>
              </a:rPr>
              <a:t>developed</a:t>
            </a:r>
            <a:r>
              <a:rPr sz="1000" spc="-50" dirty="0">
                <a:solidFill>
                  <a:srgbClr val="231F20"/>
                </a:solidFill>
                <a:latin typeface="Times New Roman"/>
                <a:cs typeface="Times New Roman"/>
              </a:rPr>
              <a:t> </a:t>
            </a:r>
            <a:r>
              <a:rPr sz="1000" dirty="0">
                <a:solidFill>
                  <a:srgbClr val="231F20"/>
                </a:solidFill>
                <a:latin typeface="Times New Roman"/>
                <a:cs typeface="Times New Roman"/>
              </a:rPr>
              <a:t>by</a:t>
            </a:r>
            <a:r>
              <a:rPr sz="1000" spc="-50" dirty="0">
                <a:solidFill>
                  <a:srgbClr val="231F20"/>
                </a:solidFill>
                <a:latin typeface="Times New Roman"/>
                <a:cs typeface="Times New Roman"/>
              </a:rPr>
              <a:t> </a:t>
            </a:r>
            <a:r>
              <a:rPr sz="1000" dirty="0">
                <a:solidFill>
                  <a:srgbClr val="231F20"/>
                </a:solidFill>
                <a:latin typeface="Times New Roman"/>
                <a:cs typeface="Times New Roman"/>
              </a:rPr>
              <a:t>such</a:t>
            </a:r>
            <a:r>
              <a:rPr sz="1000" spc="-50" dirty="0">
                <a:solidFill>
                  <a:srgbClr val="231F20"/>
                </a:solidFill>
                <a:latin typeface="Times New Roman"/>
                <a:cs typeface="Times New Roman"/>
              </a:rPr>
              <a:t> </a:t>
            </a:r>
            <a:r>
              <a:rPr sz="1000" dirty="0">
                <a:solidFill>
                  <a:srgbClr val="231F20"/>
                </a:solidFill>
                <a:latin typeface="Times New Roman"/>
                <a:cs typeface="Times New Roman"/>
              </a:rPr>
              <a:t>a</a:t>
            </a:r>
            <a:r>
              <a:rPr sz="1000" spc="-50"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50" dirty="0">
                <a:solidFill>
                  <a:srgbClr val="231F20"/>
                </a:solidFill>
                <a:latin typeface="Times New Roman"/>
                <a:cs typeface="Times New Roman"/>
              </a:rPr>
              <a:t> </a:t>
            </a:r>
            <a:r>
              <a:rPr sz="1000" dirty="0">
                <a:solidFill>
                  <a:srgbClr val="231F20"/>
                </a:solidFill>
                <a:latin typeface="Times New Roman"/>
                <a:cs typeface="Times New Roman"/>
              </a:rPr>
              <a:t>will</a:t>
            </a:r>
            <a:r>
              <a:rPr sz="1000" spc="-50" dirty="0">
                <a:solidFill>
                  <a:srgbClr val="231F20"/>
                </a:solidFill>
                <a:latin typeface="Times New Roman"/>
                <a:cs typeface="Times New Roman"/>
              </a:rPr>
              <a:t> </a:t>
            </a:r>
            <a:r>
              <a:rPr sz="1000" dirty="0">
                <a:solidFill>
                  <a:srgbClr val="231F20"/>
                </a:solidFill>
                <a:latin typeface="Times New Roman"/>
                <a:cs typeface="Times New Roman"/>
              </a:rPr>
              <a:t>depends</a:t>
            </a:r>
            <a:r>
              <a:rPr sz="1000" spc="-50" dirty="0">
                <a:solidFill>
                  <a:srgbClr val="231F20"/>
                </a:solidFill>
                <a:latin typeface="Times New Roman"/>
                <a:cs typeface="Times New Roman"/>
              </a:rPr>
              <a:t> </a:t>
            </a:r>
            <a:r>
              <a:rPr sz="1000" dirty="0">
                <a:solidFill>
                  <a:srgbClr val="231F20"/>
                </a:solidFill>
                <a:latin typeface="Times New Roman"/>
                <a:cs typeface="Times New Roman"/>
              </a:rPr>
              <a:t>on  </a:t>
            </a:r>
            <a:r>
              <a:rPr sz="1000" spc="5" dirty="0">
                <a:solidFill>
                  <a:srgbClr val="231F20"/>
                </a:solidFill>
                <a:latin typeface="Times New Roman"/>
                <a:cs typeface="Times New Roman"/>
              </a:rPr>
              <a:t>the  </a:t>
            </a:r>
            <a:r>
              <a:rPr sz="1000" b="1" i="1" spc="-20" dirty="0">
                <a:solidFill>
                  <a:srgbClr val="EC008C"/>
                </a:solidFill>
                <a:latin typeface="Times New Roman"/>
                <a:cs typeface="Times New Roman"/>
              </a:rPr>
              <a:t>amount  </a:t>
            </a:r>
            <a:r>
              <a:rPr sz="1000" spc="5" dirty="0">
                <a:solidFill>
                  <a:srgbClr val="231F20"/>
                </a:solidFill>
                <a:latin typeface="Times New Roman"/>
                <a:cs typeface="Times New Roman"/>
              </a:rPr>
              <a:t>of brush-shift whereas direction </a:t>
            </a:r>
            <a:r>
              <a:rPr sz="1000" spc="175" dirty="0">
                <a:solidFill>
                  <a:srgbClr val="231F20"/>
                </a:solidFill>
                <a:latin typeface="Times New Roman"/>
                <a:cs typeface="Times New Roman"/>
              </a:rPr>
              <a:t> </a:t>
            </a:r>
            <a:r>
              <a:rPr sz="1000" spc="10" dirty="0">
                <a:solidFill>
                  <a:srgbClr val="231F20"/>
                </a:solidFill>
                <a:latin typeface="Times New Roman"/>
                <a:cs typeface="Times New Roman"/>
              </a:rPr>
              <a:t>of</a:t>
            </a:r>
            <a:endParaRPr sz="1000">
              <a:latin typeface="Times New Roman"/>
              <a:cs typeface="Times New Roman"/>
            </a:endParaRPr>
          </a:p>
        </p:txBody>
      </p:sp>
      <p:sp>
        <p:nvSpPr>
          <p:cNvPr id="19" name="object 19"/>
          <p:cNvSpPr txBox="1"/>
          <p:nvPr/>
        </p:nvSpPr>
        <p:spPr>
          <a:xfrm>
            <a:off x="1513755" y="2532409"/>
            <a:ext cx="6116491" cy="2769989"/>
          </a:xfrm>
          <a:prstGeom prst="rect">
            <a:avLst/>
          </a:prstGeom>
        </p:spPr>
        <p:txBody>
          <a:bodyPr vert="horz" wrap="square" lIns="0" tIns="0" rIns="0" bIns="0" rtlCol="0">
            <a:spAutoFit/>
          </a:bodyPr>
          <a:lstStyle/>
          <a:p>
            <a:pPr marL="12700" marR="5080" algn="just">
              <a:lnSpc>
                <a:spcPct val="100000"/>
              </a:lnSpc>
            </a:pPr>
            <a:r>
              <a:rPr sz="1000" dirty="0">
                <a:solidFill>
                  <a:srgbClr val="231F20"/>
                </a:solidFill>
                <a:latin typeface="Times New Roman"/>
                <a:cs typeface="Times New Roman"/>
              </a:rPr>
              <a:t>rotation</a:t>
            </a:r>
            <a:r>
              <a:rPr sz="1000" spc="-50" dirty="0">
                <a:solidFill>
                  <a:srgbClr val="231F20"/>
                </a:solidFill>
                <a:latin typeface="Times New Roman"/>
                <a:cs typeface="Times New Roman"/>
              </a:rPr>
              <a:t> </a:t>
            </a:r>
            <a:r>
              <a:rPr sz="1000" dirty="0">
                <a:solidFill>
                  <a:srgbClr val="231F20"/>
                </a:solidFill>
                <a:latin typeface="Times New Roman"/>
                <a:cs typeface="Times New Roman"/>
              </a:rPr>
              <a:t>will</a:t>
            </a:r>
            <a:r>
              <a:rPr sz="1000" spc="-50" dirty="0">
                <a:solidFill>
                  <a:srgbClr val="231F20"/>
                </a:solidFill>
                <a:latin typeface="Times New Roman"/>
                <a:cs typeface="Times New Roman"/>
              </a:rPr>
              <a:t> </a:t>
            </a:r>
            <a:r>
              <a:rPr sz="1000" dirty="0">
                <a:solidFill>
                  <a:srgbClr val="231F20"/>
                </a:solidFill>
                <a:latin typeface="Times New Roman"/>
                <a:cs typeface="Times New Roman"/>
              </a:rPr>
              <a:t>depend</a:t>
            </a:r>
            <a:r>
              <a:rPr sz="1000" spc="-50" dirty="0">
                <a:solidFill>
                  <a:srgbClr val="231F20"/>
                </a:solidFill>
                <a:latin typeface="Times New Roman"/>
                <a:cs typeface="Times New Roman"/>
              </a:rPr>
              <a:t> </a:t>
            </a:r>
            <a:r>
              <a:rPr sz="1000" dirty="0">
                <a:solidFill>
                  <a:srgbClr val="231F20"/>
                </a:solidFill>
                <a:latin typeface="Times New Roman"/>
                <a:cs typeface="Times New Roman"/>
              </a:rPr>
              <a:t>on</a:t>
            </a:r>
            <a:r>
              <a:rPr sz="1000" spc="-50" dirty="0">
                <a:solidFill>
                  <a:srgbClr val="231F20"/>
                </a:solidFill>
                <a:latin typeface="Times New Roman"/>
                <a:cs typeface="Times New Roman"/>
              </a:rPr>
              <a:t> </a:t>
            </a:r>
            <a:r>
              <a:rPr sz="1000" dirty="0">
                <a:solidFill>
                  <a:srgbClr val="231F20"/>
                </a:solidFill>
                <a:latin typeface="Times New Roman"/>
                <a:cs typeface="Times New Roman"/>
              </a:rPr>
              <a:t>the</a:t>
            </a:r>
            <a:r>
              <a:rPr sz="1000" spc="-50" dirty="0">
                <a:solidFill>
                  <a:srgbClr val="231F20"/>
                </a:solidFill>
                <a:latin typeface="Times New Roman"/>
                <a:cs typeface="Times New Roman"/>
              </a:rPr>
              <a:t> </a:t>
            </a:r>
            <a:r>
              <a:rPr sz="1000" b="1" i="1" spc="-15" dirty="0">
                <a:solidFill>
                  <a:srgbClr val="EC008C"/>
                </a:solidFill>
                <a:latin typeface="Times New Roman"/>
                <a:cs typeface="Times New Roman"/>
              </a:rPr>
              <a:t>direction</a:t>
            </a:r>
            <a:r>
              <a:rPr sz="1000" b="1" i="1" spc="-65" dirty="0">
                <a:solidFill>
                  <a:srgbClr val="EC008C"/>
                </a:solidFill>
                <a:latin typeface="Times New Roman"/>
                <a:cs typeface="Times New Roman"/>
              </a:rPr>
              <a:t> </a:t>
            </a:r>
            <a:r>
              <a:rPr sz="1000" spc="-5" dirty="0">
                <a:solidFill>
                  <a:srgbClr val="231F20"/>
                </a:solidFill>
                <a:latin typeface="Times New Roman"/>
                <a:cs typeface="Times New Roman"/>
              </a:rPr>
              <a:t>of</a:t>
            </a:r>
            <a:r>
              <a:rPr sz="1000" spc="-55" dirty="0">
                <a:solidFill>
                  <a:srgbClr val="231F20"/>
                </a:solidFill>
                <a:latin typeface="Times New Roman"/>
                <a:cs typeface="Times New Roman"/>
              </a:rPr>
              <a:t> </a:t>
            </a:r>
            <a:r>
              <a:rPr sz="1000" spc="-5" dirty="0">
                <a:solidFill>
                  <a:srgbClr val="231F20"/>
                </a:solidFill>
                <a:latin typeface="Times New Roman"/>
                <a:cs typeface="Times New Roman"/>
              </a:rPr>
              <a:t>shift</a:t>
            </a:r>
            <a:r>
              <a:rPr sz="1000" spc="-55" dirty="0">
                <a:solidFill>
                  <a:srgbClr val="231F20"/>
                </a:solidFill>
                <a:latin typeface="Times New Roman"/>
                <a:cs typeface="Times New Roman"/>
              </a:rPr>
              <a:t> </a:t>
            </a:r>
            <a:r>
              <a:rPr sz="1000" spc="-5" dirty="0">
                <a:solidFill>
                  <a:srgbClr val="231F20"/>
                </a:solidFill>
                <a:latin typeface="Times New Roman"/>
                <a:cs typeface="Times New Roman"/>
              </a:rPr>
              <a:t>[Fig.</a:t>
            </a:r>
            <a:r>
              <a:rPr sz="1000" spc="-55" dirty="0">
                <a:solidFill>
                  <a:srgbClr val="231F20"/>
                </a:solidFill>
                <a:latin typeface="Times New Roman"/>
                <a:cs typeface="Times New Roman"/>
              </a:rPr>
              <a:t> </a:t>
            </a:r>
            <a:r>
              <a:rPr sz="1000" spc="-5" dirty="0">
                <a:solidFill>
                  <a:srgbClr val="231F20"/>
                </a:solidFill>
                <a:latin typeface="Times New Roman"/>
                <a:cs typeface="Times New Roman"/>
              </a:rPr>
              <a:t>36.39</a:t>
            </a:r>
            <a:r>
              <a:rPr sz="1000" spc="-55" dirty="0">
                <a:solidFill>
                  <a:srgbClr val="231F20"/>
                </a:solidFill>
                <a:latin typeface="Times New Roman"/>
                <a:cs typeface="Times New Roman"/>
              </a:rPr>
              <a:t> </a:t>
            </a:r>
            <a:r>
              <a:rPr sz="1000" spc="-15" dirty="0">
                <a:solidFill>
                  <a:srgbClr val="231F20"/>
                </a:solidFill>
                <a:latin typeface="Times New Roman"/>
                <a:cs typeface="Times New Roman"/>
              </a:rPr>
              <a:t>(</a:t>
            </a:r>
            <a:r>
              <a:rPr sz="1000" i="1" spc="-15" dirty="0">
                <a:solidFill>
                  <a:srgbClr val="231F20"/>
                </a:solidFill>
                <a:latin typeface="Times New Roman"/>
                <a:cs typeface="Times New Roman"/>
              </a:rPr>
              <a:t>a</a:t>
            </a:r>
            <a:r>
              <a:rPr sz="1000" spc="-15" dirty="0">
                <a:solidFill>
                  <a:srgbClr val="231F20"/>
                </a:solidFill>
                <a:latin typeface="Times New Roman"/>
                <a:cs typeface="Times New Roman"/>
              </a:rPr>
              <a:t>)].</a:t>
            </a:r>
            <a:r>
              <a:rPr sz="1000" spc="145" dirty="0">
                <a:solidFill>
                  <a:srgbClr val="231F20"/>
                </a:solidFill>
                <a:latin typeface="Times New Roman"/>
                <a:cs typeface="Times New Roman"/>
              </a:rPr>
              <a:t> </a:t>
            </a:r>
            <a:r>
              <a:rPr sz="1000" dirty="0">
                <a:solidFill>
                  <a:srgbClr val="231F20"/>
                </a:solidFill>
                <a:latin typeface="Times New Roman"/>
                <a:cs typeface="Times New Roman"/>
              </a:rPr>
              <a:t>Maximum</a:t>
            </a:r>
            <a:r>
              <a:rPr sz="1000" spc="-5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torque</a:t>
            </a:r>
            <a:r>
              <a:rPr sz="1000" spc="-55" dirty="0">
                <a:solidFill>
                  <a:srgbClr val="231F20"/>
                </a:solidFill>
                <a:latin typeface="Times New Roman"/>
                <a:cs typeface="Times New Roman"/>
              </a:rPr>
              <a:t> </a:t>
            </a:r>
            <a:r>
              <a:rPr sz="1000" dirty="0">
                <a:solidFill>
                  <a:srgbClr val="231F20"/>
                </a:solidFill>
                <a:latin typeface="Times New Roman"/>
                <a:cs typeface="Times New Roman"/>
              </a:rPr>
              <a:t>is</a:t>
            </a:r>
            <a:r>
              <a:rPr sz="1000" spc="-55" dirty="0">
                <a:solidFill>
                  <a:srgbClr val="231F20"/>
                </a:solidFill>
                <a:latin typeface="Times New Roman"/>
                <a:cs typeface="Times New Roman"/>
              </a:rPr>
              <a:t> </a:t>
            </a:r>
            <a:r>
              <a:rPr sz="1000" dirty="0">
                <a:solidFill>
                  <a:srgbClr val="231F20"/>
                </a:solidFill>
                <a:latin typeface="Times New Roman"/>
                <a:cs typeface="Times New Roman"/>
              </a:rPr>
              <a:t>developed  </a:t>
            </a:r>
            <a:r>
              <a:rPr sz="1000" spc="-5" dirty="0">
                <a:solidFill>
                  <a:srgbClr val="231F20"/>
                </a:solidFill>
                <a:latin typeface="Times New Roman"/>
                <a:cs typeface="Times New Roman"/>
              </a:rPr>
              <a:t>at</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some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position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where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brush</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axis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makes,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angle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lying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between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0º</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45º</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with</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magnetic</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axis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of  </a:t>
            </a:r>
            <a:r>
              <a:rPr sz="1000" dirty="0">
                <a:solidFill>
                  <a:srgbClr val="231F20"/>
                </a:solidFill>
                <a:latin typeface="Times New Roman"/>
                <a:cs typeface="Times New Roman"/>
              </a:rPr>
              <a:t>main</a:t>
            </a:r>
            <a:r>
              <a:rPr sz="1000" spc="-40" dirty="0">
                <a:solidFill>
                  <a:srgbClr val="231F20"/>
                </a:solidFill>
                <a:latin typeface="Times New Roman"/>
                <a:cs typeface="Times New Roman"/>
              </a:rPr>
              <a:t> </a:t>
            </a:r>
            <a:r>
              <a:rPr sz="1000" dirty="0">
                <a:solidFill>
                  <a:srgbClr val="231F20"/>
                </a:solidFill>
                <a:latin typeface="Times New Roman"/>
                <a:cs typeface="Times New Roman"/>
              </a:rPr>
              <a:t>poles.</a:t>
            </a:r>
            <a:r>
              <a:rPr sz="1000" spc="175"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speed</a:t>
            </a:r>
            <a:r>
              <a:rPr sz="1000" spc="-40" dirty="0">
                <a:solidFill>
                  <a:srgbClr val="231F20"/>
                </a:solidFill>
                <a:latin typeface="Times New Roman"/>
                <a:cs typeface="Times New Roman"/>
              </a:rPr>
              <a:t> </a:t>
            </a:r>
            <a:r>
              <a:rPr sz="1000" dirty="0">
                <a:solidFill>
                  <a:srgbClr val="231F20"/>
                </a:solidFill>
                <a:latin typeface="Times New Roman"/>
                <a:cs typeface="Times New Roman"/>
              </a:rPr>
              <a:t>can</a:t>
            </a:r>
            <a:r>
              <a:rPr sz="1000" spc="-40" dirty="0">
                <a:solidFill>
                  <a:srgbClr val="231F20"/>
                </a:solidFill>
                <a:latin typeface="Times New Roman"/>
                <a:cs typeface="Times New Roman"/>
              </a:rPr>
              <a:t> </a:t>
            </a:r>
            <a:r>
              <a:rPr sz="1000" dirty="0">
                <a:solidFill>
                  <a:srgbClr val="231F20"/>
                </a:solidFill>
                <a:latin typeface="Times New Roman"/>
                <a:cs typeface="Times New Roman"/>
              </a:rPr>
              <a:t>also</a:t>
            </a:r>
            <a:r>
              <a:rPr sz="1000" spc="-40" dirty="0">
                <a:solidFill>
                  <a:srgbClr val="231F20"/>
                </a:solidFill>
                <a:latin typeface="Times New Roman"/>
                <a:cs typeface="Times New Roman"/>
              </a:rPr>
              <a:t> </a:t>
            </a:r>
            <a:r>
              <a:rPr sz="1000" dirty="0">
                <a:solidFill>
                  <a:srgbClr val="231F20"/>
                </a:solidFill>
                <a:latin typeface="Times New Roman"/>
                <a:cs typeface="Times New Roman"/>
              </a:rPr>
              <a:t>be</a:t>
            </a:r>
            <a:r>
              <a:rPr sz="1000" spc="-40" dirty="0">
                <a:solidFill>
                  <a:srgbClr val="231F20"/>
                </a:solidFill>
                <a:latin typeface="Times New Roman"/>
                <a:cs typeface="Times New Roman"/>
              </a:rPr>
              <a:t> </a:t>
            </a:r>
            <a:r>
              <a:rPr sz="1000" dirty="0">
                <a:solidFill>
                  <a:srgbClr val="231F20"/>
                </a:solidFill>
                <a:latin typeface="Times New Roman"/>
                <a:cs typeface="Times New Roman"/>
              </a:rPr>
              <a:t>controlled</a:t>
            </a:r>
            <a:r>
              <a:rPr sz="1000" spc="-40" dirty="0">
                <a:solidFill>
                  <a:srgbClr val="231F20"/>
                </a:solidFill>
                <a:latin typeface="Times New Roman"/>
                <a:cs typeface="Times New Roman"/>
              </a:rPr>
              <a:t> </a:t>
            </a:r>
            <a:r>
              <a:rPr sz="1000" dirty="0">
                <a:solidFill>
                  <a:srgbClr val="231F20"/>
                </a:solidFill>
                <a:latin typeface="Times New Roman"/>
                <a:cs typeface="Times New Roman"/>
              </a:rPr>
              <a:t>by</a:t>
            </a:r>
            <a:r>
              <a:rPr sz="1000" spc="-40" dirty="0">
                <a:solidFill>
                  <a:srgbClr val="231F20"/>
                </a:solidFill>
                <a:latin typeface="Times New Roman"/>
                <a:cs typeface="Times New Roman"/>
              </a:rPr>
              <a:t> </a:t>
            </a:r>
            <a:r>
              <a:rPr sz="1000" dirty="0">
                <a:solidFill>
                  <a:srgbClr val="231F20"/>
                </a:solidFill>
                <a:latin typeface="Times New Roman"/>
                <a:cs typeface="Times New Roman"/>
              </a:rPr>
              <a:t>means</a:t>
            </a:r>
            <a:r>
              <a:rPr sz="1000" spc="-40" dirty="0">
                <a:solidFill>
                  <a:srgbClr val="231F20"/>
                </a:solidFill>
                <a:latin typeface="Times New Roman"/>
                <a:cs typeface="Times New Roman"/>
              </a:rPr>
              <a:t> </a:t>
            </a:r>
            <a:r>
              <a:rPr sz="1000" dirty="0">
                <a:solidFill>
                  <a:srgbClr val="231F20"/>
                </a:solidFill>
                <a:latin typeface="Times New Roman"/>
                <a:cs typeface="Times New Roman"/>
              </a:rPr>
              <a:t>of</a:t>
            </a:r>
            <a:r>
              <a:rPr sz="1000" spc="-40" dirty="0">
                <a:solidFill>
                  <a:srgbClr val="231F20"/>
                </a:solidFill>
                <a:latin typeface="Times New Roman"/>
                <a:cs typeface="Times New Roman"/>
              </a:rPr>
              <a:t> </a:t>
            </a:r>
            <a:r>
              <a:rPr sz="1000" dirty="0">
                <a:solidFill>
                  <a:srgbClr val="231F20"/>
                </a:solidFill>
                <a:latin typeface="Times New Roman"/>
                <a:cs typeface="Times New Roman"/>
              </a:rPr>
              <a:t>brush</a:t>
            </a:r>
            <a:r>
              <a:rPr sz="1000" spc="-40" dirty="0">
                <a:solidFill>
                  <a:srgbClr val="231F20"/>
                </a:solidFill>
                <a:latin typeface="Times New Roman"/>
                <a:cs typeface="Times New Roman"/>
              </a:rPr>
              <a:t> </a:t>
            </a:r>
            <a:r>
              <a:rPr sz="1000" dirty="0">
                <a:solidFill>
                  <a:srgbClr val="231F20"/>
                </a:solidFill>
                <a:latin typeface="Times New Roman"/>
                <a:cs typeface="Times New Roman"/>
              </a:rPr>
              <a:t>shift.</a:t>
            </a:r>
            <a:r>
              <a:rPr sz="1000" spc="-40" dirty="0">
                <a:solidFill>
                  <a:srgbClr val="231F20"/>
                </a:solidFill>
                <a:latin typeface="Times New Roman"/>
                <a:cs typeface="Times New Roman"/>
              </a:rPr>
              <a:t> </a:t>
            </a:r>
            <a:r>
              <a:rPr sz="1000" spc="-15" dirty="0">
                <a:solidFill>
                  <a:srgbClr val="231F20"/>
                </a:solidFill>
                <a:latin typeface="Times New Roman"/>
                <a:cs typeface="Times New Roman"/>
              </a:rPr>
              <a:t>Variation</a:t>
            </a:r>
            <a:r>
              <a:rPr sz="1000" spc="-40" dirty="0">
                <a:solidFill>
                  <a:srgbClr val="231F20"/>
                </a:solidFill>
                <a:latin typeface="Times New Roman"/>
                <a:cs typeface="Times New Roman"/>
              </a:rPr>
              <a:t> </a:t>
            </a:r>
            <a:r>
              <a:rPr sz="1000" dirty="0">
                <a:solidFill>
                  <a:srgbClr val="231F20"/>
                </a:solidFill>
                <a:latin typeface="Times New Roman"/>
                <a:cs typeface="Times New Roman"/>
              </a:rPr>
              <a:t>of</a:t>
            </a:r>
            <a:r>
              <a:rPr sz="1000" spc="-4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torque  of</a:t>
            </a:r>
            <a:r>
              <a:rPr sz="1000" spc="-30" dirty="0">
                <a:solidFill>
                  <a:srgbClr val="231F20"/>
                </a:solidFill>
                <a:latin typeface="Times New Roman"/>
                <a:cs typeface="Times New Roman"/>
              </a:rPr>
              <a:t> </a:t>
            </a:r>
            <a:r>
              <a:rPr sz="1000" dirty="0">
                <a:solidFill>
                  <a:srgbClr val="231F20"/>
                </a:solidFill>
                <a:latin typeface="Times New Roman"/>
                <a:cs typeface="Times New Roman"/>
              </a:rPr>
              <a:t>a</a:t>
            </a:r>
            <a:r>
              <a:rPr sz="1000" spc="-30" dirty="0">
                <a:solidFill>
                  <a:srgbClr val="231F20"/>
                </a:solidFill>
                <a:latin typeface="Times New Roman"/>
                <a:cs typeface="Times New Roman"/>
              </a:rPr>
              <a:t> </a:t>
            </a:r>
            <a:r>
              <a:rPr sz="1000" dirty="0">
                <a:solidFill>
                  <a:srgbClr val="231F20"/>
                </a:solidFill>
                <a:latin typeface="Times New Roman"/>
                <a:cs typeface="Times New Roman"/>
              </a:rPr>
              <a:t>repulsion</a:t>
            </a:r>
            <a:r>
              <a:rPr sz="1000" spc="-30"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30" dirty="0">
                <a:solidFill>
                  <a:srgbClr val="231F20"/>
                </a:solidFill>
                <a:latin typeface="Times New Roman"/>
                <a:cs typeface="Times New Roman"/>
              </a:rPr>
              <a:t> </a:t>
            </a:r>
            <a:r>
              <a:rPr sz="1000" dirty="0">
                <a:solidFill>
                  <a:srgbClr val="231F20"/>
                </a:solidFill>
                <a:latin typeface="Times New Roman"/>
                <a:cs typeface="Times New Roman"/>
              </a:rPr>
              <a:t>with</a:t>
            </a:r>
            <a:r>
              <a:rPr sz="1000" spc="-30" dirty="0">
                <a:solidFill>
                  <a:srgbClr val="231F20"/>
                </a:solidFill>
                <a:latin typeface="Times New Roman"/>
                <a:cs typeface="Times New Roman"/>
              </a:rPr>
              <a:t> </a:t>
            </a:r>
            <a:r>
              <a:rPr sz="1000" dirty="0">
                <a:solidFill>
                  <a:srgbClr val="231F20"/>
                </a:solidFill>
                <a:latin typeface="Times New Roman"/>
                <a:cs typeface="Times New Roman"/>
              </a:rPr>
              <a:t>brush-shift</a:t>
            </a:r>
            <a:r>
              <a:rPr sz="1000" spc="-30" dirty="0">
                <a:solidFill>
                  <a:srgbClr val="231F20"/>
                </a:solidFill>
                <a:latin typeface="Times New Roman"/>
                <a:cs typeface="Times New Roman"/>
              </a:rPr>
              <a:t> </a:t>
            </a:r>
            <a:r>
              <a:rPr sz="1000" dirty="0">
                <a:solidFill>
                  <a:srgbClr val="231F20"/>
                </a:solidFill>
                <a:latin typeface="Times New Roman"/>
                <a:cs typeface="Times New Roman"/>
              </a:rPr>
              <a:t>is</a:t>
            </a:r>
            <a:r>
              <a:rPr sz="1000" spc="-30" dirty="0">
                <a:solidFill>
                  <a:srgbClr val="231F20"/>
                </a:solidFill>
                <a:latin typeface="Times New Roman"/>
                <a:cs typeface="Times New Roman"/>
              </a:rPr>
              <a:t> </a:t>
            </a:r>
            <a:r>
              <a:rPr sz="1000" dirty="0">
                <a:solidFill>
                  <a:srgbClr val="231F20"/>
                </a:solidFill>
                <a:latin typeface="Times New Roman"/>
                <a:cs typeface="Times New Roman"/>
              </a:rPr>
              <a:t>shown</a:t>
            </a:r>
            <a:r>
              <a:rPr sz="1000" spc="-30" dirty="0">
                <a:solidFill>
                  <a:srgbClr val="231F20"/>
                </a:solidFill>
                <a:latin typeface="Times New Roman"/>
                <a:cs typeface="Times New Roman"/>
              </a:rPr>
              <a:t> </a:t>
            </a:r>
            <a:r>
              <a:rPr sz="1000" dirty="0">
                <a:solidFill>
                  <a:srgbClr val="231F20"/>
                </a:solidFill>
                <a:latin typeface="Times New Roman"/>
                <a:cs typeface="Times New Roman"/>
              </a:rPr>
              <a:t>in</a:t>
            </a:r>
            <a:r>
              <a:rPr sz="1000" spc="-30" dirty="0">
                <a:solidFill>
                  <a:srgbClr val="231F20"/>
                </a:solidFill>
                <a:latin typeface="Times New Roman"/>
                <a:cs typeface="Times New Roman"/>
              </a:rPr>
              <a:t> </a:t>
            </a:r>
            <a:r>
              <a:rPr sz="1000" dirty="0">
                <a:solidFill>
                  <a:srgbClr val="231F20"/>
                </a:solidFill>
                <a:latin typeface="Times New Roman"/>
                <a:cs typeface="Times New Roman"/>
              </a:rPr>
              <a:t>Fig.</a:t>
            </a:r>
            <a:r>
              <a:rPr sz="1000" spc="-30" dirty="0">
                <a:solidFill>
                  <a:srgbClr val="231F20"/>
                </a:solidFill>
                <a:latin typeface="Times New Roman"/>
                <a:cs typeface="Times New Roman"/>
              </a:rPr>
              <a:t> </a:t>
            </a:r>
            <a:r>
              <a:rPr sz="1000" dirty="0">
                <a:solidFill>
                  <a:srgbClr val="231F20"/>
                </a:solidFill>
                <a:latin typeface="Times New Roman"/>
                <a:cs typeface="Times New Roman"/>
              </a:rPr>
              <a:t>36.39</a:t>
            </a:r>
            <a:r>
              <a:rPr sz="1000" spc="-30" dirty="0">
                <a:solidFill>
                  <a:srgbClr val="231F20"/>
                </a:solidFill>
                <a:latin typeface="Times New Roman"/>
                <a:cs typeface="Times New Roman"/>
              </a:rPr>
              <a:t> </a:t>
            </a:r>
            <a:r>
              <a:rPr sz="1000" spc="-5" dirty="0">
                <a:solidFill>
                  <a:srgbClr val="231F20"/>
                </a:solidFill>
                <a:latin typeface="Times New Roman"/>
                <a:cs typeface="Times New Roman"/>
              </a:rPr>
              <a:t>(</a:t>
            </a:r>
            <a:r>
              <a:rPr sz="1000" i="1" spc="-5" dirty="0">
                <a:solidFill>
                  <a:srgbClr val="231F20"/>
                </a:solidFill>
                <a:latin typeface="Times New Roman"/>
                <a:cs typeface="Times New Roman"/>
              </a:rPr>
              <a:t>b</a:t>
            </a:r>
            <a:r>
              <a:rPr sz="1000" spc="-5" dirty="0">
                <a:solidFill>
                  <a:srgbClr val="231F20"/>
                </a:solidFill>
                <a:latin typeface="Times New Roman"/>
                <a:cs typeface="Times New Roman"/>
              </a:rPr>
              <a:t>).</a:t>
            </a:r>
            <a:endParaRPr sz="1000">
              <a:latin typeface="Times New Roman"/>
              <a:cs typeface="Times New Roman"/>
            </a:endParaRPr>
          </a:p>
          <a:p>
            <a:pPr marL="12700" marR="5080" indent="228600">
              <a:lnSpc>
                <a:spcPct val="100000"/>
              </a:lnSpc>
              <a:spcBef>
                <a:spcPts val="190"/>
              </a:spcBef>
            </a:pPr>
            <a:r>
              <a:rPr sz="1000" dirty="0">
                <a:solidFill>
                  <a:srgbClr val="231F20"/>
                </a:solidFill>
                <a:latin typeface="Times New Roman"/>
                <a:cs typeface="Times New Roman"/>
              </a:rPr>
              <a:t>A straight repulsion type motor has high starting torque (about 350 per cent) and moderate  starting</a:t>
            </a:r>
            <a:r>
              <a:rPr sz="1000" spc="-35"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35" dirty="0">
                <a:solidFill>
                  <a:srgbClr val="231F20"/>
                </a:solidFill>
                <a:latin typeface="Times New Roman"/>
                <a:cs typeface="Times New Roman"/>
              </a:rPr>
              <a:t> </a:t>
            </a:r>
            <a:r>
              <a:rPr sz="1000" dirty="0">
                <a:solidFill>
                  <a:srgbClr val="231F20"/>
                </a:solidFill>
                <a:latin typeface="Times New Roman"/>
                <a:cs typeface="Times New Roman"/>
              </a:rPr>
              <a:t>(about</a:t>
            </a:r>
            <a:r>
              <a:rPr sz="1000" spc="-35" dirty="0">
                <a:solidFill>
                  <a:srgbClr val="231F20"/>
                </a:solidFill>
                <a:latin typeface="Times New Roman"/>
                <a:cs typeface="Times New Roman"/>
              </a:rPr>
              <a:t> </a:t>
            </a:r>
            <a:r>
              <a:rPr sz="1000" dirty="0">
                <a:solidFill>
                  <a:srgbClr val="231F20"/>
                </a:solidFill>
                <a:latin typeface="Times New Roman"/>
                <a:cs typeface="Times New Roman"/>
              </a:rPr>
              <a:t>3</a:t>
            </a:r>
            <a:r>
              <a:rPr sz="1000" spc="-35" dirty="0">
                <a:solidFill>
                  <a:srgbClr val="231F20"/>
                </a:solidFill>
                <a:latin typeface="Times New Roman"/>
                <a:cs typeface="Times New Roman"/>
              </a:rPr>
              <a:t> </a:t>
            </a:r>
            <a:r>
              <a:rPr sz="1000" dirty="0">
                <a:solidFill>
                  <a:srgbClr val="231F20"/>
                </a:solidFill>
                <a:latin typeface="Times New Roman"/>
                <a:cs typeface="Times New Roman"/>
              </a:rPr>
              <a:t>to</a:t>
            </a:r>
            <a:r>
              <a:rPr sz="1000" spc="-35" dirty="0">
                <a:solidFill>
                  <a:srgbClr val="231F20"/>
                </a:solidFill>
                <a:latin typeface="Times New Roman"/>
                <a:cs typeface="Times New Roman"/>
              </a:rPr>
              <a:t> </a:t>
            </a:r>
            <a:r>
              <a:rPr sz="1000" dirty="0">
                <a:solidFill>
                  <a:srgbClr val="231F20"/>
                </a:solidFill>
                <a:latin typeface="Times New Roman"/>
                <a:cs typeface="Times New Roman"/>
              </a:rPr>
              <a:t>4</a:t>
            </a:r>
            <a:r>
              <a:rPr sz="1000" spc="-35" dirty="0">
                <a:solidFill>
                  <a:srgbClr val="231F20"/>
                </a:solidFill>
                <a:latin typeface="Times New Roman"/>
                <a:cs typeface="Times New Roman"/>
              </a:rPr>
              <a:t> </a:t>
            </a:r>
            <a:r>
              <a:rPr sz="1000" dirty="0">
                <a:solidFill>
                  <a:srgbClr val="231F20"/>
                </a:solidFill>
                <a:latin typeface="Times New Roman"/>
                <a:cs typeface="Times New Roman"/>
              </a:rPr>
              <a:t>times</a:t>
            </a:r>
            <a:r>
              <a:rPr sz="1000" spc="-35" dirty="0">
                <a:solidFill>
                  <a:srgbClr val="231F20"/>
                </a:solidFill>
                <a:latin typeface="Times New Roman"/>
                <a:cs typeface="Times New Roman"/>
              </a:rPr>
              <a:t> </a:t>
            </a:r>
            <a:r>
              <a:rPr sz="1000" dirty="0">
                <a:solidFill>
                  <a:srgbClr val="231F20"/>
                </a:solidFill>
                <a:latin typeface="Times New Roman"/>
                <a:cs typeface="Times New Roman"/>
              </a:rPr>
              <a:t>full-load</a:t>
            </a:r>
            <a:r>
              <a:rPr sz="1000" spc="-35" dirty="0">
                <a:solidFill>
                  <a:srgbClr val="231F20"/>
                </a:solidFill>
                <a:latin typeface="Times New Roman"/>
                <a:cs typeface="Times New Roman"/>
              </a:rPr>
              <a:t> </a:t>
            </a:r>
            <a:r>
              <a:rPr sz="1000" dirty="0">
                <a:solidFill>
                  <a:srgbClr val="231F20"/>
                </a:solidFill>
                <a:latin typeface="Times New Roman"/>
                <a:cs typeface="Times New Roman"/>
              </a:rPr>
              <a:t>value).</a:t>
            </a:r>
            <a:endParaRPr sz="1000">
              <a:latin typeface="Times New Roman"/>
              <a:cs typeface="Times New Roman"/>
            </a:endParaRPr>
          </a:p>
          <a:p>
            <a:pPr marL="241300">
              <a:lnSpc>
                <a:spcPct val="100000"/>
              </a:lnSpc>
              <a:spcBef>
                <a:spcPts val="190"/>
              </a:spcBef>
            </a:pPr>
            <a:r>
              <a:rPr sz="1000" dirty="0">
                <a:solidFill>
                  <a:srgbClr val="231F20"/>
                </a:solidFill>
                <a:latin typeface="Times New Roman"/>
                <a:cs typeface="Times New Roman"/>
              </a:rPr>
              <a:t>Principal</a:t>
            </a:r>
            <a:r>
              <a:rPr sz="1000" spc="-30" dirty="0">
                <a:solidFill>
                  <a:srgbClr val="231F20"/>
                </a:solidFill>
                <a:latin typeface="Times New Roman"/>
                <a:cs typeface="Times New Roman"/>
              </a:rPr>
              <a:t> </a:t>
            </a:r>
            <a:r>
              <a:rPr sz="1000" dirty="0">
                <a:solidFill>
                  <a:srgbClr val="231F20"/>
                </a:solidFill>
                <a:latin typeface="Times New Roman"/>
                <a:cs typeface="Times New Roman"/>
              </a:rPr>
              <a:t>shortcomings</a:t>
            </a:r>
            <a:r>
              <a:rPr sz="1000" spc="-30" dirty="0">
                <a:solidFill>
                  <a:srgbClr val="231F20"/>
                </a:solidFill>
                <a:latin typeface="Times New Roman"/>
                <a:cs typeface="Times New Roman"/>
              </a:rPr>
              <a:t> </a:t>
            </a:r>
            <a:r>
              <a:rPr sz="1000" dirty="0">
                <a:solidFill>
                  <a:srgbClr val="231F20"/>
                </a:solidFill>
                <a:latin typeface="Times New Roman"/>
                <a:cs typeface="Times New Roman"/>
              </a:rPr>
              <a:t>of</a:t>
            </a:r>
            <a:r>
              <a:rPr sz="1000" spc="-30" dirty="0">
                <a:solidFill>
                  <a:srgbClr val="231F20"/>
                </a:solidFill>
                <a:latin typeface="Times New Roman"/>
                <a:cs typeface="Times New Roman"/>
              </a:rPr>
              <a:t> </a:t>
            </a:r>
            <a:r>
              <a:rPr sz="1000" dirty="0">
                <a:solidFill>
                  <a:srgbClr val="231F20"/>
                </a:solidFill>
                <a:latin typeface="Times New Roman"/>
                <a:cs typeface="Times New Roman"/>
              </a:rPr>
              <a:t>such</a:t>
            </a:r>
            <a:r>
              <a:rPr sz="1000" spc="-30" dirty="0">
                <a:solidFill>
                  <a:srgbClr val="231F20"/>
                </a:solidFill>
                <a:latin typeface="Times New Roman"/>
                <a:cs typeface="Times New Roman"/>
              </a:rPr>
              <a:t> </a:t>
            </a:r>
            <a:r>
              <a:rPr sz="1000" dirty="0">
                <a:solidFill>
                  <a:srgbClr val="231F20"/>
                </a:solidFill>
                <a:latin typeface="Times New Roman"/>
                <a:cs typeface="Times New Roman"/>
              </a:rPr>
              <a:t>a</a:t>
            </a:r>
            <a:r>
              <a:rPr sz="1000" spc="-30"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30" dirty="0">
                <a:solidFill>
                  <a:srgbClr val="231F20"/>
                </a:solidFill>
                <a:latin typeface="Times New Roman"/>
                <a:cs typeface="Times New Roman"/>
              </a:rPr>
              <a:t> </a:t>
            </a:r>
            <a:r>
              <a:rPr sz="1000" dirty="0">
                <a:solidFill>
                  <a:srgbClr val="231F20"/>
                </a:solidFill>
                <a:latin typeface="Times New Roman"/>
                <a:cs typeface="Times New Roman"/>
              </a:rPr>
              <a:t>are</a:t>
            </a:r>
            <a:r>
              <a:rPr sz="1000" spc="-30" dirty="0">
                <a:solidFill>
                  <a:srgbClr val="231F20"/>
                </a:solidFill>
                <a:latin typeface="Times New Roman"/>
                <a:cs typeface="Times New Roman"/>
              </a:rPr>
              <a:t> </a:t>
            </a:r>
            <a:r>
              <a:rPr sz="1000" dirty="0">
                <a:solidFill>
                  <a:srgbClr val="231F20"/>
                </a:solidFill>
                <a:latin typeface="Times New Roman"/>
                <a:cs typeface="Times New Roman"/>
              </a:rPr>
              <a:t>:</a:t>
            </a:r>
            <a:endParaRPr sz="1000">
              <a:latin typeface="Times New Roman"/>
              <a:cs typeface="Times New Roman"/>
            </a:endParaRPr>
          </a:p>
          <a:p>
            <a:pPr marL="469900" indent="-182880">
              <a:lnSpc>
                <a:spcPct val="100000"/>
              </a:lnSpc>
              <a:spcBef>
                <a:spcPts val="140"/>
              </a:spcBef>
              <a:buClr>
                <a:srgbClr val="EC008C"/>
              </a:buClr>
              <a:buFont typeface="Times New Roman"/>
              <a:buAutoNum type="arabicPeriod"/>
              <a:tabLst>
                <a:tab pos="469900" algn="l"/>
              </a:tabLst>
            </a:pPr>
            <a:r>
              <a:rPr sz="1000" dirty="0">
                <a:solidFill>
                  <a:srgbClr val="231F20"/>
                </a:solidFill>
                <a:latin typeface="Times New Roman"/>
                <a:cs typeface="Times New Roman"/>
              </a:rPr>
              <a:t>speed</a:t>
            </a:r>
            <a:r>
              <a:rPr sz="1000" spc="-35" dirty="0">
                <a:solidFill>
                  <a:srgbClr val="231F20"/>
                </a:solidFill>
                <a:latin typeface="Times New Roman"/>
                <a:cs typeface="Times New Roman"/>
              </a:rPr>
              <a:t> </a:t>
            </a:r>
            <a:r>
              <a:rPr sz="1000" dirty="0">
                <a:solidFill>
                  <a:srgbClr val="231F20"/>
                </a:solidFill>
                <a:latin typeface="Times New Roman"/>
                <a:cs typeface="Times New Roman"/>
              </a:rPr>
              <a:t>varies</a:t>
            </a:r>
            <a:r>
              <a:rPr sz="1000" spc="-35" dirty="0">
                <a:solidFill>
                  <a:srgbClr val="231F20"/>
                </a:solidFill>
                <a:latin typeface="Times New Roman"/>
                <a:cs typeface="Times New Roman"/>
              </a:rPr>
              <a:t> </a:t>
            </a:r>
            <a:r>
              <a:rPr sz="1000" dirty="0">
                <a:solidFill>
                  <a:srgbClr val="231F20"/>
                </a:solidFill>
                <a:latin typeface="Times New Roman"/>
                <a:cs typeface="Times New Roman"/>
              </a:rPr>
              <a:t>with</a:t>
            </a:r>
            <a:r>
              <a:rPr sz="1000" spc="-35" dirty="0">
                <a:solidFill>
                  <a:srgbClr val="231F20"/>
                </a:solidFill>
                <a:latin typeface="Times New Roman"/>
                <a:cs typeface="Times New Roman"/>
              </a:rPr>
              <a:t> </a:t>
            </a:r>
            <a:r>
              <a:rPr sz="1000" dirty="0">
                <a:solidFill>
                  <a:srgbClr val="231F20"/>
                </a:solidFill>
                <a:latin typeface="Times New Roman"/>
                <a:cs typeface="Times New Roman"/>
              </a:rPr>
              <a:t>changing</a:t>
            </a:r>
            <a:r>
              <a:rPr sz="1000" spc="-35" dirty="0">
                <a:solidFill>
                  <a:srgbClr val="231F20"/>
                </a:solidFill>
                <a:latin typeface="Times New Roman"/>
                <a:cs typeface="Times New Roman"/>
              </a:rPr>
              <a:t> </a:t>
            </a:r>
            <a:r>
              <a:rPr sz="1000" dirty="0">
                <a:solidFill>
                  <a:srgbClr val="231F20"/>
                </a:solidFill>
                <a:latin typeface="Times New Roman"/>
                <a:cs typeface="Times New Roman"/>
              </a:rPr>
              <a:t>load,</a:t>
            </a:r>
            <a:r>
              <a:rPr sz="1000" spc="-35" dirty="0">
                <a:solidFill>
                  <a:srgbClr val="231F20"/>
                </a:solidFill>
                <a:latin typeface="Times New Roman"/>
                <a:cs typeface="Times New Roman"/>
              </a:rPr>
              <a:t> </a:t>
            </a:r>
            <a:r>
              <a:rPr sz="1000" dirty="0">
                <a:solidFill>
                  <a:srgbClr val="231F20"/>
                </a:solidFill>
                <a:latin typeface="Times New Roman"/>
                <a:cs typeface="Times New Roman"/>
              </a:rPr>
              <a:t>becoming</a:t>
            </a:r>
            <a:r>
              <a:rPr sz="1000" spc="-35" dirty="0">
                <a:solidFill>
                  <a:srgbClr val="231F20"/>
                </a:solidFill>
                <a:latin typeface="Times New Roman"/>
                <a:cs typeface="Times New Roman"/>
              </a:rPr>
              <a:t> </a:t>
            </a:r>
            <a:r>
              <a:rPr sz="1000" dirty="0">
                <a:solidFill>
                  <a:srgbClr val="231F20"/>
                </a:solidFill>
                <a:latin typeface="Times New Roman"/>
                <a:cs typeface="Times New Roman"/>
              </a:rPr>
              <a:t>dangerously</a:t>
            </a:r>
            <a:r>
              <a:rPr sz="1000" spc="-35" dirty="0">
                <a:solidFill>
                  <a:srgbClr val="231F20"/>
                </a:solidFill>
                <a:latin typeface="Times New Roman"/>
                <a:cs typeface="Times New Roman"/>
              </a:rPr>
              <a:t> </a:t>
            </a:r>
            <a:r>
              <a:rPr sz="1000" dirty="0">
                <a:solidFill>
                  <a:srgbClr val="231F20"/>
                </a:solidFill>
                <a:latin typeface="Times New Roman"/>
                <a:cs typeface="Times New Roman"/>
              </a:rPr>
              <a:t>high</a:t>
            </a:r>
            <a:r>
              <a:rPr sz="1000" spc="-35" dirty="0">
                <a:solidFill>
                  <a:srgbClr val="231F20"/>
                </a:solidFill>
                <a:latin typeface="Times New Roman"/>
                <a:cs typeface="Times New Roman"/>
              </a:rPr>
              <a:t> </a:t>
            </a:r>
            <a:r>
              <a:rPr sz="1000" dirty="0">
                <a:solidFill>
                  <a:srgbClr val="231F20"/>
                </a:solidFill>
                <a:latin typeface="Times New Roman"/>
                <a:cs typeface="Times New Roman"/>
              </a:rPr>
              <a:t>at</a:t>
            </a:r>
            <a:r>
              <a:rPr sz="1000" spc="-35" dirty="0">
                <a:solidFill>
                  <a:srgbClr val="231F20"/>
                </a:solidFill>
                <a:latin typeface="Times New Roman"/>
                <a:cs typeface="Times New Roman"/>
              </a:rPr>
              <a:t> </a:t>
            </a:r>
            <a:r>
              <a:rPr sz="1000" dirty="0">
                <a:solidFill>
                  <a:srgbClr val="231F20"/>
                </a:solidFill>
                <a:latin typeface="Times New Roman"/>
                <a:cs typeface="Times New Roman"/>
              </a:rPr>
              <a:t>no</a:t>
            </a:r>
            <a:r>
              <a:rPr sz="1000" spc="-35" dirty="0">
                <a:solidFill>
                  <a:srgbClr val="231F20"/>
                </a:solidFill>
                <a:latin typeface="Times New Roman"/>
                <a:cs typeface="Times New Roman"/>
              </a:rPr>
              <a:t> </a:t>
            </a:r>
            <a:r>
              <a:rPr sz="1000" dirty="0">
                <a:solidFill>
                  <a:srgbClr val="231F20"/>
                </a:solidFill>
                <a:latin typeface="Times New Roman"/>
                <a:cs typeface="Times New Roman"/>
              </a:rPr>
              <a:t>load.</a:t>
            </a:r>
            <a:endParaRPr sz="1000">
              <a:latin typeface="Times New Roman"/>
              <a:cs typeface="Times New Roman"/>
            </a:endParaRPr>
          </a:p>
          <a:p>
            <a:pPr marL="469900" indent="-182880">
              <a:lnSpc>
                <a:spcPct val="100000"/>
              </a:lnSpc>
              <a:spcBef>
                <a:spcPts val="140"/>
              </a:spcBef>
              <a:buClr>
                <a:srgbClr val="EC008C"/>
              </a:buClr>
              <a:buFont typeface="Times New Roman"/>
              <a:buAutoNum type="arabicPeriod"/>
              <a:tabLst>
                <a:tab pos="469900" algn="l"/>
              </a:tabLst>
            </a:pPr>
            <a:r>
              <a:rPr sz="1000" dirty="0">
                <a:solidFill>
                  <a:srgbClr val="231F20"/>
                </a:solidFill>
                <a:latin typeface="Times New Roman"/>
                <a:cs typeface="Times New Roman"/>
              </a:rPr>
              <a:t>low power </a:t>
            </a:r>
            <a:r>
              <a:rPr sz="1000" spc="-10" dirty="0">
                <a:solidFill>
                  <a:srgbClr val="231F20"/>
                </a:solidFill>
                <a:latin typeface="Times New Roman"/>
                <a:cs typeface="Times New Roman"/>
              </a:rPr>
              <a:t>factor, </a:t>
            </a:r>
            <a:r>
              <a:rPr sz="1000" dirty="0">
                <a:solidFill>
                  <a:srgbClr val="231F20"/>
                </a:solidFill>
                <a:latin typeface="Times New Roman"/>
                <a:cs typeface="Times New Roman"/>
              </a:rPr>
              <a:t>except at high</a:t>
            </a:r>
            <a:r>
              <a:rPr sz="1000" spc="-160" dirty="0">
                <a:solidFill>
                  <a:srgbClr val="231F20"/>
                </a:solidFill>
                <a:latin typeface="Times New Roman"/>
                <a:cs typeface="Times New Roman"/>
              </a:rPr>
              <a:t> </a:t>
            </a:r>
            <a:r>
              <a:rPr sz="1000" dirty="0">
                <a:solidFill>
                  <a:srgbClr val="231F20"/>
                </a:solidFill>
                <a:latin typeface="Times New Roman"/>
                <a:cs typeface="Times New Roman"/>
              </a:rPr>
              <a:t>speeds.</a:t>
            </a:r>
            <a:endParaRPr sz="1000">
              <a:latin typeface="Times New Roman"/>
              <a:cs typeface="Times New Roman"/>
            </a:endParaRPr>
          </a:p>
          <a:p>
            <a:pPr marL="469900" indent="-182880">
              <a:lnSpc>
                <a:spcPct val="100000"/>
              </a:lnSpc>
              <a:spcBef>
                <a:spcPts val="140"/>
              </a:spcBef>
              <a:buClr>
                <a:srgbClr val="EC008C"/>
              </a:buClr>
              <a:buFont typeface="Times New Roman"/>
              <a:buAutoNum type="arabicPeriod"/>
              <a:tabLst>
                <a:tab pos="469900" algn="l"/>
              </a:tabLst>
            </a:pPr>
            <a:r>
              <a:rPr sz="1000" dirty="0">
                <a:solidFill>
                  <a:srgbClr val="231F20"/>
                </a:solidFill>
                <a:latin typeface="Times New Roman"/>
                <a:cs typeface="Times New Roman"/>
              </a:rPr>
              <a:t>tendency to spark at</a:t>
            </a:r>
            <a:r>
              <a:rPr sz="1000" spc="-180" dirty="0">
                <a:solidFill>
                  <a:srgbClr val="231F20"/>
                </a:solidFill>
                <a:latin typeface="Times New Roman"/>
                <a:cs typeface="Times New Roman"/>
              </a:rPr>
              <a:t> </a:t>
            </a:r>
            <a:r>
              <a:rPr sz="1000" dirty="0">
                <a:solidFill>
                  <a:srgbClr val="231F20"/>
                </a:solidFill>
                <a:latin typeface="Times New Roman"/>
                <a:cs typeface="Times New Roman"/>
              </a:rPr>
              <a:t>brushes.</a:t>
            </a:r>
            <a:endParaRPr sz="1000">
              <a:latin typeface="Times New Roman"/>
              <a:cs typeface="Times New Roman"/>
            </a:endParaRPr>
          </a:p>
          <a:p>
            <a:pPr>
              <a:lnSpc>
                <a:spcPct val="100000"/>
              </a:lnSpc>
              <a:spcBef>
                <a:spcPts val="10"/>
              </a:spcBef>
            </a:pPr>
            <a:endParaRPr sz="900">
              <a:latin typeface="Times New Roman"/>
              <a:cs typeface="Times New Roman"/>
            </a:endParaRPr>
          </a:p>
          <a:p>
            <a:pPr marL="12700" algn="just">
              <a:lnSpc>
                <a:spcPct val="100000"/>
              </a:lnSpc>
            </a:pPr>
            <a:r>
              <a:rPr sz="1100" b="1" spc="5" dirty="0">
                <a:solidFill>
                  <a:srgbClr val="ED1C24"/>
                </a:solidFill>
                <a:latin typeface="Arial"/>
                <a:cs typeface="Arial"/>
              </a:rPr>
              <a:t>36.13.  </a:t>
            </a:r>
            <a:r>
              <a:rPr sz="1100" b="1" spc="25" dirty="0">
                <a:solidFill>
                  <a:srgbClr val="ED1C24"/>
                </a:solidFill>
                <a:latin typeface="Arial"/>
                <a:cs typeface="Arial"/>
              </a:rPr>
              <a:t>Compensated </a:t>
            </a:r>
            <a:r>
              <a:rPr sz="1100" b="1" spc="-15" dirty="0">
                <a:solidFill>
                  <a:srgbClr val="ED1C24"/>
                </a:solidFill>
                <a:latin typeface="Arial"/>
                <a:cs typeface="Arial"/>
              </a:rPr>
              <a:t>Repulsion</a:t>
            </a:r>
            <a:r>
              <a:rPr sz="1100" b="1" spc="-135" dirty="0">
                <a:solidFill>
                  <a:srgbClr val="ED1C24"/>
                </a:solidFill>
                <a:latin typeface="Arial"/>
                <a:cs typeface="Arial"/>
              </a:rPr>
              <a:t> </a:t>
            </a:r>
            <a:r>
              <a:rPr sz="1100" b="1" dirty="0">
                <a:solidFill>
                  <a:srgbClr val="ED1C24"/>
                </a:solidFill>
                <a:latin typeface="Arial"/>
                <a:cs typeface="Arial"/>
              </a:rPr>
              <a:t>Motor</a:t>
            </a:r>
            <a:endParaRPr sz="1100">
              <a:latin typeface="Arial"/>
              <a:cs typeface="Arial"/>
            </a:endParaRPr>
          </a:p>
          <a:p>
            <a:pPr marL="12700" marR="5080" indent="228600" algn="just">
              <a:lnSpc>
                <a:spcPct val="100000"/>
              </a:lnSpc>
              <a:spcBef>
                <a:spcPts val="525"/>
              </a:spcBef>
            </a:pPr>
            <a:r>
              <a:rPr sz="1000" dirty="0">
                <a:solidFill>
                  <a:srgbClr val="231F20"/>
                </a:solidFill>
                <a:latin typeface="Times New Roman"/>
                <a:cs typeface="Times New Roman"/>
              </a:rPr>
              <a:t>It</a:t>
            </a:r>
            <a:r>
              <a:rPr sz="1000" spc="-55" dirty="0">
                <a:solidFill>
                  <a:srgbClr val="231F20"/>
                </a:solidFill>
                <a:latin typeface="Times New Roman"/>
                <a:cs typeface="Times New Roman"/>
              </a:rPr>
              <a:t> </a:t>
            </a:r>
            <a:r>
              <a:rPr sz="1000" dirty="0">
                <a:solidFill>
                  <a:srgbClr val="231F20"/>
                </a:solidFill>
                <a:latin typeface="Times New Roman"/>
                <a:cs typeface="Times New Roman"/>
              </a:rPr>
              <a:t>is</a:t>
            </a:r>
            <a:r>
              <a:rPr sz="1000" spc="-55" dirty="0">
                <a:solidFill>
                  <a:srgbClr val="231F20"/>
                </a:solidFill>
                <a:latin typeface="Times New Roman"/>
                <a:cs typeface="Times New Roman"/>
              </a:rPr>
              <a:t> </a:t>
            </a:r>
            <a:r>
              <a:rPr sz="1000" dirty="0">
                <a:solidFill>
                  <a:srgbClr val="231F20"/>
                </a:solidFill>
                <a:latin typeface="Times New Roman"/>
                <a:cs typeface="Times New Roman"/>
              </a:rPr>
              <a:t>a</a:t>
            </a:r>
            <a:r>
              <a:rPr sz="1000" spc="-55" dirty="0">
                <a:solidFill>
                  <a:srgbClr val="231F20"/>
                </a:solidFill>
                <a:latin typeface="Times New Roman"/>
                <a:cs typeface="Times New Roman"/>
              </a:rPr>
              <a:t> </a:t>
            </a:r>
            <a:r>
              <a:rPr sz="1000" dirty="0">
                <a:solidFill>
                  <a:srgbClr val="231F20"/>
                </a:solidFill>
                <a:latin typeface="Times New Roman"/>
                <a:cs typeface="Times New Roman"/>
              </a:rPr>
              <a:t>modified</a:t>
            </a:r>
            <a:r>
              <a:rPr sz="1000" spc="-55" dirty="0">
                <a:solidFill>
                  <a:srgbClr val="231F20"/>
                </a:solidFill>
                <a:latin typeface="Times New Roman"/>
                <a:cs typeface="Times New Roman"/>
              </a:rPr>
              <a:t> </a:t>
            </a:r>
            <a:r>
              <a:rPr sz="1000" dirty="0">
                <a:solidFill>
                  <a:srgbClr val="231F20"/>
                </a:solidFill>
                <a:latin typeface="Times New Roman"/>
                <a:cs typeface="Times New Roman"/>
              </a:rPr>
              <a:t>form</a:t>
            </a:r>
            <a:r>
              <a:rPr sz="1000" spc="-55" dirty="0">
                <a:solidFill>
                  <a:srgbClr val="231F20"/>
                </a:solidFill>
                <a:latin typeface="Times New Roman"/>
                <a:cs typeface="Times New Roman"/>
              </a:rPr>
              <a:t> </a:t>
            </a:r>
            <a:r>
              <a:rPr sz="1000" dirty="0">
                <a:solidFill>
                  <a:srgbClr val="231F20"/>
                </a:solidFill>
                <a:latin typeface="Times New Roman"/>
                <a:cs typeface="Times New Roman"/>
              </a:rPr>
              <a:t>of</a:t>
            </a:r>
            <a:r>
              <a:rPr sz="1000" spc="-55" dirty="0">
                <a:solidFill>
                  <a:srgbClr val="231F20"/>
                </a:solidFill>
                <a:latin typeface="Times New Roman"/>
                <a:cs typeface="Times New Roman"/>
              </a:rPr>
              <a:t>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straight</a:t>
            </a:r>
            <a:r>
              <a:rPr sz="1000" spc="-55" dirty="0">
                <a:solidFill>
                  <a:srgbClr val="231F20"/>
                </a:solidFill>
                <a:latin typeface="Times New Roman"/>
                <a:cs typeface="Times New Roman"/>
              </a:rPr>
              <a:t> </a:t>
            </a:r>
            <a:r>
              <a:rPr sz="1000" dirty="0">
                <a:solidFill>
                  <a:srgbClr val="231F20"/>
                </a:solidFill>
                <a:latin typeface="Times New Roman"/>
                <a:cs typeface="Times New Roman"/>
              </a:rPr>
              <a:t>repulsion</a:t>
            </a:r>
            <a:r>
              <a:rPr sz="1000" spc="-55"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55" dirty="0">
                <a:solidFill>
                  <a:srgbClr val="231F20"/>
                </a:solidFill>
                <a:latin typeface="Times New Roman"/>
                <a:cs typeface="Times New Roman"/>
              </a:rPr>
              <a:t> </a:t>
            </a:r>
            <a:r>
              <a:rPr sz="1000" dirty="0">
                <a:solidFill>
                  <a:srgbClr val="231F20"/>
                </a:solidFill>
                <a:latin typeface="Times New Roman"/>
                <a:cs typeface="Times New Roman"/>
              </a:rPr>
              <a:t>discussed</a:t>
            </a:r>
            <a:r>
              <a:rPr sz="1000" spc="-55" dirty="0">
                <a:solidFill>
                  <a:srgbClr val="231F20"/>
                </a:solidFill>
                <a:latin typeface="Times New Roman"/>
                <a:cs typeface="Times New Roman"/>
              </a:rPr>
              <a:t> </a:t>
            </a:r>
            <a:r>
              <a:rPr sz="1000" dirty="0">
                <a:solidFill>
                  <a:srgbClr val="231F20"/>
                </a:solidFill>
                <a:latin typeface="Times New Roman"/>
                <a:cs typeface="Times New Roman"/>
              </a:rPr>
              <a:t>above.</a:t>
            </a:r>
            <a:r>
              <a:rPr sz="1000" spc="100" dirty="0">
                <a:solidFill>
                  <a:srgbClr val="231F20"/>
                </a:solidFill>
                <a:latin typeface="Times New Roman"/>
                <a:cs typeface="Times New Roman"/>
              </a:rPr>
              <a:t> </a:t>
            </a:r>
            <a:r>
              <a:rPr sz="1000" dirty="0">
                <a:solidFill>
                  <a:srgbClr val="231F20"/>
                </a:solidFill>
                <a:latin typeface="Times New Roman"/>
                <a:cs typeface="Times New Roman"/>
              </a:rPr>
              <a:t>It</a:t>
            </a:r>
            <a:r>
              <a:rPr sz="1000" spc="-55" dirty="0">
                <a:solidFill>
                  <a:srgbClr val="231F20"/>
                </a:solidFill>
                <a:latin typeface="Times New Roman"/>
                <a:cs typeface="Times New Roman"/>
              </a:rPr>
              <a:t> </a:t>
            </a:r>
            <a:r>
              <a:rPr sz="1000" dirty="0">
                <a:solidFill>
                  <a:srgbClr val="231F20"/>
                </a:solidFill>
                <a:latin typeface="Times New Roman"/>
                <a:cs typeface="Times New Roman"/>
              </a:rPr>
              <a:t>has</a:t>
            </a:r>
            <a:r>
              <a:rPr sz="1000" spc="-55" dirty="0">
                <a:solidFill>
                  <a:srgbClr val="231F20"/>
                </a:solidFill>
                <a:latin typeface="Times New Roman"/>
                <a:cs typeface="Times New Roman"/>
              </a:rPr>
              <a:t> </a:t>
            </a:r>
            <a:r>
              <a:rPr sz="1000" dirty="0">
                <a:solidFill>
                  <a:srgbClr val="231F20"/>
                </a:solidFill>
                <a:latin typeface="Times New Roman"/>
                <a:cs typeface="Times New Roman"/>
              </a:rPr>
              <a:t>an</a:t>
            </a:r>
            <a:r>
              <a:rPr sz="1000" spc="-55" dirty="0">
                <a:solidFill>
                  <a:srgbClr val="231F20"/>
                </a:solidFill>
                <a:latin typeface="Times New Roman"/>
                <a:cs typeface="Times New Roman"/>
              </a:rPr>
              <a:t> </a:t>
            </a:r>
            <a:r>
              <a:rPr sz="1000" dirty="0">
                <a:solidFill>
                  <a:srgbClr val="231F20"/>
                </a:solidFill>
                <a:latin typeface="Times New Roman"/>
                <a:cs typeface="Times New Roman"/>
              </a:rPr>
              <a:t>additional</a:t>
            </a:r>
            <a:r>
              <a:rPr sz="1000" spc="-55" dirty="0">
                <a:solidFill>
                  <a:srgbClr val="231F20"/>
                </a:solidFill>
                <a:latin typeface="Times New Roman"/>
                <a:cs typeface="Times New Roman"/>
              </a:rPr>
              <a:t> </a:t>
            </a:r>
            <a:r>
              <a:rPr sz="1000" dirty="0">
                <a:solidFill>
                  <a:srgbClr val="231F20"/>
                </a:solidFill>
                <a:latin typeface="Times New Roman"/>
                <a:cs typeface="Times New Roman"/>
              </a:rPr>
              <a:t>stator  winding,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called</a:t>
            </a:r>
            <a:r>
              <a:rPr sz="1000" spc="-40" dirty="0">
                <a:solidFill>
                  <a:srgbClr val="231F20"/>
                </a:solidFill>
                <a:latin typeface="Times New Roman"/>
                <a:cs typeface="Times New Roman"/>
              </a:rPr>
              <a:t> </a:t>
            </a:r>
            <a:r>
              <a:rPr sz="1000" dirty="0">
                <a:solidFill>
                  <a:srgbClr val="231F20"/>
                </a:solidFill>
                <a:latin typeface="Times New Roman"/>
                <a:cs typeface="Times New Roman"/>
              </a:rPr>
              <a:t>compensating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whose</a:t>
            </a:r>
            <a:r>
              <a:rPr sz="1000" spc="-40" dirty="0">
                <a:solidFill>
                  <a:srgbClr val="231F20"/>
                </a:solidFill>
                <a:latin typeface="Times New Roman"/>
                <a:cs typeface="Times New Roman"/>
              </a:rPr>
              <a:t> </a:t>
            </a:r>
            <a:r>
              <a:rPr sz="1000" dirty="0">
                <a:solidFill>
                  <a:srgbClr val="231F20"/>
                </a:solidFill>
                <a:latin typeface="Times New Roman"/>
                <a:cs typeface="Times New Roman"/>
              </a:rPr>
              <a:t>purpose</a:t>
            </a:r>
            <a:r>
              <a:rPr sz="1000" spc="-40" dirty="0">
                <a:solidFill>
                  <a:srgbClr val="231F20"/>
                </a:solidFill>
                <a:latin typeface="Times New Roman"/>
                <a:cs typeface="Times New Roman"/>
              </a:rPr>
              <a:t> </a:t>
            </a:r>
            <a:r>
              <a:rPr sz="1000" dirty="0">
                <a:solidFill>
                  <a:srgbClr val="231F20"/>
                </a:solidFill>
                <a:latin typeface="Times New Roman"/>
                <a:cs typeface="Times New Roman"/>
              </a:rPr>
              <a:t>is</a:t>
            </a:r>
            <a:r>
              <a:rPr sz="1000" spc="-40" dirty="0">
                <a:solidFill>
                  <a:srgbClr val="231F20"/>
                </a:solidFill>
                <a:latin typeface="Times New Roman"/>
                <a:cs typeface="Times New Roman"/>
              </a:rPr>
              <a:t> </a:t>
            </a:r>
            <a:r>
              <a:rPr sz="1000" b="1" spc="-5" dirty="0">
                <a:solidFill>
                  <a:srgbClr val="EC008C"/>
                </a:solidFill>
                <a:latin typeface="Times New Roman"/>
                <a:cs typeface="Times New Roman"/>
              </a:rPr>
              <a:t>(</a:t>
            </a:r>
            <a:r>
              <a:rPr sz="1000" b="1" i="1" spc="-5" dirty="0">
                <a:solidFill>
                  <a:srgbClr val="EC008C"/>
                </a:solidFill>
                <a:latin typeface="Times New Roman"/>
                <a:cs typeface="Times New Roman"/>
              </a:rPr>
              <a:t>i</a:t>
            </a:r>
            <a:r>
              <a:rPr sz="1000" b="1" spc="-5" dirty="0">
                <a:solidFill>
                  <a:srgbClr val="EC008C"/>
                </a:solidFill>
                <a:latin typeface="Times New Roman"/>
                <a:cs typeface="Times New Roman"/>
              </a:rPr>
              <a:t>)</a:t>
            </a:r>
            <a:r>
              <a:rPr sz="1000" b="1" spc="-20" dirty="0">
                <a:solidFill>
                  <a:srgbClr val="EC008C"/>
                </a:solidFill>
                <a:latin typeface="Times New Roman"/>
                <a:cs typeface="Times New Roman"/>
              </a:rPr>
              <a:t> </a:t>
            </a:r>
            <a:r>
              <a:rPr sz="1000" dirty="0">
                <a:solidFill>
                  <a:srgbClr val="231F20"/>
                </a:solidFill>
                <a:latin typeface="Times New Roman"/>
                <a:cs typeface="Times New Roman"/>
              </a:rPr>
              <a:t>to</a:t>
            </a:r>
            <a:r>
              <a:rPr sz="1000" spc="-40" dirty="0">
                <a:solidFill>
                  <a:srgbClr val="231F20"/>
                </a:solidFill>
                <a:latin typeface="Times New Roman"/>
                <a:cs typeface="Times New Roman"/>
              </a:rPr>
              <a:t> </a:t>
            </a:r>
            <a:r>
              <a:rPr sz="1000" dirty="0">
                <a:solidFill>
                  <a:srgbClr val="231F20"/>
                </a:solidFill>
                <a:latin typeface="Times New Roman"/>
                <a:cs typeface="Times New Roman"/>
              </a:rPr>
              <a:t>improve</a:t>
            </a:r>
            <a:r>
              <a:rPr sz="1000" spc="-40" dirty="0">
                <a:solidFill>
                  <a:srgbClr val="231F20"/>
                </a:solidFill>
                <a:latin typeface="Times New Roman"/>
                <a:cs typeface="Times New Roman"/>
              </a:rPr>
              <a:t> </a:t>
            </a:r>
            <a:r>
              <a:rPr sz="1000" dirty="0">
                <a:solidFill>
                  <a:srgbClr val="231F20"/>
                </a:solidFill>
                <a:latin typeface="Times New Roman"/>
                <a:cs typeface="Times New Roman"/>
              </a:rPr>
              <a:t>power-factor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and</a:t>
            </a:r>
            <a:r>
              <a:rPr sz="1000" spc="-60" dirty="0">
                <a:solidFill>
                  <a:srgbClr val="231F20"/>
                </a:solidFill>
                <a:latin typeface="Times New Roman"/>
                <a:cs typeface="Times New Roman"/>
              </a:rPr>
              <a:t> </a:t>
            </a:r>
            <a:r>
              <a:rPr sz="1000" b="1" dirty="0">
                <a:solidFill>
                  <a:srgbClr val="EC008C"/>
                </a:solidFill>
                <a:latin typeface="Times New Roman"/>
                <a:cs typeface="Times New Roman"/>
              </a:rPr>
              <a:t>(</a:t>
            </a:r>
            <a:r>
              <a:rPr sz="1000" b="1" i="1" dirty="0">
                <a:solidFill>
                  <a:srgbClr val="EC008C"/>
                </a:solidFill>
                <a:latin typeface="Times New Roman"/>
                <a:cs typeface="Times New Roman"/>
              </a:rPr>
              <a:t>ii</a:t>
            </a:r>
            <a:r>
              <a:rPr sz="1000" b="1" dirty="0">
                <a:solidFill>
                  <a:srgbClr val="EC008C"/>
                </a:solidFill>
                <a:latin typeface="Times New Roman"/>
                <a:cs typeface="Times New Roman"/>
              </a:rPr>
              <a:t>)</a:t>
            </a:r>
            <a:r>
              <a:rPr sz="1000" b="1" spc="-40" dirty="0">
                <a:solidFill>
                  <a:srgbClr val="EC008C"/>
                </a:solidFill>
                <a:latin typeface="Times New Roman"/>
                <a:cs typeface="Times New Roman"/>
              </a:rPr>
              <a:t> </a:t>
            </a:r>
            <a:r>
              <a:rPr sz="1000" spc="-5" dirty="0">
                <a:solidFill>
                  <a:srgbClr val="231F20"/>
                </a:solidFill>
                <a:latin typeface="Times New Roman"/>
                <a:cs typeface="Times New Roman"/>
              </a:rPr>
              <a:t>to</a:t>
            </a:r>
            <a:r>
              <a:rPr sz="1000" spc="-45" dirty="0">
                <a:solidFill>
                  <a:srgbClr val="231F20"/>
                </a:solidFill>
                <a:latin typeface="Times New Roman"/>
                <a:cs typeface="Times New Roman"/>
              </a:rPr>
              <a:t> </a:t>
            </a:r>
            <a:r>
              <a:rPr sz="1000" spc="-5" dirty="0">
                <a:solidFill>
                  <a:srgbClr val="231F20"/>
                </a:solidFill>
                <a:latin typeface="Times New Roman"/>
                <a:cs typeface="Times New Roman"/>
              </a:rPr>
              <a:t>pro-  </a:t>
            </a:r>
            <a:r>
              <a:rPr sz="1000" dirty="0">
                <a:solidFill>
                  <a:srgbClr val="231F20"/>
                </a:solidFill>
                <a:latin typeface="Times New Roman"/>
                <a:cs typeface="Times New Roman"/>
              </a:rPr>
              <a:t>vide better speed regulation. This winding is much smaller than the stator winding and is usually  wound</a:t>
            </a:r>
            <a:r>
              <a:rPr sz="1000" spc="-25" dirty="0">
                <a:solidFill>
                  <a:srgbClr val="231F20"/>
                </a:solidFill>
                <a:latin typeface="Times New Roman"/>
                <a:cs typeface="Times New Roman"/>
              </a:rPr>
              <a:t> </a:t>
            </a:r>
            <a:r>
              <a:rPr sz="1000" dirty="0">
                <a:solidFill>
                  <a:srgbClr val="231F20"/>
                </a:solidFill>
                <a:latin typeface="Times New Roman"/>
                <a:cs typeface="Times New Roman"/>
              </a:rPr>
              <a:t>in</a:t>
            </a:r>
            <a:r>
              <a:rPr sz="1000" spc="-25" dirty="0">
                <a:solidFill>
                  <a:srgbClr val="231F20"/>
                </a:solidFill>
                <a:latin typeface="Times New Roman"/>
                <a:cs typeface="Times New Roman"/>
              </a:rPr>
              <a:t> </a:t>
            </a:r>
            <a:r>
              <a:rPr sz="1000" dirty="0">
                <a:solidFill>
                  <a:srgbClr val="231F20"/>
                </a:solidFill>
                <a:latin typeface="Times New Roman"/>
                <a:cs typeface="Times New Roman"/>
              </a:rPr>
              <a:t>the</a:t>
            </a:r>
            <a:r>
              <a:rPr sz="1000" spc="-25" dirty="0">
                <a:solidFill>
                  <a:srgbClr val="231F20"/>
                </a:solidFill>
                <a:latin typeface="Times New Roman"/>
                <a:cs typeface="Times New Roman"/>
              </a:rPr>
              <a:t> </a:t>
            </a:r>
            <a:r>
              <a:rPr sz="1000" dirty="0">
                <a:solidFill>
                  <a:srgbClr val="231F20"/>
                </a:solidFill>
                <a:latin typeface="Times New Roman"/>
                <a:cs typeface="Times New Roman"/>
              </a:rPr>
              <a:t>inner</a:t>
            </a:r>
            <a:r>
              <a:rPr sz="1000" spc="-25" dirty="0">
                <a:solidFill>
                  <a:srgbClr val="231F20"/>
                </a:solidFill>
                <a:latin typeface="Times New Roman"/>
                <a:cs typeface="Times New Roman"/>
              </a:rPr>
              <a:t> </a:t>
            </a:r>
            <a:r>
              <a:rPr sz="1000" dirty="0">
                <a:solidFill>
                  <a:srgbClr val="231F20"/>
                </a:solidFill>
                <a:latin typeface="Times New Roman"/>
                <a:cs typeface="Times New Roman"/>
              </a:rPr>
              <a:t>slots</a:t>
            </a:r>
            <a:r>
              <a:rPr sz="1000" spc="-25" dirty="0">
                <a:solidFill>
                  <a:srgbClr val="231F20"/>
                </a:solidFill>
                <a:latin typeface="Times New Roman"/>
                <a:cs typeface="Times New Roman"/>
              </a:rPr>
              <a:t> </a:t>
            </a:r>
            <a:r>
              <a:rPr sz="1000" dirty="0">
                <a:solidFill>
                  <a:srgbClr val="231F20"/>
                </a:solidFill>
                <a:latin typeface="Times New Roman"/>
                <a:cs typeface="Times New Roman"/>
              </a:rPr>
              <a:t>of</a:t>
            </a:r>
            <a:r>
              <a:rPr sz="1000" spc="-25" dirty="0">
                <a:solidFill>
                  <a:srgbClr val="231F20"/>
                </a:solidFill>
                <a:latin typeface="Times New Roman"/>
                <a:cs typeface="Times New Roman"/>
              </a:rPr>
              <a:t> </a:t>
            </a:r>
            <a:r>
              <a:rPr sz="1000" dirty="0">
                <a:solidFill>
                  <a:srgbClr val="231F20"/>
                </a:solidFill>
                <a:latin typeface="Times New Roman"/>
                <a:cs typeface="Times New Roman"/>
              </a:rPr>
              <a:t>each</a:t>
            </a:r>
            <a:r>
              <a:rPr sz="1000" spc="-25" dirty="0">
                <a:solidFill>
                  <a:srgbClr val="231F20"/>
                </a:solidFill>
                <a:latin typeface="Times New Roman"/>
                <a:cs typeface="Times New Roman"/>
              </a:rPr>
              <a:t> </a:t>
            </a:r>
            <a:r>
              <a:rPr sz="1000" dirty="0">
                <a:solidFill>
                  <a:srgbClr val="231F20"/>
                </a:solidFill>
                <a:latin typeface="Times New Roman"/>
                <a:cs typeface="Times New Roman"/>
              </a:rPr>
              <a:t>main</a:t>
            </a:r>
            <a:r>
              <a:rPr sz="1000" spc="-25" dirty="0">
                <a:solidFill>
                  <a:srgbClr val="231F20"/>
                </a:solidFill>
                <a:latin typeface="Times New Roman"/>
                <a:cs typeface="Times New Roman"/>
              </a:rPr>
              <a:t> </a:t>
            </a:r>
            <a:r>
              <a:rPr sz="1000" dirty="0">
                <a:solidFill>
                  <a:srgbClr val="231F20"/>
                </a:solidFill>
                <a:latin typeface="Times New Roman"/>
                <a:cs typeface="Times New Roman"/>
              </a:rPr>
              <a:t>pole</a:t>
            </a:r>
            <a:r>
              <a:rPr sz="1000" spc="-25" dirty="0">
                <a:solidFill>
                  <a:srgbClr val="231F20"/>
                </a:solidFill>
                <a:latin typeface="Times New Roman"/>
                <a:cs typeface="Times New Roman"/>
              </a:rPr>
              <a:t> </a:t>
            </a:r>
            <a:r>
              <a:rPr sz="1000" dirty="0">
                <a:solidFill>
                  <a:srgbClr val="231F20"/>
                </a:solidFill>
                <a:latin typeface="Times New Roman"/>
                <a:cs typeface="Times New Roman"/>
              </a:rPr>
              <a:t>and</a:t>
            </a:r>
            <a:r>
              <a:rPr sz="1000" spc="-25" dirty="0">
                <a:solidFill>
                  <a:srgbClr val="231F20"/>
                </a:solidFill>
                <a:latin typeface="Times New Roman"/>
                <a:cs typeface="Times New Roman"/>
              </a:rPr>
              <a:t> </a:t>
            </a:r>
            <a:r>
              <a:rPr sz="1000" dirty="0">
                <a:solidFill>
                  <a:srgbClr val="231F20"/>
                </a:solidFill>
                <a:latin typeface="Times New Roman"/>
                <a:cs typeface="Times New Roman"/>
              </a:rPr>
              <a:t>is</a:t>
            </a:r>
            <a:r>
              <a:rPr sz="1000" spc="-25" dirty="0">
                <a:solidFill>
                  <a:srgbClr val="231F20"/>
                </a:solidFill>
                <a:latin typeface="Times New Roman"/>
                <a:cs typeface="Times New Roman"/>
              </a:rPr>
              <a:t> </a:t>
            </a:r>
            <a:r>
              <a:rPr sz="1000" dirty="0">
                <a:solidFill>
                  <a:srgbClr val="231F20"/>
                </a:solidFill>
                <a:latin typeface="Times New Roman"/>
                <a:cs typeface="Times New Roman"/>
              </a:rPr>
              <a:t>connected</a:t>
            </a:r>
            <a:r>
              <a:rPr sz="1000" spc="-25" dirty="0">
                <a:solidFill>
                  <a:srgbClr val="231F20"/>
                </a:solidFill>
                <a:latin typeface="Times New Roman"/>
                <a:cs typeface="Times New Roman"/>
              </a:rPr>
              <a:t> </a:t>
            </a:r>
            <a:r>
              <a:rPr sz="1000" dirty="0">
                <a:solidFill>
                  <a:srgbClr val="231F20"/>
                </a:solidFill>
                <a:latin typeface="Times New Roman"/>
                <a:cs typeface="Times New Roman"/>
              </a:rPr>
              <a:t>in</a:t>
            </a:r>
            <a:r>
              <a:rPr sz="1000" spc="-25" dirty="0">
                <a:solidFill>
                  <a:srgbClr val="231F20"/>
                </a:solidFill>
                <a:latin typeface="Times New Roman"/>
                <a:cs typeface="Times New Roman"/>
              </a:rPr>
              <a:t> </a:t>
            </a:r>
            <a:r>
              <a:rPr sz="1000" dirty="0">
                <a:solidFill>
                  <a:srgbClr val="231F20"/>
                </a:solidFill>
                <a:latin typeface="Times New Roman"/>
                <a:cs typeface="Times New Roman"/>
              </a:rPr>
              <a:t>series</a:t>
            </a:r>
            <a:r>
              <a:rPr sz="1000" spc="-25" dirty="0">
                <a:solidFill>
                  <a:srgbClr val="231F20"/>
                </a:solidFill>
                <a:latin typeface="Times New Roman"/>
                <a:cs typeface="Times New Roman"/>
              </a:rPr>
              <a:t> </a:t>
            </a:r>
            <a:r>
              <a:rPr sz="1000" dirty="0">
                <a:solidFill>
                  <a:srgbClr val="231F20"/>
                </a:solidFill>
                <a:latin typeface="Times New Roman"/>
                <a:cs typeface="Times New Roman"/>
              </a:rPr>
              <a:t>with</a:t>
            </a:r>
            <a:r>
              <a:rPr sz="1000" spc="-25" dirty="0">
                <a:solidFill>
                  <a:srgbClr val="231F20"/>
                </a:solidFill>
                <a:latin typeface="Times New Roman"/>
                <a:cs typeface="Times New Roman"/>
              </a:rPr>
              <a:t> </a:t>
            </a:r>
            <a:r>
              <a:rPr sz="1000" dirty="0">
                <a:solidFill>
                  <a:srgbClr val="231F20"/>
                </a:solidFill>
                <a:latin typeface="Times New Roman"/>
                <a:cs typeface="Times New Roman"/>
              </a:rPr>
              <a:t>the</a:t>
            </a:r>
            <a:r>
              <a:rPr sz="1000" spc="-25" dirty="0">
                <a:solidFill>
                  <a:srgbClr val="231F20"/>
                </a:solidFill>
                <a:latin typeface="Times New Roman"/>
                <a:cs typeface="Times New Roman"/>
              </a:rPr>
              <a:t> </a:t>
            </a:r>
            <a:r>
              <a:rPr sz="1000" dirty="0">
                <a:solidFill>
                  <a:srgbClr val="231F20"/>
                </a:solidFill>
                <a:latin typeface="Times New Roman"/>
                <a:cs typeface="Times New Roman"/>
              </a:rPr>
              <a:t>armature</a:t>
            </a:r>
            <a:r>
              <a:rPr sz="1000" spc="-25" dirty="0">
                <a:solidFill>
                  <a:srgbClr val="231F20"/>
                </a:solidFill>
                <a:latin typeface="Times New Roman"/>
                <a:cs typeface="Times New Roman"/>
              </a:rPr>
              <a:t> </a:t>
            </a:r>
            <a:r>
              <a:rPr sz="1000" dirty="0">
                <a:solidFill>
                  <a:srgbClr val="231F20"/>
                </a:solidFill>
                <a:latin typeface="Times New Roman"/>
                <a:cs typeface="Times New Roman"/>
              </a:rPr>
              <a:t>(Fig.</a:t>
            </a:r>
            <a:r>
              <a:rPr sz="1000" spc="-25" dirty="0">
                <a:solidFill>
                  <a:srgbClr val="231F20"/>
                </a:solidFill>
                <a:latin typeface="Times New Roman"/>
                <a:cs typeface="Times New Roman"/>
              </a:rPr>
              <a:t> </a:t>
            </a:r>
            <a:r>
              <a:rPr sz="1000" dirty="0">
                <a:solidFill>
                  <a:srgbClr val="231F20"/>
                </a:solidFill>
                <a:latin typeface="Times New Roman"/>
                <a:cs typeface="Times New Roman"/>
              </a:rPr>
              <a:t>36.40)  through</a:t>
            </a:r>
            <a:r>
              <a:rPr sz="1000" spc="-40" dirty="0">
                <a:solidFill>
                  <a:srgbClr val="231F20"/>
                </a:solidFill>
                <a:latin typeface="Times New Roman"/>
                <a:cs typeface="Times New Roman"/>
              </a:rPr>
              <a:t> </a:t>
            </a:r>
            <a:r>
              <a:rPr sz="1000" dirty="0">
                <a:solidFill>
                  <a:srgbClr val="231F20"/>
                </a:solidFill>
                <a:latin typeface="Times New Roman"/>
                <a:cs typeface="Times New Roman"/>
              </a:rPr>
              <a:t>an</a:t>
            </a:r>
            <a:r>
              <a:rPr sz="1000" spc="-40" dirty="0">
                <a:solidFill>
                  <a:srgbClr val="231F20"/>
                </a:solidFill>
                <a:latin typeface="Times New Roman"/>
                <a:cs typeface="Times New Roman"/>
              </a:rPr>
              <a:t> </a:t>
            </a:r>
            <a:r>
              <a:rPr sz="1000" dirty="0">
                <a:solidFill>
                  <a:srgbClr val="231F20"/>
                </a:solidFill>
                <a:latin typeface="Times New Roman"/>
                <a:cs typeface="Times New Roman"/>
              </a:rPr>
              <a:t>additional</a:t>
            </a:r>
            <a:r>
              <a:rPr sz="1000" spc="-40" dirty="0">
                <a:solidFill>
                  <a:srgbClr val="231F20"/>
                </a:solidFill>
                <a:latin typeface="Times New Roman"/>
                <a:cs typeface="Times New Roman"/>
              </a:rPr>
              <a:t> </a:t>
            </a:r>
            <a:r>
              <a:rPr sz="1000" dirty="0">
                <a:solidFill>
                  <a:srgbClr val="231F20"/>
                </a:solidFill>
                <a:latin typeface="Times New Roman"/>
                <a:cs typeface="Times New Roman"/>
              </a:rPr>
              <a:t>set</a:t>
            </a:r>
            <a:r>
              <a:rPr sz="1000" spc="-40" dirty="0">
                <a:solidFill>
                  <a:srgbClr val="231F20"/>
                </a:solidFill>
                <a:latin typeface="Times New Roman"/>
                <a:cs typeface="Times New Roman"/>
              </a:rPr>
              <a:t> </a:t>
            </a:r>
            <a:r>
              <a:rPr sz="1000" dirty="0">
                <a:solidFill>
                  <a:srgbClr val="231F20"/>
                </a:solidFill>
                <a:latin typeface="Times New Roman"/>
                <a:cs typeface="Times New Roman"/>
              </a:rPr>
              <a:t>of</a:t>
            </a:r>
            <a:r>
              <a:rPr sz="1000" spc="-40" dirty="0">
                <a:solidFill>
                  <a:srgbClr val="231F20"/>
                </a:solidFill>
                <a:latin typeface="Times New Roman"/>
                <a:cs typeface="Times New Roman"/>
              </a:rPr>
              <a:t> </a:t>
            </a:r>
            <a:r>
              <a:rPr sz="1000" dirty="0">
                <a:solidFill>
                  <a:srgbClr val="231F20"/>
                </a:solidFill>
                <a:latin typeface="Times New Roman"/>
                <a:cs typeface="Times New Roman"/>
              </a:rPr>
              <a:t>brushes</a:t>
            </a:r>
            <a:r>
              <a:rPr sz="1000" spc="-40" dirty="0">
                <a:solidFill>
                  <a:srgbClr val="231F20"/>
                </a:solidFill>
                <a:latin typeface="Times New Roman"/>
                <a:cs typeface="Times New Roman"/>
              </a:rPr>
              <a:t> </a:t>
            </a:r>
            <a:r>
              <a:rPr sz="1000" dirty="0">
                <a:solidFill>
                  <a:srgbClr val="231F20"/>
                </a:solidFill>
                <a:latin typeface="Times New Roman"/>
                <a:cs typeface="Times New Roman"/>
              </a:rPr>
              <a:t>placed</a:t>
            </a:r>
            <a:r>
              <a:rPr sz="1000" spc="-40" dirty="0">
                <a:solidFill>
                  <a:srgbClr val="231F20"/>
                </a:solidFill>
                <a:latin typeface="Times New Roman"/>
                <a:cs typeface="Times New Roman"/>
              </a:rPr>
              <a:t> </a:t>
            </a:r>
            <a:r>
              <a:rPr sz="1000" dirty="0">
                <a:solidFill>
                  <a:srgbClr val="231F20"/>
                </a:solidFill>
                <a:latin typeface="Times New Roman"/>
                <a:cs typeface="Times New Roman"/>
              </a:rPr>
              <a:t>mid-way</a:t>
            </a:r>
            <a:r>
              <a:rPr sz="1000" spc="-40" dirty="0">
                <a:solidFill>
                  <a:srgbClr val="231F20"/>
                </a:solidFill>
                <a:latin typeface="Times New Roman"/>
                <a:cs typeface="Times New Roman"/>
              </a:rPr>
              <a:t> </a:t>
            </a:r>
            <a:r>
              <a:rPr sz="1000" dirty="0">
                <a:solidFill>
                  <a:srgbClr val="231F20"/>
                </a:solidFill>
                <a:latin typeface="Times New Roman"/>
                <a:cs typeface="Times New Roman"/>
              </a:rPr>
              <a:t>between</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usual</a:t>
            </a:r>
            <a:r>
              <a:rPr sz="1000" spc="-40" dirty="0">
                <a:solidFill>
                  <a:srgbClr val="231F20"/>
                </a:solidFill>
                <a:latin typeface="Times New Roman"/>
                <a:cs typeface="Times New Roman"/>
              </a:rPr>
              <a:t> </a:t>
            </a:r>
            <a:r>
              <a:rPr sz="1000" dirty="0">
                <a:solidFill>
                  <a:srgbClr val="231F20"/>
                </a:solidFill>
                <a:latin typeface="Times New Roman"/>
                <a:cs typeface="Times New Roman"/>
              </a:rPr>
              <a:t>short-circuited</a:t>
            </a:r>
            <a:r>
              <a:rPr sz="1000" spc="-40" dirty="0">
                <a:solidFill>
                  <a:srgbClr val="231F20"/>
                </a:solidFill>
                <a:latin typeface="Times New Roman"/>
                <a:cs typeface="Times New Roman"/>
              </a:rPr>
              <a:t> </a:t>
            </a:r>
            <a:r>
              <a:rPr sz="1000" dirty="0">
                <a:solidFill>
                  <a:srgbClr val="231F20"/>
                </a:solidFill>
                <a:latin typeface="Times New Roman"/>
                <a:cs typeface="Times New Roman"/>
              </a:rPr>
              <a:t>brushes.</a:t>
            </a:r>
            <a:endParaRPr sz="1000">
              <a:latin typeface="Times New Roman"/>
              <a:cs typeface="Times New Roman"/>
            </a:endParaRPr>
          </a:p>
        </p:txBody>
      </p:sp>
      <p:sp>
        <p:nvSpPr>
          <p:cNvPr id="20" name="object 20"/>
          <p:cNvSpPr txBox="1"/>
          <p:nvPr/>
        </p:nvSpPr>
        <p:spPr>
          <a:xfrm>
            <a:off x="1513755" y="5373348"/>
            <a:ext cx="6116491" cy="795089"/>
          </a:xfrm>
          <a:prstGeom prst="rect">
            <a:avLst/>
          </a:prstGeom>
        </p:spPr>
        <p:txBody>
          <a:bodyPr vert="horz" wrap="square" lIns="0" tIns="0" rIns="0" bIns="0" rtlCol="0">
            <a:spAutoFit/>
          </a:bodyPr>
          <a:lstStyle/>
          <a:p>
            <a:pPr marL="1338580">
              <a:lnSpc>
                <a:spcPct val="100000"/>
              </a:lnSpc>
              <a:tabLst>
                <a:tab pos="3883025" algn="l"/>
              </a:tabLst>
            </a:pPr>
            <a:r>
              <a:rPr sz="800" b="1" spc="-5" dirty="0">
                <a:solidFill>
                  <a:srgbClr val="231F20"/>
                </a:solidFill>
                <a:latin typeface="Arial"/>
                <a:cs typeface="Arial"/>
              </a:rPr>
              <a:t>Fig.</a:t>
            </a:r>
            <a:r>
              <a:rPr sz="800" b="1" spc="-10" dirty="0">
                <a:solidFill>
                  <a:srgbClr val="231F20"/>
                </a:solidFill>
                <a:latin typeface="Arial"/>
                <a:cs typeface="Arial"/>
              </a:rPr>
              <a:t> </a:t>
            </a:r>
            <a:r>
              <a:rPr sz="800" b="1" spc="-5" dirty="0">
                <a:solidFill>
                  <a:srgbClr val="231F20"/>
                </a:solidFill>
                <a:latin typeface="Arial"/>
                <a:cs typeface="Arial"/>
              </a:rPr>
              <a:t>36.</a:t>
            </a:r>
            <a:r>
              <a:rPr sz="800" b="1" spc="-10" dirty="0">
                <a:solidFill>
                  <a:srgbClr val="231F20"/>
                </a:solidFill>
                <a:latin typeface="Arial"/>
                <a:cs typeface="Arial"/>
              </a:rPr>
              <a:t> </a:t>
            </a:r>
            <a:r>
              <a:rPr sz="800" b="1" spc="-5" dirty="0">
                <a:solidFill>
                  <a:srgbClr val="231F20"/>
                </a:solidFill>
                <a:latin typeface="Arial"/>
                <a:cs typeface="Arial"/>
              </a:rPr>
              <a:t>39	Fig. 36.</a:t>
            </a:r>
            <a:r>
              <a:rPr sz="800" b="1" spc="-105" dirty="0">
                <a:solidFill>
                  <a:srgbClr val="231F20"/>
                </a:solidFill>
                <a:latin typeface="Arial"/>
                <a:cs typeface="Arial"/>
              </a:rPr>
              <a:t> </a:t>
            </a:r>
            <a:r>
              <a:rPr sz="800" b="1" spc="-5" dirty="0">
                <a:solidFill>
                  <a:srgbClr val="231F20"/>
                </a:solidFill>
                <a:latin typeface="Arial"/>
                <a:cs typeface="Arial"/>
              </a:rPr>
              <a:t>40</a:t>
            </a:r>
            <a:endParaRPr sz="800">
              <a:latin typeface="Arial"/>
              <a:cs typeface="Arial"/>
            </a:endParaRPr>
          </a:p>
          <a:p>
            <a:pPr>
              <a:lnSpc>
                <a:spcPct val="100000"/>
              </a:lnSpc>
              <a:spcBef>
                <a:spcPts val="15"/>
              </a:spcBef>
            </a:pPr>
            <a:endParaRPr sz="850">
              <a:latin typeface="Times New Roman"/>
              <a:cs typeface="Times New Roman"/>
            </a:endParaRPr>
          </a:p>
          <a:p>
            <a:pPr marL="12700">
              <a:lnSpc>
                <a:spcPct val="100000"/>
              </a:lnSpc>
            </a:pPr>
            <a:r>
              <a:rPr sz="1100" b="1" spc="5" dirty="0">
                <a:solidFill>
                  <a:srgbClr val="ED1C24"/>
                </a:solidFill>
                <a:latin typeface="Arial"/>
                <a:cs typeface="Arial"/>
              </a:rPr>
              <a:t>36.14. </a:t>
            </a:r>
            <a:r>
              <a:rPr sz="1100" b="1" spc="-15" dirty="0">
                <a:solidFill>
                  <a:srgbClr val="ED1C24"/>
                </a:solidFill>
                <a:latin typeface="Arial"/>
                <a:cs typeface="Arial"/>
              </a:rPr>
              <a:t>Repulsion-start </a:t>
            </a:r>
            <a:r>
              <a:rPr sz="1100" b="1" spc="-5" dirty="0">
                <a:solidFill>
                  <a:srgbClr val="ED1C24"/>
                </a:solidFill>
                <a:latin typeface="Arial"/>
                <a:cs typeface="Arial"/>
              </a:rPr>
              <a:t>Induction-Run</a:t>
            </a:r>
            <a:r>
              <a:rPr sz="1100" b="1" spc="165" dirty="0">
                <a:solidFill>
                  <a:srgbClr val="ED1C24"/>
                </a:solidFill>
                <a:latin typeface="Arial"/>
                <a:cs typeface="Arial"/>
              </a:rPr>
              <a:t> </a:t>
            </a:r>
            <a:r>
              <a:rPr sz="1100" b="1" dirty="0">
                <a:solidFill>
                  <a:srgbClr val="ED1C24"/>
                </a:solidFill>
                <a:latin typeface="Arial"/>
                <a:cs typeface="Arial"/>
              </a:rPr>
              <a:t>Motor</a:t>
            </a:r>
            <a:endParaRPr sz="1100">
              <a:latin typeface="Arial"/>
              <a:cs typeface="Arial"/>
            </a:endParaRPr>
          </a:p>
          <a:p>
            <a:pPr marL="12700" marR="5080" indent="228600">
              <a:lnSpc>
                <a:spcPct val="100000"/>
              </a:lnSpc>
              <a:spcBef>
                <a:spcPts val="505"/>
              </a:spcBef>
            </a:pPr>
            <a:r>
              <a:rPr sz="1000" dirty="0">
                <a:solidFill>
                  <a:srgbClr val="231F20"/>
                </a:solidFill>
                <a:latin typeface="Times New Roman"/>
                <a:cs typeface="Times New Roman"/>
              </a:rPr>
              <a:t>As</a:t>
            </a:r>
            <a:r>
              <a:rPr sz="1000" spc="-35" dirty="0">
                <a:solidFill>
                  <a:srgbClr val="231F20"/>
                </a:solidFill>
                <a:latin typeface="Times New Roman"/>
                <a:cs typeface="Times New Roman"/>
              </a:rPr>
              <a:t> </a:t>
            </a:r>
            <a:r>
              <a:rPr sz="1000" dirty="0">
                <a:solidFill>
                  <a:srgbClr val="231F20"/>
                </a:solidFill>
                <a:latin typeface="Times New Roman"/>
                <a:cs typeface="Times New Roman"/>
              </a:rPr>
              <a:t>mentioned</a:t>
            </a:r>
            <a:r>
              <a:rPr sz="1000" spc="-35" dirty="0">
                <a:solidFill>
                  <a:srgbClr val="231F20"/>
                </a:solidFill>
                <a:latin typeface="Times New Roman"/>
                <a:cs typeface="Times New Roman"/>
              </a:rPr>
              <a:t> </a:t>
            </a:r>
            <a:r>
              <a:rPr sz="1000" spc="-5" dirty="0">
                <a:solidFill>
                  <a:srgbClr val="231F20"/>
                </a:solidFill>
                <a:latin typeface="Times New Roman"/>
                <a:cs typeface="Times New Roman"/>
              </a:rPr>
              <a:t>earlier,</a:t>
            </a:r>
            <a:r>
              <a:rPr sz="1000" spc="-35" dirty="0">
                <a:solidFill>
                  <a:srgbClr val="231F20"/>
                </a:solidFill>
                <a:latin typeface="Times New Roman"/>
                <a:cs typeface="Times New Roman"/>
              </a:rPr>
              <a:t> </a:t>
            </a:r>
            <a:r>
              <a:rPr sz="1000" dirty="0">
                <a:solidFill>
                  <a:srgbClr val="231F20"/>
                </a:solidFill>
                <a:latin typeface="Times New Roman"/>
                <a:cs typeface="Times New Roman"/>
              </a:rPr>
              <a:t>this</a:t>
            </a:r>
            <a:r>
              <a:rPr sz="1000" spc="-35"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35" dirty="0">
                <a:solidFill>
                  <a:srgbClr val="231F20"/>
                </a:solidFill>
                <a:latin typeface="Times New Roman"/>
                <a:cs typeface="Times New Roman"/>
              </a:rPr>
              <a:t> </a:t>
            </a:r>
            <a:r>
              <a:rPr sz="1000" dirty="0">
                <a:solidFill>
                  <a:srgbClr val="231F20"/>
                </a:solidFill>
                <a:latin typeface="Times New Roman"/>
                <a:cs typeface="Times New Roman"/>
              </a:rPr>
              <a:t>starts</a:t>
            </a:r>
            <a:r>
              <a:rPr sz="1000" spc="-35" dirty="0">
                <a:solidFill>
                  <a:srgbClr val="231F20"/>
                </a:solidFill>
                <a:latin typeface="Times New Roman"/>
                <a:cs typeface="Times New Roman"/>
              </a:rPr>
              <a:t> </a:t>
            </a:r>
            <a:r>
              <a:rPr sz="1000" dirty="0">
                <a:solidFill>
                  <a:srgbClr val="231F20"/>
                </a:solidFill>
                <a:latin typeface="Times New Roman"/>
                <a:cs typeface="Times New Roman"/>
              </a:rPr>
              <a:t>as</a:t>
            </a:r>
            <a:r>
              <a:rPr sz="1000" spc="-35" dirty="0">
                <a:solidFill>
                  <a:srgbClr val="231F20"/>
                </a:solidFill>
                <a:latin typeface="Times New Roman"/>
                <a:cs typeface="Times New Roman"/>
              </a:rPr>
              <a:t> </a:t>
            </a:r>
            <a:r>
              <a:rPr sz="1000" dirty="0">
                <a:solidFill>
                  <a:srgbClr val="231F20"/>
                </a:solidFill>
                <a:latin typeface="Times New Roman"/>
                <a:cs typeface="Times New Roman"/>
              </a:rPr>
              <a:t>an</a:t>
            </a:r>
            <a:r>
              <a:rPr sz="1000" spc="-35" dirty="0">
                <a:solidFill>
                  <a:srgbClr val="231F20"/>
                </a:solidFill>
                <a:latin typeface="Times New Roman"/>
                <a:cs typeface="Times New Roman"/>
              </a:rPr>
              <a:t> </a:t>
            </a:r>
            <a:r>
              <a:rPr sz="1000" dirty="0">
                <a:solidFill>
                  <a:srgbClr val="231F20"/>
                </a:solidFill>
                <a:latin typeface="Times New Roman"/>
                <a:cs typeface="Times New Roman"/>
              </a:rPr>
              <a:t>ordinary</a:t>
            </a:r>
            <a:r>
              <a:rPr sz="1000" spc="-35" dirty="0">
                <a:solidFill>
                  <a:srgbClr val="231F20"/>
                </a:solidFill>
                <a:latin typeface="Times New Roman"/>
                <a:cs typeface="Times New Roman"/>
              </a:rPr>
              <a:t> </a:t>
            </a:r>
            <a:r>
              <a:rPr sz="1000" dirty="0">
                <a:solidFill>
                  <a:srgbClr val="231F20"/>
                </a:solidFill>
                <a:latin typeface="Times New Roman"/>
                <a:cs typeface="Times New Roman"/>
              </a:rPr>
              <a:t>repulsion</a:t>
            </a:r>
            <a:r>
              <a:rPr sz="1000" spc="-35" dirty="0">
                <a:solidFill>
                  <a:srgbClr val="231F20"/>
                </a:solidFill>
                <a:latin typeface="Times New Roman"/>
                <a:cs typeface="Times New Roman"/>
              </a:rPr>
              <a:t> </a:t>
            </a:r>
            <a:r>
              <a:rPr sz="1000" spc="-10" dirty="0">
                <a:solidFill>
                  <a:srgbClr val="231F20"/>
                </a:solidFill>
                <a:latin typeface="Times New Roman"/>
                <a:cs typeface="Times New Roman"/>
              </a:rPr>
              <a:t>motor,</a:t>
            </a:r>
            <a:r>
              <a:rPr sz="1000" spc="-35" dirty="0">
                <a:solidFill>
                  <a:srgbClr val="231F20"/>
                </a:solidFill>
                <a:latin typeface="Times New Roman"/>
                <a:cs typeface="Times New Roman"/>
              </a:rPr>
              <a:t> </a:t>
            </a:r>
            <a:r>
              <a:rPr sz="1000" dirty="0">
                <a:solidFill>
                  <a:srgbClr val="231F20"/>
                </a:solidFill>
                <a:latin typeface="Times New Roman"/>
                <a:cs typeface="Times New Roman"/>
              </a:rPr>
              <a:t>but</a:t>
            </a:r>
            <a:r>
              <a:rPr sz="1000" spc="-35" dirty="0">
                <a:solidFill>
                  <a:srgbClr val="231F20"/>
                </a:solidFill>
                <a:latin typeface="Times New Roman"/>
                <a:cs typeface="Times New Roman"/>
              </a:rPr>
              <a:t> </a:t>
            </a:r>
            <a:r>
              <a:rPr sz="1000" dirty="0">
                <a:solidFill>
                  <a:srgbClr val="231F20"/>
                </a:solidFill>
                <a:latin typeface="Times New Roman"/>
                <a:cs typeface="Times New Roman"/>
              </a:rPr>
              <a:t>after</a:t>
            </a:r>
            <a:r>
              <a:rPr sz="1000" spc="-35" dirty="0">
                <a:solidFill>
                  <a:srgbClr val="231F20"/>
                </a:solidFill>
                <a:latin typeface="Times New Roman"/>
                <a:cs typeface="Times New Roman"/>
              </a:rPr>
              <a:t> </a:t>
            </a:r>
            <a:r>
              <a:rPr sz="1000" dirty="0">
                <a:solidFill>
                  <a:srgbClr val="231F20"/>
                </a:solidFill>
                <a:latin typeface="Times New Roman"/>
                <a:cs typeface="Times New Roman"/>
              </a:rPr>
              <a:t>it</a:t>
            </a:r>
            <a:r>
              <a:rPr sz="1000" spc="-35" dirty="0">
                <a:solidFill>
                  <a:srgbClr val="231F20"/>
                </a:solidFill>
                <a:latin typeface="Times New Roman"/>
                <a:cs typeface="Times New Roman"/>
              </a:rPr>
              <a:t> </a:t>
            </a:r>
            <a:r>
              <a:rPr sz="1000" dirty="0">
                <a:solidFill>
                  <a:srgbClr val="231F20"/>
                </a:solidFill>
                <a:latin typeface="Times New Roman"/>
                <a:cs typeface="Times New Roman"/>
              </a:rPr>
              <a:t>reaches</a:t>
            </a:r>
            <a:r>
              <a:rPr sz="1000" spc="-35" dirty="0">
                <a:solidFill>
                  <a:srgbClr val="231F20"/>
                </a:solidFill>
                <a:latin typeface="Times New Roman"/>
                <a:cs typeface="Times New Roman"/>
              </a:rPr>
              <a:t> </a:t>
            </a:r>
            <a:r>
              <a:rPr sz="1000" dirty="0">
                <a:solidFill>
                  <a:srgbClr val="231F20"/>
                </a:solidFill>
                <a:latin typeface="Times New Roman"/>
                <a:cs typeface="Times New Roman"/>
              </a:rPr>
              <a:t>about  75 per cent of its full speed, centrifugal short-circuiting device short-circuits its </a:t>
            </a:r>
            <a:r>
              <a:rPr sz="1000" spc="-10" dirty="0">
                <a:solidFill>
                  <a:srgbClr val="231F20"/>
                </a:solidFill>
                <a:latin typeface="Times New Roman"/>
                <a:cs typeface="Times New Roman"/>
              </a:rPr>
              <a:t>commutator.</a:t>
            </a:r>
            <a:r>
              <a:rPr sz="1000" spc="50" dirty="0">
                <a:solidFill>
                  <a:srgbClr val="231F20"/>
                </a:solidFill>
                <a:latin typeface="Times New Roman"/>
                <a:cs typeface="Times New Roman"/>
              </a:rPr>
              <a:t> </a:t>
            </a:r>
            <a:r>
              <a:rPr sz="1000" dirty="0">
                <a:solidFill>
                  <a:srgbClr val="231F20"/>
                </a:solidFill>
                <a:latin typeface="Times New Roman"/>
                <a:cs typeface="Times New Roman"/>
              </a:rPr>
              <a:t>From</a:t>
            </a:r>
            <a:endParaRPr sz="1000">
              <a:latin typeface="Times New Roman"/>
              <a:cs typeface="Times New Roman"/>
            </a:endParaRPr>
          </a:p>
        </p:txBody>
      </p:sp>
      <p:sp>
        <p:nvSpPr>
          <p:cNvPr id="21" name="object 21"/>
          <p:cNvSpPr/>
          <p:nvPr/>
        </p:nvSpPr>
        <p:spPr>
          <a:xfrm>
            <a:off x="1605656" y="4334142"/>
            <a:ext cx="6071155" cy="1022999"/>
          </a:xfrm>
          <a:custGeom>
            <a:avLst/>
            <a:gdLst/>
            <a:ahLst/>
            <a:cxnLst/>
            <a:rect l="l" t="t" r="r" b="b"/>
            <a:pathLst>
              <a:path w="5017135" h="1595120">
                <a:moveTo>
                  <a:pt x="0" y="0"/>
                </a:moveTo>
                <a:lnTo>
                  <a:pt x="5017008" y="0"/>
                </a:lnTo>
                <a:lnTo>
                  <a:pt x="5017008" y="1594993"/>
                </a:lnTo>
                <a:lnTo>
                  <a:pt x="0" y="1594993"/>
                </a:lnTo>
                <a:lnTo>
                  <a:pt x="0" y="0"/>
                </a:lnTo>
                <a:close/>
              </a:path>
            </a:pathLst>
          </a:custGeom>
          <a:solidFill>
            <a:srgbClr val="E3F2E7"/>
          </a:solidFill>
        </p:spPr>
        <p:txBody>
          <a:bodyPr wrap="square" lIns="0" tIns="0" rIns="0" bIns="0" rtlCol="0"/>
          <a:lstStyle/>
          <a:p>
            <a:endParaRPr/>
          </a:p>
        </p:txBody>
      </p:sp>
      <p:sp>
        <p:nvSpPr>
          <p:cNvPr id="22" name="object 22"/>
          <p:cNvSpPr/>
          <p:nvPr/>
        </p:nvSpPr>
        <p:spPr>
          <a:xfrm>
            <a:off x="2196065" y="4648250"/>
            <a:ext cx="828339" cy="438602"/>
          </a:xfrm>
          <a:custGeom>
            <a:avLst/>
            <a:gdLst/>
            <a:ahLst/>
            <a:cxnLst/>
            <a:rect l="l" t="t" r="r" b="b"/>
            <a:pathLst>
              <a:path w="684530" h="683895">
                <a:moveTo>
                  <a:pt x="341985" y="0"/>
                </a:moveTo>
                <a:lnTo>
                  <a:pt x="295683" y="3135"/>
                </a:lnTo>
                <a:lnTo>
                  <a:pt x="251242" y="12252"/>
                </a:lnTo>
                <a:lnTo>
                  <a:pt x="209074" y="26939"/>
                </a:lnTo>
                <a:lnTo>
                  <a:pt x="169592" y="46784"/>
                </a:lnTo>
                <a:lnTo>
                  <a:pt x="133210" y="71373"/>
                </a:lnTo>
                <a:lnTo>
                  <a:pt x="100341" y="100295"/>
                </a:lnTo>
                <a:lnTo>
                  <a:pt x="71396" y="133135"/>
                </a:lnTo>
                <a:lnTo>
                  <a:pt x="46789" y="169483"/>
                </a:lnTo>
                <a:lnTo>
                  <a:pt x="26933" y="208926"/>
                </a:lnTo>
                <a:lnTo>
                  <a:pt x="12241" y="251050"/>
                </a:lnTo>
                <a:lnTo>
                  <a:pt x="3126" y="295443"/>
                </a:lnTo>
                <a:lnTo>
                  <a:pt x="0" y="341693"/>
                </a:lnTo>
                <a:lnTo>
                  <a:pt x="3138" y="387945"/>
                </a:lnTo>
                <a:lnTo>
                  <a:pt x="12265" y="432338"/>
                </a:lnTo>
                <a:lnTo>
                  <a:pt x="26969" y="474459"/>
                </a:lnTo>
                <a:lnTo>
                  <a:pt x="46835" y="513897"/>
                </a:lnTo>
                <a:lnTo>
                  <a:pt x="71451" y="550238"/>
                </a:lnTo>
                <a:lnTo>
                  <a:pt x="100404" y="583071"/>
                </a:lnTo>
                <a:lnTo>
                  <a:pt x="133281" y="611983"/>
                </a:lnTo>
                <a:lnTo>
                  <a:pt x="169670" y="636562"/>
                </a:lnTo>
                <a:lnTo>
                  <a:pt x="209156" y="656395"/>
                </a:lnTo>
                <a:lnTo>
                  <a:pt x="251328" y="671070"/>
                </a:lnTo>
                <a:lnTo>
                  <a:pt x="295771" y="680175"/>
                </a:lnTo>
                <a:lnTo>
                  <a:pt x="342074" y="683298"/>
                </a:lnTo>
                <a:lnTo>
                  <a:pt x="388376" y="680163"/>
                </a:lnTo>
                <a:lnTo>
                  <a:pt x="432816" y="671046"/>
                </a:lnTo>
                <a:lnTo>
                  <a:pt x="474983" y="656360"/>
                </a:lnTo>
                <a:lnTo>
                  <a:pt x="514463" y="636516"/>
                </a:lnTo>
                <a:lnTo>
                  <a:pt x="550844" y="611928"/>
                </a:lnTo>
                <a:lnTo>
                  <a:pt x="583712" y="583007"/>
                </a:lnTo>
                <a:lnTo>
                  <a:pt x="612655" y="550167"/>
                </a:lnTo>
                <a:lnTo>
                  <a:pt x="637261" y="513819"/>
                </a:lnTo>
                <a:lnTo>
                  <a:pt x="657115" y="474377"/>
                </a:lnTo>
                <a:lnTo>
                  <a:pt x="671806" y="432252"/>
                </a:lnTo>
                <a:lnTo>
                  <a:pt x="680921" y="387857"/>
                </a:lnTo>
                <a:lnTo>
                  <a:pt x="684047" y="341604"/>
                </a:lnTo>
                <a:lnTo>
                  <a:pt x="680909" y="295352"/>
                </a:lnTo>
                <a:lnTo>
                  <a:pt x="671782" y="250959"/>
                </a:lnTo>
                <a:lnTo>
                  <a:pt x="657080" y="208838"/>
                </a:lnTo>
                <a:lnTo>
                  <a:pt x="637215" y="169401"/>
                </a:lnTo>
                <a:lnTo>
                  <a:pt x="612600" y="133059"/>
                </a:lnTo>
                <a:lnTo>
                  <a:pt x="583649" y="100226"/>
                </a:lnTo>
                <a:lnTo>
                  <a:pt x="550773" y="71314"/>
                </a:lnTo>
                <a:lnTo>
                  <a:pt x="514386" y="46736"/>
                </a:lnTo>
                <a:lnTo>
                  <a:pt x="474901" y="26902"/>
                </a:lnTo>
                <a:lnTo>
                  <a:pt x="432731" y="12227"/>
                </a:lnTo>
                <a:lnTo>
                  <a:pt x="388288" y="3122"/>
                </a:lnTo>
                <a:lnTo>
                  <a:pt x="341985" y="0"/>
                </a:lnTo>
                <a:close/>
              </a:path>
            </a:pathLst>
          </a:custGeom>
          <a:solidFill>
            <a:srgbClr val="E3F2E7"/>
          </a:solidFill>
        </p:spPr>
        <p:txBody>
          <a:bodyPr wrap="square" lIns="0" tIns="0" rIns="0" bIns="0" rtlCol="0"/>
          <a:lstStyle/>
          <a:p>
            <a:endParaRPr/>
          </a:p>
        </p:txBody>
      </p:sp>
      <p:sp>
        <p:nvSpPr>
          <p:cNvPr id="23" name="object 23"/>
          <p:cNvSpPr/>
          <p:nvPr/>
        </p:nvSpPr>
        <p:spPr>
          <a:xfrm>
            <a:off x="2196065" y="4648250"/>
            <a:ext cx="828339" cy="438602"/>
          </a:xfrm>
          <a:custGeom>
            <a:avLst/>
            <a:gdLst/>
            <a:ahLst/>
            <a:cxnLst/>
            <a:rect l="l" t="t" r="r" b="b"/>
            <a:pathLst>
              <a:path w="684530" h="683895">
                <a:moveTo>
                  <a:pt x="341985" y="0"/>
                </a:moveTo>
                <a:lnTo>
                  <a:pt x="388288" y="3122"/>
                </a:lnTo>
                <a:lnTo>
                  <a:pt x="432731" y="12227"/>
                </a:lnTo>
                <a:lnTo>
                  <a:pt x="474901" y="26902"/>
                </a:lnTo>
                <a:lnTo>
                  <a:pt x="514386" y="46736"/>
                </a:lnTo>
                <a:lnTo>
                  <a:pt x="550773" y="71314"/>
                </a:lnTo>
                <a:lnTo>
                  <a:pt x="583649" y="100226"/>
                </a:lnTo>
                <a:lnTo>
                  <a:pt x="612600" y="133059"/>
                </a:lnTo>
                <a:lnTo>
                  <a:pt x="637215" y="169401"/>
                </a:lnTo>
                <a:lnTo>
                  <a:pt x="657080" y="208838"/>
                </a:lnTo>
                <a:lnTo>
                  <a:pt x="671782" y="250959"/>
                </a:lnTo>
                <a:lnTo>
                  <a:pt x="680909" y="295352"/>
                </a:lnTo>
                <a:lnTo>
                  <a:pt x="684047" y="341604"/>
                </a:lnTo>
                <a:lnTo>
                  <a:pt x="680921" y="387857"/>
                </a:lnTo>
                <a:lnTo>
                  <a:pt x="671806" y="432252"/>
                </a:lnTo>
                <a:lnTo>
                  <a:pt x="657115" y="474377"/>
                </a:lnTo>
                <a:lnTo>
                  <a:pt x="637261" y="513819"/>
                </a:lnTo>
                <a:lnTo>
                  <a:pt x="612655" y="550167"/>
                </a:lnTo>
                <a:lnTo>
                  <a:pt x="583712" y="583007"/>
                </a:lnTo>
                <a:lnTo>
                  <a:pt x="550844" y="611928"/>
                </a:lnTo>
                <a:lnTo>
                  <a:pt x="514463" y="636516"/>
                </a:lnTo>
                <a:lnTo>
                  <a:pt x="474983" y="656360"/>
                </a:lnTo>
                <a:lnTo>
                  <a:pt x="432816" y="671046"/>
                </a:lnTo>
                <a:lnTo>
                  <a:pt x="388376" y="680163"/>
                </a:lnTo>
                <a:lnTo>
                  <a:pt x="342074" y="683298"/>
                </a:lnTo>
                <a:lnTo>
                  <a:pt x="295771" y="680175"/>
                </a:lnTo>
                <a:lnTo>
                  <a:pt x="251328" y="671070"/>
                </a:lnTo>
                <a:lnTo>
                  <a:pt x="209156" y="656395"/>
                </a:lnTo>
                <a:lnTo>
                  <a:pt x="169670" y="636562"/>
                </a:lnTo>
                <a:lnTo>
                  <a:pt x="133281" y="611983"/>
                </a:lnTo>
                <a:lnTo>
                  <a:pt x="100404" y="583071"/>
                </a:lnTo>
                <a:lnTo>
                  <a:pt x="71451" y="550238"/>
                </a:lnTo>
                <a:lnTo>
                  <a:pt x="46835" y="513897"/>
                </a:lnTo>
                <a:lnTo>
                  <a:pt x="26969" y="474459"/>
                </a:lnTo>
                <a:lnTo>
                  <a:pt x="12265" y="432338"/>
                </a:lnTo>
                <a:lnTo>
                  <a:pt x="3138" y="387945"/>
                </a:lnTo>
                <a:lnTo>
                  <a:pt x="0" y="341693"/>
                </a:lnTo>
                <a:lnTo>
                  <a:pt x="3126" y="295443"/>
                </a:lnTo>
                <a:lnTo>
                  <a:pt x="12241" y="251050"/>
                </a:lnTo>
                <a:lnTo>
                  <a:pt x="26933" y="208926"/>
                </a:lnTo>
                <a:lnTo>
                  <a:pt x="46789" y="169483"/>
                </a:lnTo>
                <a:lnTo>
                  <a:pt x="71396" y="133135"/>
                </a:lnTo>
                <a:lnTo>
                  <a:pt x="100341" y="100295"/>
                </a:lnTo>
                <a:lnTo>
                  <a:pt x="133210" y="71373"/>
                </a:lnTo>
                <a:lnTo>
                  <a:pt x="169592" y="46784"/>
                </a:lnTo>
                <a:lnTo>
                  <a:pt x="209074" y="26939"/>
                </a:lnTo>
                <a:lnTo>
                  <a:pt x="251242" y="12252"/>
                </a:lnTo>
                <a:lnTo>
                  <a:pt x="295683" y="3135"/>
                </a:lnTo>
                <a:lnTo>
                  <a:pt x="341985" y="0"/>
                </a:lnTo>
              </a:path>
            </a:pathLst>
          </a:custGeom>
          <a:ln w="7315">
            <a:solidFill>
              <a:srgbClr val="00AEEF"/>
            </a:solidFill>
          </a:ln>
        </p:spPr>
        <p:txBody>
          <a:bodyPr wrap="square" lIns="0" tIns="0" rIns="0" bIns="0" rtlCol="0"/>
          <a:lstStyle/>
          <a:p>
            <a:endParaRPr/>
          </a:p>
        </p:txBody>
      </p:sp>
      <p:sp>
        <p:nvSpPr>
          <p:cNvPr id="24" name="object 24"/>
          <p:cNvSpPr/>
          <p:nvPr/>
        </p:nvSpPr>
        <p:spPr>
          <a:xfrm>
            <a:off x="5819041" y="4422424"/>
            <a:ext cx="1242507" cy="663809"/>
          </a:xfrm>
          <a:custGeom>
            <a:avLst/>
            <a:gdLst/>
            <a:ahLst/>
            <a:cxnLst/>
            <a:rect l="l" t="t" r="r" b="b"/>
            <a:pathLst>
              <a:path w="1026795" h="1035050">
                <a:moveTo>
                  <a:pt x="139" y="1017701"/>
                </a:moveTo>
                <a:lnTo>
                  <a:pt x="0" y="28384"/>
                </a:lnTo>
                <a:lnTo>
                  <a:pt x="370370" y="26504"/>
                </a:lnTo>
                <a:lnTo>
                  <a:pt x="371170" y="16584"/>
                </a:lnTo>
                <a:lnTo>
                  <a:pt x="412189" y="15041"/>
                </a:lnTo>
                <a:lnTo>
                  <a:pt x="453593" y="0"/>
                </a:lnTo>
                <a:lnTo>
                  <a:pt x="463380" y="1926"/>
                </a:lnTo>
                <a:lnTo>
                  <a:pt x="486511" y="0"/>
                </a:lnTo>
                <a:lnTo>
                  <a:pt x="497813" y="3253"/>
                </a:lnTo>
                <a:lnTo>
                  <a:pt x="506971" y="12328"/>
                </a:lnTo>
                <a:lnTo>
                  <a:pt x="509785" y="26199"/>
                </a:lnTo>
                <a:lnTo>
                  <a:pt x="502056" y="43840"/>
                </a:lnTo>
                <a:lnTo>
                  <a:pt x="493369" y="28414"/>
                </a:lnTo>
                <a:lnTo>
                  <a:pt x="523730" y="3742"/>
                </a:lnTo>
                <a:lnTo>
                  <a:pt x="531329" y="42011"/>
                </a:lnTo>
                <a:lnTo>
                  <a:pt x="536689" y="3742"/>
                </a:lnTo>
                <a:lnTo>
                  <a:pt x="572477" y="26479"/>
                </a:lnTo>
                <a:lnTo>
                  <a:pt x="611797" y="1803"/>
                </a:lnTo>
                <a:lnTo>
                  <a:pt x="630085" y="28295"/>
                </a:lnTo>
                <a:lnTo>
                  <a:pt x="1026071" y="28244"/>
                </a:lnTo>
                <a:lnTo>
                  <a:pt x="1026210" y="1034910"/>
                </a:lnTo>
              </a:path>
            </a:pathLst>
          </a:custGeom>
          <a:ln w="7315">
            <a:solidFill>
              <a:srgbClr val="00AEEF"/>
            </a:solidFill>
          </a:ln>
        </p:spPr>
        <p:txBody>
          <a:bodyPr wrap="square" lIns="0" tIns="0" rIns="0" bIns="0" rtlCol="0"/>
          <a:lstStyle/>
          <a:p>
            <a:endParaRPr/>
          </a:p>
        </p:txBody>
      </p:sp>
      <p:sp>
        <p:nvSpPr>
          <p:cNvPr id="25" name="object 25"/>
          <p:cNvSpPr/>
          <p:nvPr/>
        </p:nvSpPr>
        <p:spPr>
          <a:xfrm>
            <a:off x="5928616" y="4514405"/>
            <a:ext cx="981251" cy="364484"/>
          </a:xfrm>
          <a:custGeom>
            <a:avLst/>
            <a:gdLst/>
            <a:ahLst/>
            <a:cxnLst/>
            <a:rect l="l" t="t" r="r" b="b"/>
            <a:pathLst>
              <a:path w="810895" h="568325">
                <a:moveTo>
                  <a:pt x="89700" y="549960"/>
                </a:moveTo>
                <a:lnTo>
                  <a:pt x="76" y="549973"/>
                </a:lnTo>
                <a:lnTo>
                  <a:pt x="0" y="28371"/>
                </a:lnTo>
                <a:lnTo>
                  <a:pt x="269786" y="28333"/>
                </a:lnTo>
                <a:lnTo>
                  <a:pt x="272150" y="18127"/>
                </a:lnTo>
                <a:lnTo>
                  <a:pt x="307919" y="1939"/>
                </a:lnTo>
                <a:lnTo>
                  <a:pt x="330136" y="0"/>
                </a:lnTo>
                <a:lnTo>
                  <a:pt x="339923" y="1926"/>
                </a:lnTo>
                <a:lnTo>
                  <a:pt x="363054" y="0"/>
                </a:lnTo>
                <a:lnTo>
                  <a:pt x="372842" y="1926"/>
                </a:lnTo>
                <a:lnTo>
                  <a:pt x="395973" y="0"/>
                </a:lnTo>
                <a:lnTo>
                  <a:pt x="407276" y="3253"/>
                </a:lnTo>
                <a:lnTo>
                  <a:pt x="416439" y="12328"/>
                </a:lnTo>
                <a:lnTo>
                  <a:pt x="419258" y="26199"/>
                </a:lnTo>
                <a:lnTo>
                  <a:pt x="411530" y="43840"/>
                </a:lnTo>
                <a:lnTo>
                  <a:pt x="402842" y="28412"/>
                </a:lnTo>
                <a:lnTo>
                  <a:pt x="433204" y="3742"/>
                </a:lnTo>
                <a:lnTo>
                  <a:pt x="440791" y="42011"/>
                </a:lnTo>
                <a:lnTo>
                  <a:pt x="446163" y="3742"/>
                </a:lnTo>
                <a:lnTo>
                  <a:pt x="481939" y="26479"/>
                </a:lnTo>
                <a:lnTo>
                  <a:pt x="521258" y="1803"/>
                </a:lnTo>
                <a:lnTo>
                  <a:pt x="539559" y="28295"/>
                </a:lnTo>
                <a:lnTo>
                  <a:pt x="810247" y="28257"/>
                </a:lnTo>
                <a:lnTo>
                  <a:pt x="810323" y="568134"/>
                </a:lnTo>
                <a:lnTo>
                  <a:pt x="719785" y="568147"/>
                </a:lnTo>
              </a:path>
            </a:pathLst>
          </a:custGeom>
          <a:ln w="7315">
            <a:solidFill>
              <a:srgbClr val="00AEEF"/>
            </a:solidFill>
          </a:ln>
        </p:spPr>
        <p:txBody>
          <a:bodyPr wrap="square" lIns="0" tIns="0" rIns="0" bIns="0" rtlCol="0"/>
          <a:lstStyle/>
          <a:p>
            <a:endParaRPr/>
          </a:p>
        </p:txBody>
      </p:sp>
      <p:graphicFrame>
        <p:nvGraphicFramePr>
          <p:cNvPr id="26" name="object 26"/>
          <p:cNvGraphicFramePr>
            <a:graphicFrameLocks noGrp="1"/>
          </p:cNvGraphicFramePr>
          <p:nvPr/>
        </p:nvGraphicFramePr>
        <p:xfrm>
          <a:off x="3882527" y="4366913"/>
          <a:ext cx="958336" cy="738169"/>
        </p:xfrm>
        <a:graphic>
          <a:graphicData uri="http://schemas.openxmlformats.org/drawingml/2006/table">
            <a:tbl>
              <a:tblPr firstRow="1" bandRow="1">
                <a:tableStyleId>{2D5ABB26-0587-4C30-8999-92F81FD0307C}</a:tableStyleId>
              </a:tblPr>
              <a:tblGrid>
                <a:gridCol w="323175"/>
                <a:gridCol w="312071"/>
                <a:gridCol w="323090"/>
              </a:tblGrid>
              <a:tr h="180441">
                <a:tc>
                  <a:txBody>
                    <a:bodyPr/>
                    <a:lstStyle/>
                    <a:p>
                      <a:endParaRPr sz="600">
                        <a:latin typeface="Times New Roman"/>
                        <a:cs typeface="Times New Roman"/>
                      </a:endParaRPr>
                    </a:p>
                  </a:txBody>
                  <a:tcPr marL="0" marR="0" marT="0" marB="0">
                    <a:lnL w="7315">
                      <a:solidFill>
                        <a:srgbClr val="00AEEF"/>
                      </a:solidFill>
                      <a:prstDash val="solid"/>
                    </a:lnL>
                    <a:lnR w="7467">
                      <a:solidFill>
                        <a:srgbClr val="00AEEF"/>
                      </a:solidFill>
                      <a:prstDash val="solid"/>
                    </a:lnR>
                    <a:lnT w="7315">
                      <a:solidFill>
                        <a:srgbClr val="00AEEF"/>
                      </a:solidFill>
                      <a:prstDash val="solid"/>
                    </a:lnT>
                    <a:lnB w="7429">
                      <a:solidFill>
                        <a:srgbClr val="00AEEF"/>
                      </a:solidFill>
                      <a:prstDash val="solid"/>
                    </a:lnB>
                    <a:solidFill>
                      <a:srgbClr val="FDE8F1"/>
                    </a:solidFill>
                  </a:tcPr>
                </a:tc>
                <a:tc>
                  <a:txBody>
                    <a:bodyPr/>
                    <a:lstStyle/>
                    <a:p>
                      <a:endParaRPr sz="600">
                        <a:latin typeface="Times New Roman"/>
                        <a:cs typeface="Times New Roman"/>
                      </a:endParaRPr>
                    </a:p>
                  </a:txBody>
                  <a:tcPr marL="0" marR="0" marT="0" marB="0">
                    <a:lnL w="7467">
                      <a:solidFill>
                        <a:srgbClr val="00AEEF"/>
                      </a:solidFill>
                      <a:prstDash val="solid"/>
                    </a:lnL>
                    <a:lnR w="7480">
                      <a:solidFill>
                        <a:srgbClr val="00AEEF"/>
                      </a:solidFill>
                      <a:prstDash val="solid"/>
                    </a:lnR>
                    <a:lnT w="7315">
                      <a:solidFill>
                        <a:srgbClr val="00AEEF"/>
                      </a:solidFill>
                      <a:prstDash val="solid"/>
                    </a:lnT>
                    <a:lnB w="7429">
                      <a:solidFill>
                        <a:srgbClr val="00AEEF"/>
                      </a:solidFill>
                      <a:prstDash val="solid"/>
                    </a:lnB>
                    <a:solidFill>
                      <a:srgbClr val="FDE8F1"/>
                    </a:solidFill>
                  </a:tcPr>
                </a:tc>
                <a:tc>
                  <a:txBody>
                    <a:bodyPr/>
                    <a:lstStyle/>
                    <a:p>
                      <a:endParaRPr sz="600">
                        <a:latin typeface="Times New Roman"/>
                        <a:cs typeface="Times New Roman"/>
                      </a:endParaRPr>
                    </a:p>
                  </a:txBody>
                  <a:tcPr marL="0" marR="0" marT="0" marB="0">
                    <a:lnL w="7480">
                      <a:solidFill>
                        <a:srgbClr val="00AEEF"/>
                      </a:solidFill>
                      <a:prstDash val="solid"/>
                    </a:lnL>
                    <a:lnR w="7315">
                      <a:solidFill>
                        <a:srgbClr val="00AEEF"/>
                      </a:solidFill>
                      <a:prstDash val="solid"/>
                    </a:lnR>
                    <a:lnT w="7315">
                      <a:solidFill>
                        <a:srgbClr val="00AEEF"/>
                      </a:solidFill>
                      <a:prstDash val="solid"/>
                    </a:lnT>
                    <a:lnB w="7429">
                      <a:solidFill>
                        <a:srgbClr val="00AEEF"/>
                      </a:solidFill>
                      <a:prstDash val="solid"/>
                    </a:lnB>
                    <a:solidFill>
                      <a:srgbClr val="FDE8F1"/>
                    </a:solidFill>
                  </a:tcPr>
                </a:tc>
              </a:tr>
              <a:tr h="183956">
                <a:tc>
                  <a:txBody>
                    <a:bodyPr/>
                    <a:lstStyle/>
                    <a:p>
                      <a:endParaRPr sz="600">
                        <a:latin typeface="Times New Roman"/>
                        <a:cs typeface="Times New Roman"/>
                      </a:endParaRPr>
                    </a:p>
                  </a:txBody>
                  <a:tcPr marL="0" marR="0" marT="0" marB="0">
                    <a:lnL w="7315">
                      <a:solidFill>
                        <a:srgbClr val="00AEEF"/>
                      </a:solidFill>
                      <a:prstDash val="solid"/>
                    </a:lnL>
                    <a:lnR w="7467">
                      <a:solidFill>
                        <a:srgbClr val="00AEEF"/>
                      </a:solidFill>
                      <a:prstDash val="solid"/>
                    </a:lnR>
                    <a:lnT w="7429">
                      <a:solidFill>
                        <a:srgbClr val="00AEEF"/>
                      </a:solidFill>
                      <a:prstDash val="solid"/>
                    </a:lnT>
                    <a:lnB w="7416">
                      <a:solidFill>
                        <a:srgbClr val="00AEEF"/>
                      </a:solidFill>
                      <a:prstDash val="solid"/>
                    </a:lnB>
                    <a:solidFill>
                      <a:srgbClr val="FDE8F1"/>
                    </a:solidFill>
                  </a:tcPr>
                </a:tc>
                <a:tc>
                  <a:txBody>
                    <a:bodyPr/>
                    <a:lstStyle/>
                    <a:p>
                      <a:endParaRPr sz="600">
                        <a:latin typeface="Times New Roman"/>
                        <a:cs typeface="Times New Roman"/>
                      </a:endParaRPr>
                    </a:p>
                  </a:txBody>
                  <a:tcPr marL="0" marR="0" marT="0" marB="0">
                    <a:lnL w="7467">
                      <a:solidFill>
                        <a:srgbClr val="00AEEF"/>
                      </a:solidFill>
                      <a:prstDash val="solid"/>
                    </a:lnL>
                    <a:lnR w="7480">
                      <a:solidFill>
                        <a:srgbClr val="00AEEF"/>
                      </a:solidFill>
                      <a:prstDash val="solid"/>
                    </a:lnR>
                    <a:lnT w="7429">
                      <a:solidFill>
                        <a:srgbClr val="00AEEF"/>
                      </a:solidFill>
                      <a:prstDash val="solid"/>
                    </a:lnT>
                    <a:lnB w="7416">
                      <a:solidFill>
                        <a:srgbClr val="00AEEF"/>
                      </a:solidFill>
                      <a:prstDash val="solid"/>
                    </a:lnB>
                    <a:solidFill>
                      <a:srgbClr val="FDE8F1"/>
                    </a:solidFill>
                  </a:tcPr>
                </a:tc>
                <a:tc>
                  <a:txBody>
                    <a:bodyPr/>
                    <a:lstStyle/>
                    <a:p>
                      <a:endParaRPr sz="600">
                        <a:latin typeface="Times New Roman"/>
                        <a:cs typeface="Times New Roman"/>
                      </a:endParaRPr>
                    </a:p>
                  </a:txBody>
                  <a:tcPr marL="0" marR="0" marT="0" marB="0">
                    <a:lnL w="7480">
                      <a:solidFill>
                        <a:srgbClr val="00AEEF"/>
                      </a:solidFill>
                      <a:prstDash val="solid"/>
                    </a:lnL>
                    <a:lnR w="7315">
                      <a:solidFill>
                        <a:srgbClr val="00AEEF"/>
                      </a:solidFill>
                      <a:prstDash val="solid"/>
                    </a:lnR>
                    <a:lnT w="7429">
                      <a:solidFill>
                        <a:srgbClr val="00AEEF"/>
                      </a:solidFill>
                      <a:prstDash val="solid"/>
                    </a:lnT>
                    <a:lnB w="7416">
                      <a:solidFill>
                        <a:srgbClr val="00AEEF"/>
                      </a:solidFill>
                      <a:prstDash val="solid"/>
                    </a:lnB>
                    <a:solidFill>
                      <a:srgbClr val="FDE8F1"/>
                    </a:solidFill>
                  </a:tcPr>
                </a:tc>
              </a:tr>
              <a:tr h="188643">
                <a:tc>
                  <a:txBody>
                    <a:bodyPr/>
                    <a:lstStyle/>
                    <a:p>
                      <a:endParaRPr sz="600">
                        <a:latin typeface="Times New Roman"/>
                        <a:cs typeface="Times New Roman"/>
                      </a:endParaRPr>
                    </a:p>
                  </a:txBody>
                  <a:tcPr marL="0" marR="0" marT="0" marB="0">
                    <a:lnL w="7315">
                      <a:solidFill>
                        <a:srgbClr val="00AEEF"/>
                      </a:solidFill>
                      <a:prstDash val="solid"/>
                    </a:lnL>
                    <a:lnR w="7467">
                      <a:solidFill>
                        <a:srgbClr val="00AEEF"/>
                      </a:solidFill>
                      <a:prstDash val="solid"/>
                    </a:lnR>
                    <a:lnT w="7416">
                      <a:solidFill>
                        <a:srgbClr val="00AEEF"/>
                      </a:solidFill>
                      <a:prstDash val="solid"/>
                    </a:lnT>
                    <a:lnB w="7416">
                      <a:solidFill>
                        <a:srgbClr val="00AEEF"/>
                      </a:solidFill>
                      <a:prstDash val="solid"/>
                    </a:lnB>
                    <a:solidFill>
                      <a:srgbClr val="FDE8F1"/>
                    </a:solidFill>
                  </a:tcPr>
                </a:tc>
                <a:tc>
                  <a:txBody>
                    <a:bodyPr/>
                    <a:lstStyle/>
                    <a:p>
                      <a:endParaRPr sz="600">
                        <a:latin typeface="Times New Roman"/>
                        <a:cs typeface="Times New Roman"/>
                      </a:endParaRPr>
                    </a:p>
                  </a:txBody>
                  <a:tcPr marL="0" marR="0" marT="0" marB="0">
                    <a:lnL w="7467">
                      <a:solidFill>
                        <a:srgbClr val="00AEEF"/>
                      </a:solidFill>
                      <a:prstDash val="solid"/>
                    </a:lnL>
                    <a:lnR w="7480">
                      <a:solidFill>
                        <a:srgbClr val="00AEEF"/>
                      </a:solidFill>
                      <a:prstDash val="solid"/>
                    </a:lnR>
                    <a:lnT w="7416">
                      <a:solidFill>
                        <a:srgbClr val="00AEEF"/>
                      </a:solidFill>
                      <a:prstDash val="solid"/>
                    </a:lnT>
                    <a:lnB w="7416">
                      <a:solidFill>
                        <a:srgbClr val="00AEEF"/>
                      </a:solidFill>
                      <a:prstDash val="solid"/>
                    </a:lnB>
                    <a:solidFill>
                      <a:srgbClr val="FDE8F1"/>
                    </a:solidFill>
                  </a:tcPr>
                </a:tc>
                <a:tc>
                  <a:txBody>
                    <a:bodyPr/>
                    <a:lstStyle/>
                    <a:p>
                      <a:endParaRPr sz="600">
                        <a:latin typeface="Times New Roman"/>
                        <a:cs typeface="Times New Roman"/>
                      </a:endParaRPr>
                    </a:p>
                  </a:txBody>
                  <a:tcPr marL="0" marR="0" marT="0" marB="0">
                    <a:lnL w="7480">
                      <a:solidFill>
                        <a:srgbClr val="00AEEF"/>
                      </a:solidFill>
                      <a:prstDash val="solid"/>
                    </a:lnL>
                    <a:lnR w="7315">
                      <a:solidFill>
                        <a:srgbClr val="00AEEF"/>
                      </a:solidFill>
                      <a:prstDash val="solid"/>
                    </a:lnR>
                    <a:lnT w="7416">
                      <a:solidFill>
                        <a:srgbClr val="00AEEF"/>
                      </a:solidFill>
                      <a:prstDash val="solid"/>
                    </a:lnT>
                    <a:lnB w="7416">
                      <a:solidFill>
                        <a:srgbClr val="00AEEF"/>
                      </a:solidFill>
                      <a:prstDash val="solid"/>
                    </a:lnB>
                    <a:solidFill>
                      <a:srgbClr val="FDE8F1"/>
                    </a:solidFill>
                  </a:tcPr>
                </a:tc>
              </a:tr>
              <a:tr h="185129">
                <a:tc>
                  <a:txBody>
                    <a:bodyPr/>
                    <a:lstStyle/>
                    <a:p>
                      <a:endParaRPr sz="600">
                        <a:latin typeface="Times New Roman"/>
                        <a:cs typeface="Times New Roman"/>
                      </a:endParaRPr>
                    </a:p>
                  </a:txBody>
                  <a:tcPr marL="0" marR="0" marT="0" marB="0">
                    <a:lnL w="7315">
                      <a:solidFill>
                        <a:srgbClr val="00AEEF"/>
                      </a:solidFill>
                      <a:prstDash val="solid"/>
                    </a:lnL>
                    <a:lnR w="7467">
                      <a:solidFill>
                        <a:srgbClr val="00AEEF"/>
                      </a:solidFill>
                      <a:prstDash val="solid"/>
                    </a:lnR>
                    <a:lnT w="7416">
                      <a:solidFill>
                        <a:srgbClr val="00AEEF"/>
                      </a:solidFill>
                      <a:prstDash val="solid"/>
                    </a:lnT>
                    <a:lnB w="7315">
                      <a:solidFill>
                        <a:srgbClr val="00AEEF"/>
                      </a:solidFill>
                      <a:prstDash val="solid"/>
                    </a:lnB>
                    <a:solidFill>
                      <a:srgbClr val="FDE8F1"/>
                    </a:solidFill>
                  </a:tcPr>
                </a:tc>
                <a:tc>
                  <a:txBody>
                    <a:bodyPr/>
                    <a:lstStyle/>
                    <a:p>
                      <a:endParaRPr sz="600">
                        <a:latin typeface="Times New Roman"/>
                        <a:cs typeface="Times New Roman"/>
                      </a:endParaRPr>
                    </a:p>
                  </a:txBody>
                  <a:tcPr marL="0" marR="0" marT="0" marB="0">
                    <a:lnL w="7467">
                      <a:solidFill>
                        <a:srgbClr val="00AEEF"/>
                      </a:solidFill>
                      <a:prstDash val="solid"/>
                    </a:lnL>
                    <a:lnR w="7480">
                      <a:solidFill>
                        <a:srgbClr val="00AEEF"/>
                      </a:solidFill>
                      <a:prstDash val="solid"/>
                    </a:lnR>
                    <a:lnT w="7416">
                      <a:solidFill>
                        <a:srgbClr val="00AEEF"/>
                      </a:solidFill>
                      <a:prstDash val="solid"/>
                    </a:lnT>
                    <a:lnB w="7315">
                      <a:solidFill>
                        <a:srgbClr val="00AEEF"/>
                      </a:solidFill>
                      <a:prstDash val="solid"/>
                    </a:lnB>
                    <a:solidFill>
                      <a:srgbClr val="FDE8F1"/>
                    </a:solidFill>
                  </a:tcPr>
                </a:tc>
                <a:tc>
                  <a:txBody>
                    <a:bodyPr/>
                    <a:lstStyle/>
                    <a:p>
                      <a:endParaRPr sz="600">
                        <a:latin typeface="Times New Roman"/>
                        <a:cs typeface="Times New Roman"/>
                      </a:endParaRPr>
                    </a:p>
                  </a:txBody>
                  <a:tcPr marL="0" marR="0" marT="0" marB="0">
                    <a:lnL w="7480">
                      <a:solidFill>
                        <a:srgbClr val="00AEEF"/>
                      </a:solidFill>
                      <a:prstDash val="solid"/>
                    </a:lnL>
                    <a:lnR w="7315">
                      <a:solidFill>
                        <a:srgbClr val="00AEEF"/>
                      </a:solidFill>
                      <a:prstDash val="solid"/>
                    </a:lnR>
                    <a:lnT w="7416">
                      <a:solidFill>
                        <a:srgbClr val="00AEEF"/>
                      </a:solidFill>
                      <a:prstDash val="solid"/>
                    </a:lnT>
                    <a:lnB w="7315">
                      <a:solidFill>
                        <a:srgbClr val="00AEEF"/>
                      </a:solidFill>
                      <a:prstDash val="solid"/>
                    </a:lnB>
                    <a:solidFill>
                      <a:srgbClr val="FDE8F1"/>
                    </a:solidFill>
                  </a:tcPr>
                </a:tc>
              </a:tr>
            </a:tbl>
          </a:graphicData>
        </a:graphic>
      </p:graphicFrame>
      <p:sp>
        <p:nvSpPr>
          <p:cNvPr id="27" name="object 27"/>
          <p:cNvSpPr/>
          <p:nvPr/>
        </p:nvSpPr>
        <p:spPr>
          <a:xfrm>
            <a:off x="2204810" y="4404652"/>
            <a:ext cx="953388" cy="187202"/>
          </a:xfrm>
          <a:prstGeom prst="rect">
            <a:avLst/>
          </a:prstGeom>
          <a:blipFill>
            <a:blip r:embed="rId2" cstate="print"/>
            <a:stretch>
              <a:fillRect/>
            </a:stretch>
          </a:blipFill>
        </p:spPr>
        <p:txBody>
          <a:bodyPr wrap="square" lIns="0" tIns="0" rIns="0" bIns="0" rtlCol="0"/>
          <a:lstStyle/>
          <a:p>
            <a:endParaRPr/>
          </a:p>
        </p:txBody>
      </p:sp>
      <p:sp>
        <p:nvSpPr>
          <p:cNvPr id="28" name="object 28"/>
          <p:cNvSpPr/>
          <p:nvPr/>
        </p:nvSpPr>
        <p:spPr>
          <a:xfrm>
            <a:off x="2845552" y="4660434"/>
            <a:ext cx="125250" cy="63530"/>
          </a:xfrm>
          <a:custGeom>
            <a:avLst/>
            <a:gdLst/>
            <a:ahLst/>
            <a:cxnLst/>
            <a:rect l="l" t="t" r="r" b="b"/>
            <a:pathLst>
              <a:path w="103505" h="99059">
                <a:moveTo>
                  <a:pt x="34671" y="0"/>
                </a:moveTo>
                <a:lnTo>
                  <a:pt x="0" y="41287"/>
                </a:lnTo>
                <a:lnTo>
                  <a:pt x="68643" y="98805"/>
                </a:lnTo>
                <a:lnTo>
                  <a:pt x="103314" y="57518"/>
                </a:lnTo>
                <a:lnTo>
                  <a:pt x="34671" y="0"/>
                </a:lnTo>
                <a:close/>
              </a:path>
            </a:pathLst>
          </a:custGeom>
          <a:solidFill>
            <a:srgbClr val="00AEEF"/>
          </a:solidFill>
        </p:spPr>
        <p:txBody>
          <a:bodyPr wrap="square" lIns="0" tIns="0" rIns="0" bIns="0" rtlCol="0"/>
          <a:lstStyle/>
          <a:p>
            <a:endParaRPr/>
          </a:p>
        </p:txBody>
      </p:sp>
      <p:sp>
        <p:nvSpPr>
          <p:cNvPr id="29" name="object 29"/>
          <p:cNvSpPr/>
          <p:nvPr/>
        </p:nvSpPr>
        <p:spPr>
          <a:xfrm>
            <a:off x="2845552" y="4660434"/>
            <a:ext cx="125250" cy="63530"/>
          </a:xfrm>
          <a:custGeom>
            <a:avLst/>
            <a:gdLst/>
            <a:ahLst/>
            <a:cxnLst/>
            <a:rect l="l" t="t" r="r" b="b"/>
            <a:pathLst>
              <a:path w="103505" h="99059">
                <a:moveTo>
                  <a:pt x="68643" y="98805"/>
                </a:moveTo>
                <a:lnTo>
                  <a:pt x="0" y="41287"/>
                </a:lnTo>
                <a:lnTo>
                  <a:pt x="34671" y="0"/>
                </a:lnTo>
                <a:lnTo>
                  <a:pt x="103314" y="57518"/>
                </a:lnTo>
                <a:lnTo>
                  <a:pt x="68643" y="98805"/>
                </a:lnTo>
              </a:path>
            </a:pathLst>
          </a:custGeom>
          <a:ln w="7315">
            <a:solidFill>
              <a:srgbClr val="00AEEF"/>
            </a:solidFill>
          </a:ln>
        </p:spPr>
        <p:txBody>
          <a:bodyPr wrap="square" lIns="0" tIns="0" rIns="0" bIns="0" rtlCol="0"/>
          <a:lstStyle/>
          <a:p>
            <a:endParaRPr/>
          </a:p>
        </p:txBody>
      </p:sp>
      <p:sp>
        <p:nvSpPr>
          <p:cNvPr id="30" name="object 30"/>
          <p:cNvSpPr/>
          <p:nvPr/>
        </p:nvSpPr>
        <p:spPr>
          <a:xfrm>
            <a:off x="2276840" y="5017262"/>
            <a:ext cx="125250" cy="63530"/>
          </a:xfrm>
          <a:custGeom>
            <a:avLst/>
            <a:gdLst/>
            <a:ahLst/>
            <a:cxnLst/>
            <a:rect l="l" t="t" r="r" b="b"/>
            <a:pathLst>
              <a:path w="103505" h="99059">
                <a:moveTo>
                  <a:pt x="34671" y="0"/>
                </a:moveTo>
                <a:lnTo>
                  <a:pt x="0" y="41287"/>
                </a:lnTo>
                <a:lnTo>
                  <a:pt x="68643" y="98806"/>
                </a:lnTo>
                <a:lnTo>
                  <a:pt x="103314" y="57518"/>
                </a:lnTo>
                <a:lnTo>
                  <a:pt x="34671" y="0"/>
                </a:lnTo>
                <a:close/>
              </a:path>
            </a:pathLst>
          </a:custGeom>
          <a:solidFill>
            <a:srgbClr val="00AEEF"/>
          </a:solidFill>
        </p:spPr>
        <p:txBody>
          <a:bodyPr wrap="square" lIns="0" tIns="0" rIns="0" bIns="0" rtlCol="0"/>
          <a:lstStyle/>
          <a:p>
            <a:endParaRPr/>
          </a:p>
        </p:txBody>
      </p:sp>
      <p:sp>
        <p:nvSpPr>
          <p:cNvPr id="31" name="object 31"/>
          <p:cNvSpPr/>
          <p:nvPr/>
        </p:nvSpPr>
        <p:spPr>
          <a:xfrm>
            <a:off x="2276840" y="5017262"/>
            <a:ext cx="125250" cy="63530"/>
          </a:xfrm>
          <a:custGeom>
            <a:avLst/>
            <a:gdLst/>
            <a:ahLst/>
            <a:cxnLst/>
            <a:rect l="l" t="t" r="r" b="b"/>
            <a:pathLst>
              <a:path w="103505" h="99059">
                <a:moveTo>
                  <a:pt x="68643" y="98806"/>
                </a:moveTo>
                <a:lnTo>
                  <a:pt x="0" y="41287"/>
                </a:lnTo>
                <a:lnTo>
                  <a:pt x="34671" y="0"/>
                </a:lnTo>
                <a:lnTo>
                  <a:pt x="103314" y="57518"/>
                </a:lnTo>
                <a:lnTo>
                  <a:pt x="68643" y="98806"/>
                </a:lnTo>
              </a:path>
            </a:pathLst>
          </a:custGeom>
          <a:ln w="7315">
            <a:solidFill>
              <a:srgbClr val="00AEEF"/>
            </a:solidFill>
          </a:ln>
        </p:spPr>
        <p:txBody>
          <a:bodyPr wrap="square" lIns="0" tIns="0" rIns="0" bIns="0" rtlCol="0"/>
          <a:lstStyle/>
          <a:p>
            <a:endParaRPr/>
          </a:p>
        </p:txBody>
      </p:sp>
      <p:sp>
        <p:nvSpPr>
          <p:cNvPr id="32" name="object 32"/>
          <p:cNvSpPr/>
          <p:nvPr/>
        </p:nvSpPr>
        <p:spPr>
          <a:xfrm>
            <a:off x="2358783" y="4703325"/>
            <a:ext cx="534808" cy="334755"/>
          </a:xfrm>
          <a:custGeom>
            <a:avLst/>
            <a:gdLst/>
            <a:ahLst/>
            <a:cxnLst/>
            <a:rect l="l" t="t" r="r" b="b"/>
            <a:pathLst>
              <a:path w="441960" h="521970">
                <a:moveTo>
                  <a:pt x="0" y="521627"/>
                </a:moveTo>
                <a:lnTo>
                  <a:pt x="441655" y="0"/>
                </a:lnTo>
              </a:path>
            </a:pathLst>
          </a:custGeom>
          <a:ln w="7315">
            <a:solidFill>
              <a:srgbClr val="00AEEF"/>
            </a:solidFill>
          </a:ln>
        </p:spPr>
        <p:txBody>
          <a:bodyPr wrap="square" lIns="0" tIns="0" rIns="0" bIns="0" rtlCol="0"/>
          <a:lstStyle/>
          <a:p>
            <a:endParaRPr/>
          </a:p>
        </p:txBody>
      </p:sp>
      <p:sp>
        <p:nvSpPr>
          <p:cNvPr id="33" name="object 33"/>
          <p:cNvSpPr/>
          <p:nvPr/>
        </p:nvSpPr>
        <p:spPr>
          <a:xfrm>
            <a:off x="2609882" y="4623375"/>
            <a:ext cx="768" cy="466702"/>
          </a:xfrm>
          <a:custGeom>
            <a:avLst/>
            <a:gdLst/>
            <a:ahLst/>
            <a:cxnLst/>
            <a:rect l="l" t="t" r="r" b="b"/>
            <a:pathLst>
              <a:path w="635" h="727709">
                <a:moveTo>
                  <a:pt x="0" y="0"/>
                </a:moveTo>
                <a:lnTo>
                  <a:pt x="101" y="727582"/>
                </a:lnTo>
              </a:path>
            </a:pathLst>
          </a:custGeom>
          <a:ln w="7315">
            <a:solidFill>
              <a:srgbClr val="00AEEF"/>
            </a:solidFill>
          </a:ln>
        </p:spPr>
        <p:txBody>
          <a:bodyPr wrap="square" lIns="0" tIns="0" rIns="0" bIns="0" rtlCol="0"/>
          <a:lstStyle/>
          <a:p>
            <a:endParaRPr/>
          </a:p>
        </p:txBody>
      </p:sp>
      <p:sp>
        <p:nvSpPr>
          <p:cNvPr id="34" name="object 34"/>
          <p:cNvSpPr/>
          <p:nvPr/>
        </p:nvSpPr>
        <p:spPr>
          <a:xfrm>
            <a:off x="2150700" y="4878490"/>
            <a:ext cx="909021" cy="0"/>
          </a:xfrm>
          <a:custGeom>
            <a:avLst/>
            <a:gdLst/>
            <a:ahLst/>
            <a:cxnLst/>
            <a:rect l="l" t="t" r="r" b="b"/>
            <a:pathLst>
              <a:path w="751205">
                <a:moveTo>
                  <a:pt x="0" y="0"/>
                </a:moveTo>
                <a:lnTo>
                  <a:pt x="750811" y="0"/>
                </a:lnTo>
              </a:path>
            </a:pathLst>
          </a:custGeom>
          <a:ln w="7416">
            <a:solidFill>
              <a:srgbClr val="00AEEF"/>
            </a:solidFill>
          </a:ln>
        </p:spPr>
        <p:txBody>
          <a:bodyPr wrap="square" lIns="0" tIns="0" rIns="0" bIns="0" rtlCol="0"/>
          <a:lstStyle/>
          <a:p>
            <a:endParaRPr/>
          </a:p>
        </p:txBody>
      </p:sp>
      <p:sp>
        <p:nvSpPr>
          <p:cNvPr id="35" name="object 35"/>
          <p:cNvSpPr/>
          <p:nvPr/>
        </p:nvSpPr>
        <p:spPr>
          <a:xfrm>
            <a:off x="2398555" y="4695124"/>
            <a:ext cx="170586" cy="51313"/>
          </a:xfrm>
          <a:custGeom>
            <a:avLst/>
            <a:gdLst/>
            <a:ahLst/>
            <a:cxnLst/>
            <a:rect l="l" t="t" r="r" b="b"/>
            <a:pathLst>
              <a:path w="140969" h="80009">
                <a:moveTo>
                  <a:pt x="0" y="79489"/>
                </a:moveTo>
                <a:lnTo>
                  <a:pt x="30746" y="47797"/>
                </a:lnTo>
                <a:lnTo>
                  <a:pt x="65608" y="23299"/>
                </a:lnTo>
                <a:lnTo>
                  <a:pt x="102870" y="7024"/>
                </a:lnTo>
                <a:lnTo>
                  <a:pt x="140817" y="0"/>
                </a:lnTo>
              </a:path>
            </a:pathLst>
          </a:custGeom>
          <a:ln w="7315">
            <a:solidFill>
              <a:srgbClr val="EC008C"/>
            </a:solidFill>
          </a:ln>
        </p:spPr>
        <p:txBody>
          <a:bodyPr wrap="square" lIns="0" tIns="0" rIns="0" bIns="0" rtlCol="0"/>
          <a:lstStyle/>
          <a:p>
            <a:endParaRPr/>
          </a:p>
        </p:txBody>
      </p:sp>
      <p:sp>
        <p:nvSpPr>
          <p:cNvPr id="36" name="object 36"/>
          <p:cNvSpPr/>
          <p:nvPr/>
        </p:nvSpPr>
        <p:spPr>
          <a:xfrm>
            <a:off x="2535423" y="4673344"/>
            <a:ext cx="77609" cy="45611"/>
          </a:xfrm>
          <a:custGeom>
            <a:avLst/>
            <a:gdLst/>
            <a:ahLst/>
            <a:cxnLst/>
            <a:rect l="l" t="t" r="r" b="b"/>
            <a:pathLst>
              <a:path w="64135" h="71120">
                <a:moveTo>
                  <a:pt x="0" y="0"/>
                </a:moveTo>
                <a:lnTo>
                  <a:pt x="3886" y="70916"/>
                </a:lnTo>
                <a:lnTo>
                  <a:pt x="63715" y="31991"/>
                </a:lnTo>
                <a:lnTo>
                  <a:pt x="0" y="0"/>
                </a:lnTo>
                <a:close/>
              </a:path>
            </a:pathLst>
          </a:custGeom>
          <a:solidFill>
            <a:srgbClr val="EC008C"/>
          </a:solidFill>
        </p:spPr>
        <p:txBody>
          <a:bodyPr wrap="square" lIns="0" tIns="0" rIns="0" bIns="0" rtlCol="0"/>
          <a:lstStyle/>
          <a:p>
            <a:endParaRPr/>
          </a:p>
        </p:txBody>
      </p:sp>
      <p:sp>
        <p:nvSpPr>
          <p:cNvPr id="37" name="object 37"/>
          <p:cNvSpPr/>
          <p:nvPr/>
        </p:nvSpPr>
        <p:spPr>
          <a:xfrm>
            <a:off x="2811327" y="4773021"/>
            <a:ext cx="77609" cy="70453"/>
          </a:xfrm>
          <a:custGeom>
            <a:avLst/>
            <a:gdLst/>
            <a:ahLst/>
            <a:cxnLst/>
            <a:rect l="l" t="t" r="r" b="b"/>
            <a:pathLst>
              <a:path w="64135" h="109854">
                <a:moveTo>
                  <a:pt x="64033" y="109613"/>
                </a:moveTo>
                <a:lnTo>
                  <a:pt x="57882" y="72187"/>
                </a:lnTo>
                <a:lnTo>
                  <a:pt x="42303" y="41786"/>
                </a:lnTo>
                <a:lnTo>
                  <a:pt x="21581" y="17895"/>
                </a:lnTo>
                <a:lnTo>
                  <a:pt x="0" y="0"/>
                </a:lnTo>
              </a:path>
            </a:pathLst>
          </a:custGeom>
          <a:ln w="7315">
            <a:solidFill>
              <a:srgbClr val="EC008C"/>
            </a:solidFill>
          </a:ln>
        </p:spPr>
        <p:txBody>
          <a:bodyPr wrap="square" lIns="0" tIns="0" rIns="0" bIns="0" rtlCol="0"/>
          <a:lstStyle/>
          <a:p>
            <a:endParaRPr/>
          </a:p>
        </p:txBody>
      </p:sp>
      <p:sp>
        <p:nvSpPr>
          <p:cNvPr id="38" name="object 38"/>
          <p:cNvSpPr/>
          <p:nvPr/>
        </p:nvSpPr>
        <p:spPr>
          <a:xfrm>
            <a:off x="2776148" y="4759371"/>
            <a:ext cx="86061" cy="41946"/>
          </a:xfrm>
          <a:custGeom>
            <a:avLst/>
            <a:gdLst/>
            <a:ahLst/>
            <a:cxnLst/>
            <a:rect l="l" t="t" r="r" b="b"/>
            <a:pathLst>
              <a:path w="71119" h="65404">
                <a:moveTo>
                  <a:pt x="0" y="0"/>
                </a:moveTo>
                <a:lnTo>
                  <a:pt x="28917" y="65100"/>
                </a:lnTo>
                <a:lnTo>
                  <a:pt x="70967" y="7823"/>
                </a:lnTo>
                <a:lnTo>
                  <a:pt x="0" y="0"/>
                </a:lnTo>
                <a:close/>
              </a:path>
            </a:pathLst>
          </a:custGeom>
          <a:solidFill>
            <a:srgbClr val="EC008C"/>
          </a:solidFill>
        </p:spPr>
        <p:txBody>
          <a:bodyPr wrap="square" lIns="0" tIns="0" rIns="0" bIns="0" rtlCol="0"/>
          <a:lstStyle/>
          <a:p>
            <a:endParaRPr/>
          </a:p>
        </p:txBody>
      </p:sp>
      <p:sp>
        <p:nvSpPr>
          <p:cNvPr id="39" name="object 39"/>
          <p:cNvSpPr/>
          <p:nvPr/>
        </p:nvSpPr>
        <p:spPr>
          <a:xfrm>
            <a:off x="3096834" y="4789995"/>
            <a:ext cx="45336" cy="147423"/>
          </a:xfrm>
          <a:custGeom>
            <a:avLst/>
            <a:gdLst/>
            <a:ahLst/>
            <a:cxnLst/>
            <a:rect l="l" t="t" r="r" b="b"/>
            <a:pathLst>
              <a:path w="37464" h="229870">
                <a:moveTo>
                  <a:pt x="0" y="0"/>
                </a:moveTo>
                <a:lnTo>
                  <a:pt x="19180" y="25333"/>
                </a:lnTo>
                <a:lnTo>
                  <a:pt x="32699" y="62813"/>
                </a:lnTo>
                <a:lnTo>
                  <a:pt x="37088" y="110556"/>
                </a:lnTo>
                <a:lnTo>
                  <a:pt x="28881" y="166675"/>
                </a:lnTo>
                <a:lnTo>
                  <a:pt x="4610" y="229285"/>
                </a:lnTo>
              </a:path>
            </a:pathLst>
          </a:custGeom>
          <a:ln w="7315">
            <a:solidFill>
              <a:srgbClr val="EC008C"/>
            </a:solidFill>
          </a:ln>
        </p:spPr>
        <p:txBody>
          <a:bodyPr wrap="square" lIns="0" tIns="0" rIns="0" bIns="0" rtlCol="0"/>
          <a:lstStyle/>
          <a:p>
            <a:endParaRPr/>
          </a:p>
        </p:txBody>
      </p:sp>
      <p:sp>
        <p:nvSpPr>
          <p:cNvPr id="40" name="object 40"/>
          <p:cNvSpPr/>
          <p:nvPr/>
        </p:nvSpPr>
        <p:spPr>
          <a:xfrm>
            <a:off x="3078270" y="4911907"/>
            <a:ext cx="76840" cy="46019"/>
          </a:xfrm>
          <a:custGeom>
            <a:avLst/>
            <a:gdLst/>
            <a:ahLst/>
            <a:cxnLst/>
            <a:rect l="l" t="t" r="r" b="b"/>
            <a:pathLst>
              <a:path w="63500" h="71754">
                <a:moveTo>
                  <a:pt x="0" y="0"/>
                </a:moveTo>
                <a:lnTo>
                  <a:pt x="3505" y="71234"/>
                </a:lnTo>
                <a:lnTo>
                  <a:pt x="63284" y="32397"/>
                </a:lnTo>
                <a:lnTo>
                  <a:pt x="0" y="0"/>
                </a:lnTo>
                <a:close/>
              </a:path>
            </a:pathLst>
          </a:custGeom>
          <a:solidFill>
            <a:srgbClr val="EC008C"/>
          </a:solidFill>
        </p:spPr>
        <p:txBody>
          <a:bodyPr wrap="square" lIns="0" tIns="0" rIns="0" bIns="0" rtlCol="0"/>
          <a:lstStyle/>
          <a:p>
            <a:endParaRPr/>
          </a:p>
        </p:txBody>
      </p:sp>
      <p:sp>
        <p:nvSpPr>
          <p:cNvPr id="41" name="object 41"/>
          <p:cNvSpPr/>
          <p:nvPr/>
        </p:nvSpPr>
        <p:spPr>
          <a:xfrm>
            <a:off x="2650496" y="4701476"/>
            <a:ext cx="80682" cy="39502"/>
          </a:xfrm>
          <a:custGeom>
            <a:avLst/>
            <a:gdLst/>
            <a:ahLst/>
            <a:cxnLst/>
            <a:rect l="l" t="t" r="r" b="b"/>
            <a:pathLst>
              <a:path w="66675" h="61595">
                <a:moveTo>
                  <a:pt x="23332" y="0"/>
                </a:moveTo>
                <a:lnTo>
                  <a:pt x="0" y="32194"/>
                </a:lnTo>
                <a:lnTo>
                  <a:pt x="601" y="39181"/>
                </a:lnTo>
                <a:lnTo>
                  <a:pt x="21389" y="60998"/>
                </a:lnTo>
                <a:lnTo>
                  <a:pt x="26990" y="59740"/>
                </a:lnTo>
                <a:lnTo>
                  <a:pt x="38582" y="55943"/>
                </a:lnTo>
                <a:lnTo>
                  <a:pt x="26533" y="55943"/>
                </a:lnTo>
                <a:lnTo>
                  <a:pt x="24590" y="55829"/>
                </a:lnTo>
                <a:lnTo>
                  <a:pt x="11445" y="29908"/>
                </a:lnTo>
                <a:lnTo>
                  <a:pt x="12260" y="23520"/>
                </a:lnTo>
                <a:lnTo>
                  <a:pt x="13045" y="17576"/>
                </a:lnTo>
                <a:lnTo>
                  <a:pt x="14417" y="12674"/>
                </a:lnTo>
                <a:lnTo>
                  <a:pt x="19789" y="5816"/>
                </a:lnTo>
                <a:lnTo>
                  <a:pt x="21847" y="3873"/>
                </a:lnTo>
                <a:lnTo>
                  <a:pt x="36084" y="3873"/>
                </a:lnTo>
                <a:lnTo>
                  <a:pt x="33505" y="1701"/>
                </a:lnTo>
                <a:lnTo>
                  <a:pt x="23332" y="0"/>
                </a:lnTo>
                <a:close/>
              </a:path>
              <a:path w="66675" h="61595">
                <a:moveTo>
                  <a:pt x="50155" y="43497"/>
                </a:moveTo>
                <a:lnTo>
                  <a:pt x="46878" y="43497"/>
                </a:lnTo>
                <a:lnTo>
                  <a:pt x="49621" y="50914"/>
                </a:lnTo>
                <a:lnTo>
                  <a:pt x="51464" y="54927"/>
                </a:lnTo>
                <a:lnTo>
                  <a:pt x="56264" y="59499"/>
                </a:lnTo>
                <a:lnTo>
                  <a:pt x="58765" y="60413"/>
                </a:lnTo>
                <a:lnTo>
                  <a:pt x="64950" y="55372"/>
                </a:lnTo>
                <a:lnTo>
                  <a:pt x="65530" y="53086"/>
                </a:lnTo>
                <a:lnTo>
                  <a:pt x="58080" y="53086"/>
                </a:lnTo>
                <a:lnTo>
                  <a:pt x="55108" y="50114"/>
                </a:lnTo>
                <a:lnTo>
                  <a:pt x="53965" y="49085"/>
                </a:lnTo>
                <a:lnTo>
                  <a:pt x="51793" y="46926"/>
                </a:lnTo>
                <a:lnTo>
                  <a:pt x="50193" y="43726"/>
                </a:lnTo>
                <a:lnTo>
                  <a:pt x="50155" y="43497"/>
                </a:lnTo>
                <a:close/>
              </a:path>
              <a:path w="66675" h="61595">
                <a:moveTo>
                  <a:pt x="36084" y="3873"/>
                </a:moveTo>
                <a:lnTo>
                  <a:pt x="21847" y="3873"/>
                </a:lnTo>
                <a:lnTo>
                  <a:pt x="28590" y="5816"/>
                </a:lnTo>
                <a:lnTo>
                  <a:pt x="31905" y="6845"/>
                </a:lnTo>
                <a:lnTo>
                  <a:pt x="34991" y="9817"/>
                </a:lnTo>
                <a:lnTo>
                  <a:pt x="39792" y="17576"/>
                </a:lnTo>
                <a:lnTo>
                  <a:pt x="41849" y="32194"/>
                </a:lnTo>
                <a:lnTo>
                  <a:pt x="38420" y="41554"/>
                </a:lnTo>
                <a:lnTo>
                  <a:pt x="37048" y="45212"/>
                </a:lnTo>
                <a:lnTo>
                  <a:pt x="33962" y="50812"/>
                </a:lnTo>
                <a:lnTo>
                  <a:pt x="29129" y="54927"/>
                </a:lnTo>
                <a:lnTo>
                  <a:pt x="26533" y="55943"/>
                </a:lnTo>
                <a:lnTo>
                  <a:pt x="38582" y="55943"/>
                </a:lnTo>
                <a:lnTo>
                  <a:pt x="42421" y="54686"/>
                </a:lnTo>
                <a:lnTo>
                  <a:pt x="44935" y="46812"/>
                </a:lnTo>
                <a:lnTo>
                  <a:pt x="46878" y="43497"/>
                </a:lnTo>
                <a:lnTo>
                  <a:pt x="50155" y="43497"/>
                </a:lnTo>
                <a:lnTo>
                  <a:pt x="49279" y="38239"/>
                </a:lnTo>
                <a:lnTo>
                  <a:pt x="55039" y="22377"/>
                </a:lnTo>
                <a:lnTo>
                  <a:pt x="44821" y="22377"/>
                </a:lnTo>
                <a:lnTo>
                  <a:pt x="44249" y="17919"/>
                </a:lnTo>
                <a:lnTo>
                  <a:pt x="42649" y="13360"/>
                </a:lnTo>
                <a:lnTo>
                  <a:pt x="40477" y="9702"/>
                </a:lnTo>
                <a:lnTo>
                  <a:pt x="37849" y="5359"/>
                </a:lnTo>
                <a:lnTo>
                  <a:pt x="36084" y="3873"/>
                </a:lnTo>
                <a:close/>
              </a:path>
              <a:path w="66675" h="61595">
                <a:moveTo>
                  <a:pt x="66424" y="42011"/>
                </a:moveTo>
                <a:lnTo>
                  <a:pt x="64366" y="42011"/>
                </a:lnTo>
                <a:lnTo>
                  <a:pt x="64138" y="43497"/>
                </a:lnTo>
                <a:lnTo>
                  <a:pt x="64023" y="47155"/>
                </a:lnTo>
                <a:lnTo>
                  <a:pt x="58080" y="53086"/>
                </a:lnTo>
                <a:lnTo>
                  <a:pt x="65530" y="53086"/>
                </a:lnTo>
                <a:lnTo>
                  <a:pt x="66081" y="50914"/>
                </a:lnTo>
                <a:lnTo>
                  <a:pt x="66195" y="48742"/>
                </a:lnTo>
                <a:lnTo>
                  <a:pt x="66424" y="42011"/>
                </a:lnTo>
                <a:close/>
              </a:path>
              <a:path w="66675" h="61595">
                <a:moveTo>
                  <a:pt x="62423" y="2044"/>
                </a:moveTo>
                <a:lnTo>
                  <a:pt x="52365" y="2044"/>
                </a:lnTo>
                <a:lnTo>
                  <a:pt x="45049" y="22377"/>
                </a:lnTo>
                <a:lnTo>
                  <a:pt x="55039" y="22377"/>
                </a:lnTo>
                <a:lnTo>
                  <a:pt x="62423" y="2044"/>
                </a:lnTo>
                <a:close/>
              </a:path>
            </a:pathLst>
          </a:custGeom>
          <a:solidFill>
            <a:srgbClr val="231F20"/>
          </a:solidFill>
        </p:spPr>
        <p:txBody>
          <a:bodyPr wrap="square" lIns="0" tIns="0" rIns="0" bIns="0" rtlCol="0"/>
          <a:lstStyle/>
          <a:p>
            <a:endParaRPr/>
          </a:p>
        </p:txBody>
      </p:sp>
      <p:sp>
        <p:nvSpPr>
          <p:cNvPr id="42" name="object 42"/>
          <p:cNvSpPr/>
          <p:nvPr/>
        </p:nvSpPr>
        <p:spPr>
          <a:xfrm>
            <a:off x="4514174" y="5209270"/>
            <a:ext cx="80682" cy="39502"/>
          </a:xfrm>
          <a:custGeom>
            <a:avLst/>
            <a:gdLst/>
            <a:ahLst/>
            <a:cxnLst/>
            <a:rect l="l" t="t" r="r" b="b"/>
            <a:pathLst>
              <a:path w="66675" h="61595">
                <a:moveTo>
                  <a:pt x="23325" y="0"/>
                </a:moveTo>
                <a:lnTo>
                  <a:pt x="0" y="32201"/>
                </a:lnTo>
                <a:lnTo>
                  <a:pt x="602" y="39187"/>
                </a:lnTo>
                <a:lnTo>
                  <a:pt x="21395" y="60998"/>
                </a:lnTo>
                <a:lnTo>
                  <a:pt x="26996" y="59740"/>
                </a:lnTo>
                <a:lnTo>
                  <a:pt x="38578" y="55956"/>
                </a:lnTo>
                <a:lnTo>
                  <a:pt x="26539" y="55956"/>
                </a:lnTo>
                <a:lnTo>
                  <a:pt x="24595" y="55841"/>
                </a:lnTo>
                <a:lnTo>
                  <a:pt x="11451" y="29921"/>
                </a:lnTo>
                <a:lnTo>
                  <a:pt x="13038" y="17589"/>
                </a:lnTo>
                <a:lnTo>
                  <a:pt x="14410" y="12674"/>
                </a:lnTo>
                <a:lnTo>
                  <a:pt x="19795" y="5829"/>
                </a:lnTo>
                <a:lnTo>
                  <a:pt x="21840" y="3886"/>
                </a:lnTo>
                <a:lnTo>
                  <a:pt x="36082" y="3886"/>
                </a:lnTo>
                <a:lnTo>
                  <a:pt x="33511" y="1714"/>
                </a:lnTo>
                <a:lnTo>
                  <a:pt x="23325" y="0"/>
                </a:lnTo>
                <a:close/>
              </a:path>
              <a:path w="66675" h="61595">
                <a:moveTo>
                  <a:pt x="50163" y="43510"/>
                </a:moveTo>
                <a:lnTo>
                  <a:pt x="46884" y="43510"/>
                </a:lnTo>
                <a:lnTo>
                  <a:pt x="49627" y="50926"/>
                </a:lnTo>
                <a:lnTo>
                  <a:pt x="51456" y="54927"/>
                </a:lnTo>
                <a:lnTo>
                  <a:pt x="56257" y="59512"/>
                </a:lnTo>
                <a:lnTo>
                  <a:pt x="58771" y="60426"/>
                </a:lnTo>
                <a:lnTo>
                  <a:pt x="64943" y="55384"/>
                </a:lnTo>
                <a:lnTo>
                  <a:pt x="65529" y="53098"/>
                </a:lnTo>
                <a:lnTo>
                  <a:pt x="58085" y="53098"/>
                </a:lnTo>
                <a:lnTo>
                  <a:pt x="55114" y="50126"/>
                </a:lnTo>
                <a:lnTo>
                  <a:pt x="53971" y="49098"/>
                </a:lnTo>
                <a:lnTo>
                  <a:pt x="51799" y="46926"/>
                </a:lnTo>
                <a:lnTo>
                  <a:pt x="50199" y="43726"/>
                </a:lnTo>
                <a:lnTo>
                  <a:pt x="50163" y="43510"/>
                </a:lnTo>
                <a:close/>
              </a:path>
              <a:path w="66675" h="61595">
                <a:moveTo>
                  <a:pt x="36082" y="3886"/>
                </a:moveTo>
                <a:lnTo>
                  <a:pt x="21840" y="3886"/>
                </a:lnTo>
                <a:lnTo>
                  <a:pt x="28583" y="5829"/>
                </a:lnTo>
                <a:lnTo>
                  <a:pt x="31898" y="6857"/>
                </a:lnTo>
                <a:lnTo>
                  <a:pt x="34984" y="9817"/>
                </a:lnTo>
                <a:lnTo>
                  <a:pt x="39797" y="17589"/>
                </a:lnTo>
                <a:lnTo>
                  <a:pt x="41852" y="32201"/>
                </a:lnTo>
                <a:lnTo>
                  <a:pt x="38426" y="41567"/>
                </a:lnTo>
                <a:lnTo>
                  <a:pt x="37054" y="45224"/>
                </a:lnTo>
                <a:lnTo>
                  <a:pt x="33968" y="50812"/>
                </a:lnTo>
                <a:lnTo>
                  <a:pt x="29167" y="54927"/>
                </a:lnTo>
                <a:lnTo>
                  <a:pt x="26539" y="55956"/>
                </a:lnTo>
                <a:lnTo>
                  <a:pt x="38578" y="55956"/>
                </a:lnTo>
                <a:lnTo>
                  <a:pt x="42426" y="54698"/>
                </a:lnTo>
                <a:lnTo>
                  <a:pt x="44941" y="46812"/>
                </a:lnTo>
                <a:lnTo>
                  <a:pt x="46884" y="43510"/>
                </a:lnTo>
                <a:lnTo>
                  <a:pt x="50163" y="43510"/>
                </a:lnTo>
                <a:lnTo>
                  <a:pt x="49284" y="38252"/>
                </a:lnTo>
                <a:lnTo>
                  <a:pt x="55049" y="22377"/>
                </a:lnTo>
                <a:lnTo>
                  <a:pt x="44827" y="22377"/>
                </a:lnTo>
                <a:lnTo>
                  <a:pt x="44255" y="17932"/>
                </a:lnTo>
                <a:lnTo>
                  <a:pt x="42655" y="13360"/>
                </a:lnTo>
                <a:lnTo>
                  <a:pt x="40470" y="9702"/>
                </a:lnTo>
                <a:lnTo>
                  <a:pt x="37842" y="5372"/>
                </a:lnTo>
                <a:lnTo>
                  <a:pt x="36082" y="3886"/>
                </a:lnTo>
                <a:close/>
              </a:path>
              <a:path w="66675" h="61595">
                <a:moveTo>
                  <a:pt x="66429" y="42024"/>
                </a:moveTo>
                <a:lnTo>
                  <a:pt x="64372" y="42024"/>
                </a:lnTo>
                <a:lnTo>
                  <a:pt x="64143" y="43497"/>
                </a:lnTo>
                <a:lnTo>
                  <a:pt x="64029" y="47155"/>
                </a:lnTo>
                <a:lnTo>
                  <a:pt x="58085" y="53098"/>
                </a:lnTo>
                <a:lnTo>
                  <a:pt x="65529" y="53098"/>
                </a:lnTo>
                <a:lnTo>
                  <a:pt x="66086" y="50926"/>
                </a:lnTo>
                <a:lnTo>
                  <a:pt x="66201" y="48755"/>
                </a:lnTo>
                <a:lnTo>
                  <a:pt x="66429" y="42024"/>
                </a:lnTo>
                <a:close/>
              </a:path>
              <a:path w="66675" h="61595">
                <a:moveTo>
                  <a:pt x="62429" y="2057"/>
                </a:moveTo>
                <a:lnTo>
                  <a:pt x="52358" y="2057"/>
                </a:lnTo>
                <a:lnTo>
                  <a:pt x="45055" y="22377"/>
                </a:lnTo>
                <a:lnTo>
                  <a:pt x="55049" y="22377"/>
                </a:lnTo>
                <a:lnTo>
                  <a:pt x="62429" y="2057"/>
                </a:lnTo>
                <a:close/>
              </a:path>
            </a:pathLst>
          </a:custGeom>
          <a:solidFill>
            <a:srgbClr val="231F20"/>
          </a:solidFill>
        </p:spPr>
        <p:txBody>
          <a:bodyPr wrap="square" lIns="0" tIns="0" rIns="0" bIns="0" rtlCol="0"/>
          <a:lstStyle/>
          <a:p>
            <a:endParaRPr/>
          </a:p>
        </p:txBody>
      </p:sp>
      <p:sp>
        <p:nvSpPr>
          <p:cNvPr id="43" name="object 43"/>
          <p:cNvSpPr/>
          <p:nvPr/>
        </p:nvSpPr>
        <p:spPr>
          <a:xfrm>
            <a:off x="3024744" y="4971813"/>
            <a:ext cx="103734" cy="49277"/>
          </a:xfrm>
          <a:custGeom>
            <a:avLst/>
            <a:gdLst/>
            <a:ahLst/>
            <a:cxnLst/>
            <a:rect l="l" t="t" r="r" b="b"/>
            <a:pathLst>
              <a:path w="85725" h="76834">
                <a:moveTo>
                  <a:pt x="39858" y="14160"/>
                </a:moveTo>
                <a:lnTo>
                  <a:pt x="28930" y="14160"/>
                </a:lnTo>
                <a:lnTo>
                  <a:pt x="55003" y="76301"/>
                </a:lnTo>
                <a:lnTo>
                  <a:pt x="57061" y="76301"/>
                </a:lnTo>
                <a:lnTo>
                  <a:pt x="62721" y="56527"/>
                </a:lnTo>
                <a:lnTo>
                  <a:pt x="57505" y="56527"/>
                </a:lnTo>
                <a:lnTo>
                  <a:pt x="39858" y="14160"/>
                </a:lnTo>
                <a:close/>
              </a:path>
              <a:path w="85725" h="76834">
                <a:moveTo>
                  <a:pt x="33959" y="0"/>
                </a:moveTo>
                <a:lnTo>
                  <a:pt x="15557" y="12"/>
                </a:lnTo>
                <a:lnTo>
                  <a:pt x="15557" y="1828"/>
                </a:lnTo>
                <a:lnTo>
                  <a:pt x="21043" y="2171"/>
                </a:lnTo>
                <a:lnTo>
                  <a:pt x="23444" y="4000"/>
                </a:lnTo>
                <a:lnTo>
                  <a:pt x="25387" y="8229"/>
                </a:lnTo>
                <a:lnTo>
                  <a:pt x="7556" y="70688"/>
                </a:lnTo>
                <a:lnTo>
                  <a:pt x="6299" y="71831"/>
                </a:lnTo>
                <a:lnTo>
                  <a:pt x="0" y="72745"/>
                </a:lnTo>
                <a:lnTo>
                  <a:pt x="0" y="74574"/>
                </a:lnTo>
                <a:lnTo>
                  <a:pt x="22656" y="74574"/>
                </a:lnTo>
                <a:lnTo>
                  <a:pt x="22656" y="72745"/>
                </a:lnTo>
                <a:lnTo>
                  <a:pt x="14643" y="72174"/>
                </a:lnTo>
                <a:lnTo>
                  <a:pt x="14643" y="66687"/>
                </a:lnTo>
                <a:lnTo>
                  <a:pt x="14871" y="64630"/>
                </a:lnTo>
                <a:lnTo>
                  <a:pt x="28473" y="14160"/>
                </a:lnTo>
                <a:lnTo>
                  <a:pt x="39858" y="14160"/>
                </a:lnTo>
                <a:lnTo>
                  <a:pt x="33959" y="0"/>
                </a:lnTo>
                <a:close/>
              </a:path>
              <a:path w="85725" h="76834">
                <a:moveTo>
                  <a:pt x="85394" y="0"/>
                </a:moveTo>
                <a:lnTo>
                  <a:pt x="62649" y="0"/>
                </a:lnTo>
                <a:lnTo>
                  <a:pt x="62649" y="1828"/>
                </a:lnTo>
                <a:lnTo>
                  <a:pt x="68935" y="2285"/>
                </a:lnTo>
                <a:lnTo>
                  <a:pt x="70650" y="3428"/>
                </a:lnTo>
                <a:lnTo>
                  <a:pt x="70650" y="9817"/>
                </a:lnTo>
                <a:lnTo>
                  <a:pt x="69849" y="11988"/>
                </a:lnTo>
                <a:lnTo>
                  <a:pt x="69392" y="13588"/>
                </a:lnTo>
                <a:lnTo>
                  <a:pt x="57861" y="56527"/>
                </a:lnTo>
                <a:lnTo>
                  <a:pt x="62721" y="56527"/>
                </a:lnTo>
                <a:lnTo>
                  <a:pt x="73507" y="18846"/>
                </a:lnTo>
                <a:lnTo>
                  <a:pt x="77393" y="5029"/>
                </a:lnTo>
                <a:lnTo>
                  <a:pt x="77965" y="3428"/>
                </a:lnTo>
                <a:lnTo>
                  <a:pt x="85394" y="1828"/>
                </a:lnTo>
                <a:lnTo>
                  <a:pt x="85394" y="0"/>
                </a:lnTo>
                <a:close/>
              </a:path>
            </a:pathLst>
          </a:custGeom>
          <a:solidFill>
            <a:srgbClr val="231F20"/>
          </a:solidFill>
        </p:spPr>
        <p:txBody>
          <a:bodyPr wrap="square" lIns="0" tIns="0" rIns="0" bIns="0" rtlCol="0"/>
          <a:lstStyle/>
          <a:p>
            <a:endParaRPr/>
          </a:p>
        </p:txBody>
      </p:sp>
      <p:sp>
        <p:nvSpPr>
          <p:cNvPr id="44" name="object 44"/>
          <p:cNvSpPr/>
          <p:nvPr/>
        </p:nvSpPr>
        <p:spPr>
          <a:xfrm>
            <a:off x="2520563" y="5290629"/>
            <a:ext cx="36115" cy="62716"/>
          </a:xfrm>
          <a:custGeom>
            <a:avLst/>
            <a:gdLst/>
            <a:ahLst/>
            <a:cxnLst/>
            <a:rect l="l" t="t" r="r" b="b"/>
            <a:pathLst>
              <a:path w="29844" h="97790">
                <a:moveTo>
                  <a:pt x="28232" y="0"/>
                </a:moveTo>
                <a:lnTo>
                  <a:pt x="16346" y="9061"/>
                </a:lnTo>
                <a:lnTo>
                  <a:pt x="7472" y="20216"/>
                </a:lnTo>
                <a:lnTo>
                  <a:pt x="1919" y="33084"/>
                </a:lnTo>
                <a:lnTo>
                  <a:pt x="0" y="47282"/>
                </a:lnTo>
                <a:lnTo>
                  <a:pt x="678" y="57806"/>
                </a:lnTo>
                <a:lnTo>
                  <a:pt x="22822" y="94025"/>
                </a:lnTo>
                <a:lnTo>
                  <a:pt x="27901" y="97421"/>
                </a:lnTo>
                <a:lnTo>
                  <a:pt x="29273" y="95592"/>
                </a:lnTo>
                <a:lnTo>
                  <a:pt x="18039" y="84306"/>
                </a:lnTo>
                <a:lnTo>
                  <a:pt x="12269" y="70737"/>
                </a:lnTo>
                <a:lnTo>
                  <a:pt x="10140" y="57318"/>
                </a:lnTo>
                <a:lnTo>
                  <a:pt x="9829" y="46482"/>
                </a:lnTo>
                <a:lnTo>
                  <a:pt x="11676" y="28216"/>
                </a:lnTo>
                <a:lnTo>
                  <a:pt x="16373" y="15806"/>
                </a:lnTo>
                <a:lnTo>
                  <a:pt x="22656" y="7571"/>
                </a:lnTo>
                <a:lnTo>
                  <a:pt x="29260" y="1828"/>
                </a:lnTo>
                <a:lnTo>
                  <a:pt x="28232" y="0"/>
                </a:lnTo>
                <a:close/>
              </a:path>
            </a:pathLst>
          </a:custGeom>
          <a:solidFill>
            <a:srgbClr val="231F20"/>
          </a:solidFill>
        </p:spPr>
        <p:txBody>
          <a:bodyPr wrap="square" lIns="0" tIns="0" rIns="0" bIns="0" rtlCol="0"/>
          <a:lstStyle/>
          <a:p>
            <a:endParaRPr/>
          </a:p>
        </p:txBody>
      </p:sp>
      <p:sp>
        <p:nvSpPr>
          <p:cNvPr id="45" name="object 45"/>
          <p:cNvSpPr/>
          <p:nvPr/>
        </p:nvSpPr>
        <p:spPr>
          <a:xfrm>
            <a:off x="2633164" y="5290629"/>
            <a:ext cx="36115" cy="62716"/>
          </a:xfrm>
          <a:custGeom>
            <a:avLst/>
            <a:gdLst/>
            <a:ahLst/>
            <a:cxnLst/>
            <a:rect l="l" t="t" r="r" b="b"/>
            <a:pathLst>
              <a:path w="29844" h="97790">
                <a:moveTo>
                  <a:pt x="1371" y="0"/>
                </a:moveTo>
                <a:lnTo>
                  <a:pt x="0" y="1816"/>
                </a:lnTo>
                <a:lnTo>
                  <a:pt x="11233" y="13100"/>
                </a:lnTo>
                <a:lnTo>
                  <a:pt x="17002" y="26665"/>
                </a:lnTo>
                <a:lnTo>
                  <a:pt x="19127" y="40079"/>
                </a:lnTo>
                <a:lnTo>
                  <a:pt x="19430" y="50914"/>
                </a:lnTo>
                <a:lnTo>
                  <a:pt x="17584" y="69189"/>
                </a:lnTo>
                <a:lnTo>
                  <a:pt x="12888" y="81605"/>
                </a:lnTo>
                <a:lnTo>
                  <a:pt x="6609" y="89842"/>
                </a:lnTo>
                <a:lnTo>
                  <a:pt x="12" y="95580"/>
                </a:lnTo>
                <a:lnTo>
                  <a:pt x="1041" y="97408"/>
                </a:lnTo>
                <a:lnTo>
                  <a:pt x="12924" y="88351"/>
                </a:lnTo>
                <a:lnTo>
                  <a:pt x="21794" y="77190"/>
                </a:lnTo>
                <a:lnTo>
                  <a:pt x="27342" y="64315"/>
                </a:lnTo>
                <a:lnTo>
                  <a:pt x="29260" y="50114"/>
                </a:lnTo>
                <a:lnTo>
                  <a:pt x="28583" y="39590"/>
                </a:lnTo>
                <a:lnTo>
                  <a:pt x="6445" y="3389"/>
                </a:lnTo>
                <a:lnTo>
                  <a:pt x="1371" y="0"/>
                </a:lnTo>
                <a:close/>
              </a:path>
            </a:pathLst>
          </a:custGeom>
          <a:solidFill>
            <a:srgbClr val="231F20"/>
          </a:solidFill>
        </p:spPr>
        <p:txBody>
          <a:bodyPr wrap="square" lIns="0" tIns="0" rIns="0" bIns="0" rtlCol="0"/>
          <a:lstStyle/>
          <a:p>
            <a:endParaRPr/>
          </a:p>
        </p:txBody>
      </p:sp>
      <p:sp>
        <p:nvSpPr>
          <p:cNvPr id="46" name="object 46"/>
          <p:cNvSpPr/>
          <p:nvPr/>
        </p:nvSpPr>
        <p:spPr>
          <a:xfrm>
            <a:off x="2562447" y="5307832"/>
            <a:ext cx="63777" cy="33393"/>
          </a:xfrm>
          <a:custGeom>
            <a:avLst/>
            <a:gdLst/>
            <a:ahLst/>
            <a:cxnLst/>
            <a:rect l="l" t="t" r="r" b="b"/>
            <a:pathLst>
              <a:path w="52705" h="52070">
                <a:moveTo>
                  <a:pt x="37523" y="12"/>
                </a:moveTo>
                <a:lnTo>
                  <a:pt x="32596" y="12"/>
                </a:lnTo>
                <a:lnTo>
                  <a:pt x="21082" y="3610"/>
                </a:lnTo>
                <a:lnTo>
                  <a:pt x="10561" y="12785"/>
                </a:lnTo>
                <a:lnTo>
                  <a:pt x="2888" y="25108"/>
                </a:lnTo>
                <a:lnTo>
                  <a:pt x="0" y="37795"/>
                </a:lnTo>
                <a:lnTo>
                  <a:pt x="38" y="44996"/>
                </a:lnTo>
                <a:lnTo>
                  <a:pt x="261" y="51638"/>
                </a:lnTo>
                <a:lnTo>
                  <a:pt x="11691" y="51638"/>
                </a:lnTo>
                <a:lnTo>
                  <a:pt x="16751" y="50882"/>
                </a:lnTo>
                <a:lnTo>
                  <a:pt x="21907" y="48175"/>
                </a:lnTo>
                <a:lnTo>
                  <a:pt x="24191" y="46024"/>
                </a:lnTo>
                <a:lnTo>
                  <a:pt x="13292" y="46024"/>
                </a:lnTo>
                <a:lnTo>
                  <a:pt x="9520" y="43967"/>
                </a:lnTo>
                <a:lnTo>
                  <a:pt x="23836" y="6602"/>
                </a:lnTo>
                <a:lnTo>
                  <a:pt x="33180" y="2514"/>
                </a:lnTo>
                <a:lnTo>
                  <a:pt x="40712" y="2514"/>
                </a:lnTo>
                <a:lnTo>
                  <a:pt x="37523" y="12"/>
                </a:lnTo>
                <a:close/>
              </a:path>
              <a:path w="52705" h="52070">
                <a:moveTo>
                  <a:pt x="42360" y="34264"/>
                </a:moveTo>
                <a:lnTo>
                  <a:pt x="34094" y="34264"/>
                </a:lnTo>
                <a:lnTo>
                  <a:pt x="34323" y="34493"/>
                </a:lnTo>
                <a:lnTo>
                  <a:pt x="32494" y="41452"/>
                </a:lnTo>
                <a:lnTo>
                  <a:pt x="31923" y="43967"/>
                </a:lnTo>
                <a:lnTo>
                  <a:pt x="31923" y="51523"/>
                </a:lnTo>
                <a:lnTo>
                  <a:pt x="41638" y="51523"/>
                </a:lnTo>
                <a:lnTo>
                  <a:pt x="45524" y="47396"/>
                </a:lnTo>
                <a:lnTo>
                  <a:pt x="46914" y="45681"/>
                </a:lnTo>
                <a:lnTo>
                  <a:pt x="40952" y="45681"/>
                </a:lnTo>
                <a:lnTo>
                  <a:pt x="40266" y="44996"/>
                </a:lnTo>
                <a:lnTo>
                  <a:pt x="40313" y="43967"/>
                </a:lnTo>
                <a:lnTo>
                  <a:pt x="41915" y="36042"/>
                </a:lnTo>
                <a:lnTo>
                  <a:pt x="42360" y="34264"/>
                </a:lnTo>
                <a:close/>
              </a:path>
              <a:path w="52705" h="52070">
                <a:moveTo>
                  <a:pt x="40712" y="2514"/>
                </a:moveTo>
                <a:lnTo>
                  <a:pt x="36495" y="2514"/>
                </a:lnTo>
                <a:lnTo>
                  <a:pt x="39695" y="4686"/>
                </a:lnTo>
                <a:lnTo>
                  <a:pt x="39695" y="10172"/>
                </a:lnTo>
                <a:lnTo>
                  <a:pt x="37755" y="20494"/>
                </a:lnTo>
                <a:lnTo>
                  <a:pt x="32580" y="32294"/>
                </a:lnTo>
                <a:lnTo>
                  <a:pt x="25132" y="41996"/>
                </a:lnTo>
                <a:lnTo>
                  <a:pt x="16378" y="46024"/>
                </a:lnTo>
                <a:lnTo>
                  <a:pt x="24191" y="46024"/>
                </a:lnTo>
                <a:lnTo>
                  <a:pt x="27581" y="42824"/>
                </a:lnTo>
                <a:lnTo>
                  <a:pt x="34094" y="34264"/>
                </a:lnTo>
                <a:lnTo>
                  <a:pt x="42360" y="34264"/>
                </a:lnTo>
                <a:lnTo>
                  <a:pt x="45567" y="21455"/>
                </a:lnTo>
                <a:lnTo>
                  <a:pt x="49577" y="6172"/>
                </a:lnTo>
                <a:lnTo>
                  <a:pt x="41638" y="6172"/>
                </a:lnTo>
                <a:lnTo>
                  <a:pt x="41295" y="2971"/>
                </a:lnTo>
                <a:lnTo>
                  <a:pt x="40712" y="2514"/>
                </a:lnTo>
                <a:close/>
              </a:path>
              <a:path w="52705" h="52070">
                <a:moveTo>
                  <a:pt x="51011" y="37795"/>
                </a:moveTo>
                <a:lnTo>
                  <a:pt x="45841" y="42856"/>
                </a:lnTo>
                <a:lnTo>
                  <a:pt x="43581" y="45681"/>
                </a:lnTo>
                <a:lnTo>
                  <a:pt x="46914" y="45681"/>
                </a:lnTo>
                <a:lnTo>
                  <a:pt x="52382" y="38938"/>
                </a:lnTo>
                <a:lnTo>
                  <a:pt x="51011" y="37795"/>
                </a:lnTo>
                <a:close/>
              </a:path>
              <a:path w="52705" h="52070">
                <a:moveTo>
                  <a:pt x="50325" y="0"/>
                </a:moveTo>
                <a:lnTo>
                  <a:pt x="43353" y="800"/>
                </a:lnTo>
                <a:lnTo>
                  <a:pt x="43010" y="1143"/>
                </a:lnTo>
                <a:lnTo>
                  <a:pt x="41867" y="6172"/>
                </a:lnTo>
                <a:lnTo>
                  <a:pt x="49577" y="6172"/>
                </a:lnTo>
                <a:lnTo>
                  <a:pt x="51125" y="342"/>
                </a:lnTo>
                <a:lnTo>
                  <a:pt x="50325" y="0"/>
                </a:lnTo>
                <a:close/>
              </a:path>
            </a:pathLst>
          </a:custGeom>
          <a:solidFill>
            <a:srgbClr val="231F20"/>
          </a:solidFill>
        </p:spPr>
        <p:txBody>
          <a:bodyPr wrap="square" lIns="0" tIns="0" rIns="0" bIns="0" rtlCol="0"/>
          <a:lstStyle/>
          <a:p>
            <a:endParaRPr/>
          </a:p>
        </p:txBody>
      </p:sp>
      <p:sp>
        <p:nvSpPr>
          <p:cNvPr id="47" name="object 47"/>
          <p:cNvSpPr/>
          <p:nvPr/>
        </p:nvSpPr>
        <p:spPr>
          <a:xfrm>
            <a:off x="4285632" y="5290507"/>
            <a:ext cx="36115" cy="62716"/>
          </a:xfrm>
          <a:custGeom>
            <a:avLst/>
            <a:gdLst/>
            <a:ahLst/>
            <a:cxnLst/>
            <a:rect l="l" t="t" r="r" b="b"/>
            <a:pathLst>
              <a:path w="29845" h="97790">
                <a:moveTo>
                  <a:pt x="28219" y="0"/>
                </a:moveTo>
                <a:lnTo>
                  <a:pt x="16334" y="9053"/>
                </a:lnTo>
                <a:lnTo>
                  <a:pt x="7461" y="20205"/>
                </a:lnTo>
                <a:lnTo>
                  <a:pt x="1912" y="33071"/>
                </a:lnTo>
                <a:lnTo>
                  <a:pt x="0" y="47269"/>
                </a:lnTo>
                <a:lnTo>
                  <a:pt x="676" y="57793"/>
                </a:lnTo>
                <a:lnTo>
                  <a:pt x="22815" y="94017"/>
                </a:lnTo>
                <a:lnTo>
                  <a:pt x="27889" y="97409"/>
                </a:lnTo>
                <a:lnTo>
                  <a:pt x="29260" y="95580"/>
                </a:lnTo>
                <a:lnTo>
                  <a:pt x="18027" y="84299"/>
                </a:lnTo>
                <a:lnTo>
                  <a:pt x="12258" y="70729"/>
                </a:lnTo>
                <a:lnTo>
                  <a:pt x="10133" y="57307"/>
                </a:lnTo>
                <a:lnTo>
                  <a:pt x="9829" y="46469"/>
                </a:lnTo>
                <a:lnTo>
                  <a:pt x="11676" y="28203"/>
                </a:lnTo>
                <a:lnTo>
                  <a:pt x="16371" y="15794"/>
                </a:lnTo>
                <a:lnTo>
                  <a:pt x="22651" y="7559"/>
                </a:lnTo>
                <a:lnTo>
                  <a:pt x="29248" y="1816"/>
                </a:lnTo>
                <a:lnTo>
                  <a:pt x="28219" y="0"/>
                </a:lnTo>
                <a:close/>
              </a:path>
            </a:pathLst>
          </a:custGeom>
          <a:solidFill>
            <a:srgbClr val="231F20"/>
          </a:solidFill>
        </p:spPr>
        <p:txBody>
          <a:bodyPr wrap="square" lIns="0" tIns="0" rIns="0" bIns="0" rtlCol="0"/>
          <a:lstStyle/>
          <a:p>
            <a:endParaRPr/>
          </a:p>
        </p:txBody>
      </p:sp>
      <p:sp>
        <p:nvSpPr>
          <p:cNvPr id="48" name="object 48"/>
          <p:cNvSpPr/>
          <p:nvPr/>
        </p:nvSpPr>
        <p:spPr>
          <a:xfrm>
            <a:off x="4398218" y="5290498"/>
            <a:ext cx="36115" cy="62716"/>
          </a:xfrm>
          <a:custGeom>
            <a:avLst/>
            <a:gdLst/>
            <a:ahLst/>
            <a:cxnLst/>
            <a:rect l="l" t="t" r="r" b="b"/>
            <a:pathLst>
              <a:path w="29845" h="97790">
                <a:moveTo>
                  <a:pt x="1371" y="0"/>
                </a:moveTo>
                <a:lnTo>
                  <a:pt x="0" y="1828"/>
                </a:lnTo>
                <a:lnTo>
                  <a:pt x="11233" y="13106"/>
                </a:lnTo>
                <a:lnTo>
                  <a:pt x="17003" y="26666"/>
                </a:lnTo>
                <a:lnTo>
                  <a:pt x="19132" y="40080"/>
                </a:lnTo>
                <a:lnTo>
                  <a:pt x="19443" y="50914"/>
                </a:lnTo>
                <a:lnTo>
                  <a:pt x="17597" y="69194"/>
                </a:lnTo>
                <a:lnTo>
                  <a:pt x="12900" y="81611"/>
                </a:lnTo>
                <a:lnTo>
                  <a:pt x="6617" y="89849"/>
                </a:lnTo>
                <a:lnTo>
                  <a:pt x="12" y="95592"/>
                </a:lnTo>
                <a:lnTo>
                  <a:pt x="1041" y="97421"/>
                </a:lnTo>
                <a:lnTo>
                  <a:pt x="12926" y="88356"/>
                </a:lnTo>
                <a:lnTo>
                  <a:pt x="21801" y="77192"/>
                </a:lnTo>
                <a:lnTo>
                  <a:pt x="27353" y="64315"/>
                </a:lnTo>
                <a:lnTo>
                  <a:pt x="29273" y="50114"/>
                </a:lnTo>
                <a:lnTo>
                  <a:pt x="28594" y="39595"/>
                </a:lnTo>
                <a:lnTo>
                  <a:pt x="6450" y="3391"/>
                </a:lnTo>
                <a:lnTo>
                  <a:pt x="1371" y="0"/>
                </a:lnTo>
                <a:close/>
              </a:path>
            </a:pathLst>
          </a:custGeom>
          <a:solidFill>
            <a:srgbClr val="231F20"/>
          </a:solidFill>
        </p:spPr>
        <p:txBody>
          <a:bodyPr wrap="square" lIns="0" tIns="0" rIns="0" bIns="0" rtlCol="0"/>
          <a:lstStyle/>
          <a:p>
            <a:endParaRPr/>
          </a:p>
        </p:txBody>
      </p:sp>
      <p:sp>
        <p:nvSpPr>
          <p:cNvPr id="49" name="object 49"/>
          <p:cNvSpPr/>
          <p:nvPr/>
        </p:nvSpPr>
        <p:spPr>
          <a:xfrm>
            <a:off x="4328231" y="5289986"/>
            <a:ext cx="62241" cy="50906"/>
          </a:xfrm>
          <a:custGeom>
            <a:avLst/>
            <a:gdLst/>
            <a:ahLst/>
            <a:cxnLst/>
            <a:rect l="l" t="t" r="r" b="b"/>
            <a:pathLst>
              <a:path w="51435" h="79375">
                <a:moveTo>
                  <a:pt x="27432" y="0"/>
                </a:moveTo>
                <a:lnTo>
                  <a:pt x="21488" y="1142"/>
                </a:lnTo>
                <a:lnTo>
                  <a:pt x="15659" y="1943"/>
                </a:lnTo>
                <a:lnTo>
                  <a:pt x="9944" y="2628"/>
                </a:lnTo>
                <a:lnTo>
                  <a:pt x="9944" y="4571"/>
                </a:lnTo>
                <a:lnTo>
                  <a:pt x="16573" y="4686"/>
                </a:lnTo>
                <a:lnTo>
                  <a:pt x="17373" y="5257"/>
                </a:lnTo>
                <a:lnTo>
                  <a:pt x="17373" y="9486"/>
                </a:lnTo>
                <a:lnTo>
                  <a:pt x="16344" y="12331"/>
                </a:lnTo>
                <a:lnTo>
                  <a:pt x="15544" y="15532"/>
                </a:lnTo>
                <a:lnTo>
                  <a:pt x="11" y="72704"/>
                </a:lnTo>
                <a:lnTo>
                  <a:pt x="0" y="75704"/>
                </a:lnTo>
                <a:lnTo>
                  <a:pt x="8801" y="79260"/>
                </a:lnTo>
                <a:lnTo>
                  <a:pt x="14871" y="79260"/>
                </a:lnTo>
                <a:lnTo>
                  <a:pt x="25129" y="76619"/>
                </a:lnTo>
                <a:lnTo>
                  <a:pt x="9829" y="76619"/>
                </a:lnTo>
                <a:lnTo>
                  <a:pt x="9856" y="72704"/>
                </a:lnTo>
                <a:lnTo>
                  <a:pt x="11740" y="61605"/>
                </a:lnTo>
                <a:lnTo>
                  <a:pt x="16887" y="48547"/>
                </a:lnTo>
                <a:lnTo>
                  <a:pt x="19909" y="44195"/>
                </a:lnTo>
                <a:lnTo>
                  <a:pt x="16573" y="44195"/>
                </a:lnTo>
                <a:lnTo>
                  <a:pt x="16344" y="44081"/>
                </a:lnTo>
                <a:lnTo>
                  <a:pt x="19464" y="33108"/>
                </a:lnTo>
                <a:lnTo>
                  <a:pt x="22688" y="20997"/>
                </a:lnTo>
                <a:lnTo>
                  <a:pt x="28003" y="571"/>
                </a:lnTo>
                <a:lnTo>
                  <a:pt x="27432" y="0"/>
                </a:lnTo>
                <a:close/>
              </a:path>
              <a:path w="51435" h="79375">
                <a:moveTo>
                  <a:pt x="51435" y="33223"/>
                </a:moveTo>
                <a:lnTo>
                  <a:pt x="40576" y="33223"/>
                </a:lnTo>
                <a:lnTo>
                  <a:pt x="41664" y="39100"/>
                </a:lnTo>
                <a:lnTo>
                  <a:pt x="41719" y="42925"/>
                </a:lnTo>
                <a:lnTo>
                  <a:pt x="39779" y="52241"/>
                </a:lnTo>
                <a:lnTo>
                  <a:pt x="34337" y="63372"/>
                </a:lnTo>
                <a:lnTo>
                  <a:pt x="25956" y="72704"/>
                </a:lnTo>
                <a:lnTo>
                  <a:pt x="15201" y="76619"/>
                </a:lnTo>
                <a:lnTo>
                  <a:pt x="25129" y="76619"/>
                </a:lnTo>
                <a:lnTo>
                  <a:pt x="27964" y="75889"/>
                </a:lnTo>
                <a:lnTo>
                  <a:pt x="39716" y="67119"/>
                </a:lnTo>
                <a:lnTo>
                  <a:pt x="48186" y="54968"/>
                </a:lnTo>
                <a:lnTo>
                  <a:pt x="51435" y="41452"/>
                </a:lnTo>
                <a:lnTo>
                  <a:pt x="51435" y="33223"/>
                </a:lnTo>
                <a:close/>
              </a:path>
              <a:path w="51435" h="79375">
                <a:moveTo>
                  <a:pt x="45834" y="27635"/>
                </a:moveTo>
                <a:lnTo>
                  <a:pt x="37833" y="27635"/>
                </a:lnTo>
                <a:lnTo>
                  <a:pt x="30702" y="29387"/>
                </a:lnTo>
                <a:lnTo>
                  <a:pt x="24760" y="33686"/>
                </a:lnTo>
                <a:lnTo>
                  <a:pt x="20040" y="39100"/>
                </a:lnTo>
                <a:lnTo>
                  <a:pt x="16573" y="44195"/>
                </a:lnTo>
                <a:lnTo>
                  <a:pt x="19909" y="44195"/>
                </a:lnTo>
                <a:lnTo>
                  <a:pt x="24392" y="37739"/>
                </a:lnTo>
                <a:lnTo>
                  <a:pt x="33375" y="33235"/>
                </a:lnTo>
                <a:lnTo>
                  <a:pt x="51435" y="33223"/>
                </a:lnTo>
                <a:lnTo>
                  <a:pt x="45834" y="27635"/>
                </a:lnTo>
                <a:close/>
              </a:path>
            </a:pathLst>
          </a:custGeom>
          <a:solidFill>
            <a:srgbClr val="231F20"/>
          </a:solidFill>
        </p:spPr>
        <p:txBody>
          <a:bodyPr wrap="square" lIns="0" tIns="0" rIns="0" bIns="0" rtlCol="0"/>
          <a:lstStyle/>
          <a:p>
            <a:endParaRPr/>
          </a:p>
        </p:txBody>
      </p:sp>
      <p:sp>
        <p:nvSpPr>
          <p:cNvPr id="50" name="object 50"/>
          <p:cNvSpPr/>
          <p:nvPr/>
        </p:nvSpPr>
        <p:spPr>
          <a:xfrm>
            <a:off x="3708129" y="4667707"/>
            <a:ext cx="79914" cy="48055"/>
          </a:xfrm>
          <a:custGeom>
            <a:avLst/>
            <a:gdLst/>
            <a:ahLst/>
            <a:cxnLst/>
            <a:rect l="l" t="t" r="r" b="b"/>
            <a:pathLst>
              <a:path w="66039" h="74929">
                <a:moveTo>
                  <a:pt x="40805" y="4000"/>
                </a:moveTo>
                <a:lnTo>
                  <a:pt x="29260" y="4000"/>
                </a:lnTo>
                <a:lnTo>
                  <a:pt x="12801" y="64287"/>
                </a:lnTo>
                <a:lnTo>
                  <a:pt x="10756" y="71831"/>
                </a:lnTo>
                <a:lnTo>
                  <a:pt x="698" y="72745"/>
                </a:lnTo>
                <a:lnTo>
                  <a:pt x="698" y="74574"/>
                </a:lnTo>
                <a:lnTo>
                  <a:pt x="33845" y="74574"/>
                </a:lnTo>
                <a:lnTo>
                  <a:pt x="33845" y="72745"/>
                </a:lnTo>
                <a:lnTo>
                  <a:pt x="23558" y="72059"/>
                </a:lnTo>
                <a:lnTo>
                  <a:pt x="23558" y="65773"/>
                </a:lnTo>
                <a:lnTo>
                  <a:pt x="24015" y="64058"/>
                </a:lnTo>
                <a:lnTo>
                  <a:pt x="24930" y="60871"/>
                </a:lnTo>
                <a:lnTo>
                  <a:pt x="40805" y="4000"/>
                </a:lnTo>
                <a:close/>
              </a:path>
              <a:path w="66039" h="74929">
                <a:moveTo>
                  <a:pt x="64526" y="4000"/>
                </a:moveTo>
                <a:lnTo>
                  <a:pt x="55549" y="4000"/>
                </a:lnTo>
                <a:lnTo>
                  <a:pt x="60464" y="6400"/>
                </a:lnTo>
                <a:lnTo>
                  <a:pt x="58635" y="18389"/>
                </a:lnTo>
                <a:lnTo>
                  <a:pt x="60578" y="18605"/>
                </a:lnTo>
                <a:lnTo>
                  <a:pt x="64526" y="4000"/>
                </a:lnTo>
                <a:close/>
              </a:path>
              <a:path w="66039" h="74929">
                <a:moveTo>
                  <a:pt x="65608" y="0"/>
                </a:moveTo>
                <a:lnTo>
                  <a:pt x="4800" y="12"/>
                </a:lnTo>
                <a:lnTo>
                  <a:pt x="0" y="17589"/>
                </a:lnTo>
                <a:lnTo>
                  <a:pt x="2057" y="18046"/>
                </a:lnTo>
                <a:lnTo>
                  <a:pt x="7015" y="9926"/>
                </a:lnTo>
                <a:lnTo>
                  <a:pt x="12572" y="5756"/>
                </a:lnTo>
                <a:lnTo>
                  <a:pt x="19673" y="4219"/>
                </a:lnTo>
                <a:lnTo>
                  <a:pt x="29260" y="4000"/>
                </a:lnTo>
                <a:lnTo>
                  <a:pt x="64526" y="4000"/>
                </a:lnTo>
                <a:lnTo>
                  <a:pt x="65608" y="0"/>
                </a:lnTo>
                <a:close/>
              </a:path>
            </a:pathLst>
          </a:custGeom>
          <a:solidFill>
            <a:srgbClr val="231F20"/>
          </a:solidFill>
        </p:spPr>
        <p:txBody>
          <a:bodyPr wrap="square" lIns="0" tIns="0" rIns="0" bIns="0" rtlCol="0"/>
          <a:lstStyle/>
          <a:p>
            <a:endParaRPr/>
          </a:p>
        </p:txBody>
      </p:sp>
      <p:sp>
        <p:nvSpPr>
          <p:cNvPr id="51" name="object 51"/>
          <p:cNvSpPr/>
          <p:nvPr/>
        </p:nvSpPr>
        <p:spPr>
          <a:xfrm>
            <a:off x="3778362" y="4713482"/>
            <a:ext cx="32273" cy="22398"/>
          </a:xfrm>
          <a:custGeom>
            <a:avLst/>
            <a:gdLst/>
            <a:ahLst/>
            <a:cxnLst/>
            <a:rect l="l" t="t" r="r" b="b"/>
            <a:pathLst>
              <a:path w="26669" h="34925">
                <a:moveTo>
                  <a:pt x="2743" y="22529"/>
                </a:moveTo>
                <a:lnTo>
                  <a:pt x="1524" y="22529"/>
                </a:lnTo>
                <a:lnTo>
                  <a:pt x="0" y="34645"/>
                </a:lnTo>
                <a:lnTo>
                  <a:pt x="1219" y="34645"/>
                </a:lnTo>
                <a:lnTo>
                  <a:pt x="1676" y="33807"/>
                </a:lnTo>
                <a:lnTo>
                  <a:pt x="1981" y="33032"/>
                </a:lnTo>
                <a:lnTo>
                  <a:pt x="20256" y="33032"/>
                </a:lnTo>
                <a:lnTo>
                  <a:pt x="20819" y="32880"/>
                </a:lnTo>
                <a:lnTo>
                  <a:pt x="4495" y="32880"/>
                </a:lnTo>
                <a:lnTo>
                  <a:pt x="3276" y="25882"/>
                </a:lnTo>
                <a:lnTo>
                  <a:pt x="2743" y="22529"/>
                </a:lnTo>
                <a:close/>
              </a:path>
              <a:path w="26669" h="34925">
                <a:moveTo>
                  <a:pt x="20256" y="33032"/>
                </a:moveTo>
                <a:lnTo>
                  <a:pt x="5257" y="33032"/>
                </a:lnTo>
                <a:lnTo>
                  <a:pt x="8305" y="34493"/>
                </a:lnTo>
                <a:lnTo>
                  <a:pt x="14859" y="34493"/>
                </a:lnTo>
                <a:lnTo>
                  <a:pt x="20256" y="33032"/>
                </a:lnTo>
                <a:close/>
              </a:path>
              <a:path w="26669" h="34925">
                <a:moveTo>
                  <a:pt x="19659" y="76"/>
                </a:moveTo>
                <a:lnTo>
                  <a:pt x="8153" y="76"/>
                </a:lnTo>
                <a:lnTo>
                  <a:pt x="7086" y="6172"/>
                </a:lnTo>
                <a:lnTo>
                  <a:pt x="7086" y="14389"/>
                </a:lnTo>
                <a:lnTo>
                  <a:pt x="16154" y="21691"/>
                </a:lnTo>
                <a:lnTo>
                  <a:pt x="16154" y="29235"/>
                </a:lnTo>
                <a:lnTo>
                  <a:pt x="14935" y="32880"/>
                </a:lnTo>
                <a:lnTo>
                  <a:pt x="20819" y="32880"/>
                </a:lnTo>
                <a:lnTo>
                  <a:pt x="21945" y="32575"/>
                </a:lnTo>
                <a:lnTo>
                  <a:pt x="21945" y="17805"/>
                </a:lnTo>
                <a:lnTo>
                  <a:pt x="12649" y="11036"/>
                </a:lnTo>
                <a:lnTo>
                  <a:pt x="12649" y="2514"/>
                </a:lnTo>
                <a:lnTo>
                  <a:pt x="15087" y="1828"/>
                </a:lnTo>
                <a:lnTo>
                  <a:pt x="26406" y="1828"/>
                </a:lnTo>
                <a:lnTo>
                  <a:pt x="26472" y="1371"/>
                </a:lnTo>
                <a:lnTo>
                  <a:pt x="21183" y="1371"/>
                </a:lnTo>
                <a:lnTo>
                  <a:pt x="19659" y="76"/>
                </a:lnTo>
                <a:close/>
              </a:path>
              <a:path w="26669" h="34925">
                <a:moveTo>
                  <a:pt x="26406" y="1828"/>
                </a:moveTo>
                <a:lnTo>
                  <a:pt x="21717" y="1828"/>
                </a:lnTo>
                <a:lnTo>
                  <a:pt x="23545" y="6235"/>
                </a:lnTo>
                <a:lnTo>
                  <a:pt x="23926" y="10579"/>
                </a:lnTo>
                <a:lnTo>
                  <a:pt x="25146" y="10579"/>
                </a:lnTo>
                <a:lnTo>
                  <a:pt x="26406" y="1828"/>
                </a:lnTo>
                <a:close/>
              </a:path>
              <a:path w="26669" h="34925">
                <a:moveTo>
                  <a:pt x="26670" y="0"/>
                </a:moveTo>
                <a:lnTo>
                  <a:pt x="25603" y="0"/>
                </a:lnTo>
                <a:lnTo>
                  <a:pt x="24765" y="1371"/>
                </a:lnTo>
                <a:lnTo>
                  <a:pt x="26472" y="1371"/>
                </a:lnTo>
                <a:lnTo>
                  <a:pt x="26670" y="0"/>
                </a:lnTo>
                <a:close/>
              </a:path>
            </a:pathLst>
          </a:custGeom>
          <a:solidFill>
            <a:srgbClr val="231F20"/>
          </a:solidFill>
        </p:spPr>
        <p:txBody>
          <a:bodyPr wrap="square" lIns="0" tIns="0" rIns="0" bIns="0" rtlCol="0"/>
          <a:lstStyle/>
          <a:p>
            <a:endParaRPr/>
          </a:p>
        </p:txBody>
      </p:sp>
      <p:sp>
        <p:nvSpPr>
          <p:cNvPr id="52" name="object 52"/>
          <p:cNvSpPr/>
          <p:nvPr/>
        </p:nvSpPr>
        <p:spPr>
          <a:xfrm>
            <a:off x="3855801" y="5115954"/>
            <a:ext cx="63008" cy="50906"/>
          </a:xfrm>
          <a:custGeom>
            <a:avLst/>
            <a:gdLst/>
            <a:ahLst/>
            <a:cxnLst/>
            <a:rect l="l" t="t" r="r" b="b"/>
            <a:pathLst>
              <a:path w="52069" h="79375">
                <a:moveTo>
                  <a:pt x="25831" y="0"/>
                </a:moveTo>
                <a:lnTo>
                  <a:pt x="12917" y="4260"/>
                </a:lnTo>
                <a:lnTo>
                  <a:pt x="5024" y="14644"/>
                </a:lnTo>
                <a:lnTo>
                  <a:pt x="1076" y="27555"/>
                </a:lnTo>
                <a:lnTo>
                  <a:pt x="0" y="39395"/>
                </a:lnTo>
                <a:lnTo>
                  <a:pt x="1078" y="51382"/>
                </a:lnTo>
                <a:lnTo>
                  <a:pt x="5029" y="64281"/>
                </a:lnTo>
                <a:lnTo>
                  <a:pt x="12923" y="74589"/>
                </a:lnTo>
                <a:lnTo>
                  <a:pt x="25831" y="78803"/>
                </a:lnTo>
                <a:lnTo>
                  <a:pt x="34972" y="75819"/>
                </a:lnTo>
                <a:lnTo>
                  <a:pt x="25831" y="75819"/>
                </a:lnTo>
                <a:lnTo>
                  <a:pt x="17337" y="71427"/>
                </a:lnTo>
                <a:lnTo>
                  <a:pt x="12915" y="61072"/>
                </a:lnTo>
                <a:lnTo>
                  <a:pt x="11234" y="48883"/>
                </a:lnTo>
                <a:lnTo>
                  <a:pt x="10972" y="39382"/>
                </a:lnTo>
                <a:lnTo>
                  <a:pt x="11235" y="30417"/>
                </a:lnTo>
                <a:lnTo>
                  <a:pt x="12911" y="18261"/>
                </a:lnTo>
                <a:lnTo>
                  <a:pt x="17332" y="7559"/>
                </a:lnTo>
                <a:lnTo>
                  <a:pt x="25831" y="2959"/>
                </a:lnTo>
                <a:lnTo>
                  <a:pt x="34812" y="2959"/>
                </a:lnTo>
                <a:lnTo>
                  <a:pt x="25831" y="0"/>
                </a:lnTo>
                <a:close/>
              </a:path>
              <a:path w="52069" h="79375">
                <a:moveTo>
                  <a:pt x="34812" y="2959"/>
                </a:moveTo>
                <a:lnTo>
                  <a:pt x="25831" y="2959"/>
                </a:lnTo>
                <a:lnTo>
                  <a:pt x="34325" y="7559"/>
                </a:lnTo>
                <a:lnTo>
                  <a:pt x="38747" y="18261"/>
                </a:lnTo>
                <a:lnTo>
                  <a:pt x="40426" y="30417"/>
                </a:lnTo>
                <a:lnTo>
                  <a:pt x="40690" y="39395"/>
                </a:lnTo>
                <a:lnTo>
                  <a:pt x="40412" y="48981"/>
                </a:lnTo>
                <a:lnTo>
                  <a:pt x="38747" y="60982"/>
                </a:lnTo>
                <a:lnTo>
                  <a:pt x="34325" y="71390"/>
                </a:lnTo>
                <a:lnTo>
                  <a:pt x="25831" y="75819"/>
                </a:lnTo>
                <a:lnTo>
                  <a:pt x="34972" y="75819"/>
                </a:lnTo>
                <a:lnTo>
                  <a:pt x="38745" y="74587"/>
                </a:lnTo>
                <a:lnTo>
                  <a:pt x="46639" y="64274"/>
                </a:lnTo>
                <a:lnTo>
                  <a:pt x="50586" y="51371"/>
                </a:lnTo>
                <a:lnTo>
                  <a:pt x="51663" y="39382"/>
                </a:lnTo>
                <a:lnTo>
                  <a:pt x="50584" y="27542"/>
                </a:lnTo>
                <a:lnTo>
                  <a:pt x="46634" y="14633"/>
                </a:lnTo>
                <a:lnTo>
                  <a:pt x="38740" y="4253"/>
                </a:lnTo>
                <a:lnTo>
                  <a:pt x="34812" y="2959"/>
                </a:lnTo>
                <a:close/>
              </a:path>
            </a:pathLst>
          </a:custGeom>
          <a:solidFill>
            <a:srgbClr val="231F20"/>
          </a:solidFill>
        </p:spPr>
        <p:txBody>
          <a:bodyPr wrap="square" lIns="0" tIns="0" rIns="0" bIns="0" rtlCol="0"/>
          <a:lstStyle/>
          <a:p>
            <a:endParaRPr/>
          </a:p>
        </p:txBody>
      </p:sp>
      <p:sp>
        <p:nvSpPr>
          <p:cNvPr id="53" name="object 53"/>
          <p:cNvSpPr/>
          <p:nvPr/>
        </p:nvSpPr>
        <p:spPr>
          <a:xfrm>
            <a:off x="4128169" y="5127650"/>
            <a:ext cx="53788" cy="50906"/>
          </a:xfrm>
          <a:custGeom>
            <a:avLst/>
            <a:gdLst/>
            <a:ahLst/>
            <a:cxnLst/>
            <a:rect l="l" t="t" r="r" b="b"/>
            <a:pathLst>
              <a:path w="44450" h="79375">
                <a:moveTo>
                  <a:pt x="9715" y="68275"/>
                </a:moveTo>
                <a:lnTo>
                  <a:pt x="2628" y="68275"/>
                </a:lnTo>
                <a:lnTo>
                  <a:pt x="0" y="69075"/>
                </a:lnTo>
                <a:lnTo>
                  <a:pt x="0" y="78232"/>
                </a:lnTo>
                <a:lnTo>
                  <a:pt x="9956" y="78803"/>
                </a:lnTo>
                <a:lnTo>
                  <a:pt x="12700" y="78803"/>
                </a:lnTo>
                <a:lnTo>
                  <a:pt x="25217" y="76976"/>
                </a:lnTo>
                <a:lnTo>
                  <a:pt x="29629" y="74676"/>
                </a:lnTo>
                <a:lnTo>
                  <a:pt x="14071" y="74676"/>
                </a:lnTo>
                <a:lnTo>
                  <a:pt x="9715" y="68275"/>
                </a:lnTo>
                <a:close/>
              </a:path>
              <a:path w="44450" h="79375">
                <a:moveTo>
                  <a:pt x="32116" y="73379"/>
                </a:moveTo>
                <a:lnTo>
                  <a:pt x="29629" y="74676"/>
                </a:lnTo>
                <a:lnTo>
                  <a:pt x="31445" y="74676"/>
                </a:lnTo>
                <a:lnTo>
                  <a:pt x="32116" y="73379"/>
                </a:lnTo>
                <a:close/>
              </a:path>
              <a:path w="44450" h="79375">
                <a:moveTo>
                  <a:pt x="40293" y="39281"/>
                </a:moveTo>
                <a:lnTo>
                  <a:pt x="20459" y="39281"/>
                </a:lnTo>
                <a:lnTo>
                  <a:pt x="23317" y="39839"/>
                </a:lnTo>
                <a:lnTo>
                  <a:pt x="27432" y="42011"/>
                </a:lnTo>
                <a:lnTo>
                  <a:pt x="34747" y="45783"/>
                </a:lnTo>
                <a:lnTo>
                  <a:pt x="36118" y="54229"/>
                </a:lnTo>
                <a:lnTo>
                  <a:pt x="36118" y="65646"/>
                </a:lnTo>
                <a:lnTo>
                  <a:pt x="32116" y="73379"/>
                </a:lnTo>
                <a:lnTo>
                  <a:pt x="35258" y="71740"/>
                </a:lnTo>
                <a:lnTo>
                  <a:pt x="41932" y="63464"/>
                </a:lnTo>
                <a:lnTo>
                  <a:pt x="44348" y="52514"/>
                </a:lnTo>
                <a:lnTo>
                  <a:pt x="42755" y="43149"/>
                </a:lnTo>
                <a:lnTo>
                  <a:pt x="40293" y="39281"/>
                </a:lnTo>
                <a:close/>
              </a:path>
              <a:path w="44450" h="79375">
                <a:moveTo>
                  <a:pt x="39344" y="6845"/>
                </a:moveTo>
                <a:lnTo>
                  <a:pt x="27317" y="6845"/>
                </a:lnTo>
                <a:lnTo>
                  <a:pt x="31432" y="12890"/>
                </a:lnTo>
                <a:lnTo>
                  <a:pt x="31383" y="18948"/>
                </a:lnTo>
                <a:lnTo>
                  <a:pt x="29930" y="25700"/>
                </a:lnTo>
                <a:lnTo>
                  <a:pt x="25846" y="31067"/>
                </a:lnTo>
                <a:lnTo>
                  <a:pt x="19811" y="35086"/>
                </a:lnTo>
                <a:lnTo>
                  <a:pt x="12458" y="38023"/>
                </a:lnTo>
                <a:lnTo>
                  <a:pt x="12573" y="39509"/>
                </a:lnTo>
                <a:lnTo>
                  <a:pt x="20459" y="39281"/>
                </a:lnTo>
                <a:lnTo>
                  <a:pt x="40293" y="39281"/>
                </a:lnTo>
                <a:lnTo>
                  <a:pt x="38890" y="37077"/>
                </a:lnTo>
                <a:lnTo>
                  <a:pt x="34125" y="33444"/>
                </a:lnTo>
                <a:lnTo>
                  <a:pt x="29832" y="31394"/>
                </a:lnTo>
                <a:lnTo>
                  <a:pt x="37376" y="26492"/>
                </a:lnTo>
                <a:lnTo>
                  <a:pt x="40462" y="21577"/>
                </a:lnTo>
                <a:lnTo>
                  <a:pt x="40462" y="10731"/>
                </a:lnTo>
                <a:lnTo>
                  <a:pt x="39344" y="6845"/>
                </a:lnTo>
                <a:close/>
              </a:path>
              <a:path w="44450" h="79375">
                <a:moveTo>
                  <a:pt x="37376" y="0"/>
                </a:moveTo>
                <a:lnTo>
                  <a:pt x="22631" y="0"/>
                </a:lnTo>
                <a:lnTo>
                  <a:pt x="16543" y="787"/>
                </a:lnTo>
                <a:lnTo>
                  <a:pt x="10272" y="3640"/>
                </a:lnTo>
                <a:lnTo>
                  <a:pt x="4580" y="9295"/>
                </a:lnTo>
                <a:lnTo>
                  <a:pt x="228" y="18491"/>
                </a:lnTo>
                <a:lnTo>
                  <a:pt x="1943" y="18948"/>
                </a:lnTo>
                <a:lnTo>
                  <a:pt x="8458" y="6845"/>
                </a:lnTo>
                <a:lnTo>
                  <a:pt x="39344" y="6845"/>
                </a:lnTo>
                <a:lnTo>
                  <a:pt x="37376" y="0"/>
                </a:lnTo>
                <a:close/>
              </a:path>
            </a:pathLst>
          </a:custGeom>
          <a:solidFill>
            <a:srgbClr val="231F20"/>
          </a:solidFill>
        </p:spPr>
        <p:txBody>
          <a:bodyPr wrap="square" lIns="0" tIns="0" rIns="0" bIns="0" rtlCol="0"/>
          <a:lstStyle/>
          <a:p>
            <a:endParaRPr/>
          </a:p>
        </p:txBody>
      </p:sp>
      <p:sp>
        <p:nvSpPr>
          <p:cNvPr id="54" name="object 54"/>
          <p:cNvSpPr/>
          <p:nvPr/>
        </p:nvSpPr>
        <p:spPr>
          <a:xfrm>
            <a:off x="4194699" y="5127641"/>
            <a:ext cx="63008" cy="50906"/>
          </a:xfrm>
          <a:custGeom>
            <a:avLst/>
            <a:gdLst/>
            <a:ahLst/>
            <a:cxnLst/>
            <a:rect l="l" t="t" r="r" b="b"/>
            <a:pathLst>
              <a:path w="52070" h="79375">
                <a:moveTo>
                  <a:pt x="25831" y="0"/>
                </a:moveTo>
                <a:lnTo>
                  <a:pt x="12923" y="4260"/>
                </a:lnTo>
                <a:lnTo>
                  <a:pt x="5029" y="14644"/>
                </a:lnTo>
                <a:lnTo>
                  <a:pt x="1078" y="27555"/>
                </a:lnTo>
                <a:lnTo>
                  <a:pt x="0" y="39395"/>
                </a:lnTo>
                <a:lnTo>
                  <a:pt x="1086" y="51384"/>
                </a:lnTo>
                <a:lnTo>
                  <a:pt x="5040" y="64285"/>
                </a:lnTo>
                <a:lnTo>
                  <a:pt x="12935" y="74594"/>
                </a:lnTo>
                <a:lnTo>
                  <a:pt x="25844" y="78803"/>
                </a:lnTo>
                <a:lnTo>
                  <a:pt x="34986" y="75819"/>
                </a:lnTo>
                <a:lnTo>
                  <a:pt x="25844" y="75819"/>
                </a:lnTo>
                <a:lnTo>
                  <a:pt x="17350" y="71427"/>
                </a:lnTo>
                <a:lnTo>
                  <a:pt x="12927" y="61074"/>
                </a:lnTo>
                <a:lnTo>
                  <a:pt x="11241" y="48890"/>
                </a:lnTo>
                <a:lnTo>
                  <a:pt x="10972" y="39395"/>
                </a:lnTo>
                <a:lnTo>
                  <a:pt x="11237" y="30425"/>
                </a:lnTo>
                <a:lnTo>
                  <a:pt x="12917" y="18268"/>
                </a:lnTo>
                <a:lnTo>
                  <a:pt x="17341" y="7569"/>
                </a:lnTo>
                <a:lnTo>
                  <a:pt x="25831" y="2971"/>
                </a:lnTo>
                <a:lnTo>
                  <a:pt x="34837" y="2971"/>
                </a:lnTo>
                <a:lnTo>
                  <a:pt x="25831" y="0"/>
                </a:lnTo>
                <a:close/>
              </a:path>
              <a:path w="52070" h="79375">
                <a:moveTo>
                  <a:pt x="34837" y="2971"/>
                </a:moveTo>
                <a:lnTo>
                  <a:pt x="25831" y="2971"/>
                </a:lnTo>
                <a:lnTo>
                  <a:pt x="34328" y="7571"/>
                </a:lnTo>
                <a:lnTo>
                  <a:pt x="38754" y="18273"/>
                </a:lnTo>
                <a:lnTo>
                  <a:pt x="40437" y="30430"/>
                </a:lnTo>
                <a:lnTo>
                  <a:pt x="40703" y="39395"/>
                </a:lnTo>
                <a:lnTo>
                  <a:pt x="40425" y="48987"/>
                </a:lnTo>
                <a:lnTo>
                  <a:pt x="38760" y="60988"/>
                </a:lnTo>
                <a:lnTo>
                  <a:pt x="34338" y="71395"/>
                </a:lnTo>
                <a:lnTo>
                  <a:pt x="25844" y="75819"/>
                </a:lnTo>
                <a:lnTo>
                  <a:pt x="34986" y="75819"/>
                </a:lnTo>
                <a:lnTo>
                  <a:pt x="38753" y="74589"/>
                </a:lnTo>
                <a:lnTo>
                  <a:pt x="46647" y="64281"/>
                </a:lnTo>
                <a:lnTo>
                  <a:pt x="50597" y="51382"/>
                </a:lnTo>
                <a:lnTo>
                  <a:pt x="51676" y="39395"/>
                </a:lnTo>
                <a:lnTo>
                  <a:pt x="50595" y="27555"/>
                </a:lnTo>
                <a:lnTo>
                  <a:pt x="46640" y="14644"/>
                </a:lnTo>
                <a:lnTo>
                  <a:pt x="38742" y="4260"/>
                </a:lnTo>
                <a:lnTo>
                  <a:pt x="34837" y="2971"/>
                </a:lnTo>
                <a:close/>
              </a:path>
            </a:pathLst>
          </a:custGeom>
          <a:solidFill>
            <a:srgbClr val="231F20"/>
          </a:solidFill>
        </p:spPr>
        <p:txBody>
          <a:bodyPr wrap="square" lIns="0" tIns="0" rIns="0" bIns="0" rtlCol="0"/>
          <a:lstStyle/>
          <a:p>
            <a:endParaRPr/>
          </a:p>
        </p:txBody>
      </p:sp>
      <p:sp>
        <p:nvSpPr>
          <p:cNvPr id="55" name="object 55"/>
          <p:cNvSpPr/>
          <p:nvPr/>
        </p:nvSpPr>
        <p:spPr>
          <a:xfrm>
            <a:off x="4454481" y="5127104"/>
            <a:ext cx="60704" cy="51313"/>
          </a:xfrm>
          <a:custGeom>
            <a:avLst/>
            <a:gdLst/>
            <a:ahLst/>
            <a:cxnLst/>
            <a:rect l="l" t="t" r="r" b="b"/>
            <a:pathLst>
              <a:path w="50164" h="80009">
                <a:moveTo>
                  <a:pt x="47091" y="0"/>
                </a:moveTo>
                <a:lnTo>
                  <a:pt x="28064" y="4132"/>
                </a:lnTo>
                <a:lnTo>
                  <a:pt x="13173" y="14054"/>
                </a:lnTo>
                <a:lnTo>
                  <a:pt x="3468" y="28141"/>
                </a:lnTo>
                <a:lnTo>
                  <a:pt x="0" y="44767"/>
                </a:lnTo>
                <a:lnTo>
                  <a:pt x="2039" y="60333"/>
                </a:lnTo>
                <a:lnTo>
                  <a:pt x="7526" y="71188"/>
                </a:lnTo>
                <a:lnTo>
                  <a:pt x="15539" y="77544"/>
                </a:lnTo>
                <a:lnTo>
                  <a:pt x="25158" y="79616"/>
                </a:lnTo>
                <a:lnTo>
                  <a:pt x="37563" y="76646"/>
                </a:lnTo>
                <a:lnTo>
                  <a:pt x="37816" y="76403"/>
                </a:lnTo>
                <a:lnTo>
                  <a:pt x="26873" y="76403"/>
                </a:lnTo>
                <a:lnTo>
                  <a:pt x="20720" y="74783"/>
                </a:lnTo>
                <a:lnTo>
                  <a:pt x="15541" y="69781"/>
                </a:lnTo>
                <a:lnTo>
                  <a:pt x="11967" y="61181"/>
                </a:lnTo>
                <a:lnTo>
                  <a:pt x="10652" y="48973"/>
                </a:lnTo>
                <a:lnTo>
                  <a:pt x="10629" y="41922"/>
                </a:lnTo>
                <a:lnTo>
                  <a:pt x="11772" y="39179"/>
                </a:lnTo>
                <a:lnTo>
                  <a:pt x="12915" y="38036"/>
                </a:lnTo>
                <a:lnTo>
                  <a:pt x="15773" y="35293"/>
                </a:lnTo>
                <a:lnTo>
                  <a:pt x="19888" y="34378"/>
                </a:lnTo>
                <a:lnTo>
                  <a:pt x="42215" y="34378"/>
                </a:lnTo>
                <a:lnTo>
                  <a:pt x="42051" y="34264"/>
                </a:lnTo>
                <a:lnTo>
                  <a:pt x="13487" y="34264"/>
                </a:lnTo>
                <a:lnTo>
                  <a:pt x="16828" y="23783"/>
                </a:lnTo>
                <a:lnTo>
                  <a:pt x="23588" y="14031"/>
                </a:lnTo>
                <a:lnTo>
                  <a:pt x="33756" y="6287"/>
                </a:lnTo>
                <a:lnTo>
                  <a:pt x="47320" y="1828"/>
                </a:lnTo>
                <a:lnTo>
                  <a:pt x="47091" y="0"/>
                </a:lnTo>
                <a:close/>
              </a:path>
              <a:path w="50164" h="80009">
                <a:moveTo>
                  <a:pt x="42215" y="34378"/>
                </a:moveTo>
                <a:lnTo>
                  <a:pt x="23787" y="34378"/>
                </a:lnTo>
                <a:lnTo>
                  <a:pt x="31321" y="36346"/>
                </a:lnTo>
                <a:lnTo>
                  <a:pt x="36098" y="41557"/>
                </a:lnTo>
                <a:lnTo>
                  <a:pt x="38605" y="48973"/>
                </a:lnTo>
                <a:lnTo>
                  <a:pt x="39331" y="57556"/>
                </a:lnTo>
                <a:lnTo>
                  <a:pt x="39331" y="70459"/>
                </a:lnTo>
                <a:lnTo>
                  <a:pt x="34074" y="76403"/>
                </a:lnTo>
                <a:lnTo>
                  <a:pt x="37816" y="76403"/>
                </a:lnTo>
                <a:lnTo>
                  <a:pt x="45018" y="69486"/>
                </a:lnTo>
                <a:lnTo>
                  <a:pt x="48658" y="60762"/>
                </a:lnTo>
                <a:lnTo>
                  <a:pt x="49618" y="53098"/>
                </a:lnTo>
                <a:lnTo>
                  <a:pt x="48036" y="42901"/>
                </a:lnTo>
                <a:lnTo>
                  <a:pt x="43645" y="35377"/>
                </a:lnTo>
                <a:lnTo>
                  <a:pt x="42215" y="34378"/>
                </a:lnTo>
                <a:close/>
              </a:path>
              <a:path w="50164" h="80009">
                <a:moveTo>
                  <a:pt x="28575" y="29133"/>
                </a:moveTo>
                <a:lnTo>
                  <a:pt x="22174" y="29133"/>
                </a:lnTo>
                <a:lnTo>
                  <a:pt x="19773" y="30505"/>
                </a:lnTo>
                <a:lnTo>
                  <a:pt x="13487" y="34264"/>
                </a:lnTo>
                <a:lnTo>
                  <a:pt x="42051" y="34264"/>
                </a:lnTo>
                <a:lnTo>
                  <a:pt x="36979" y="30722"/>
                </a:lnTo>
                <a:lnTo>
                  <a:pt x="28575" y="29133"/>
                </a:lnTo>
                <a:close/>
              </a:path>
            </a:pathLst>
          </a:custGeom>
          <a:solidFill>
            <a:srgbClr val="231F20"/>
          </a:solidFill>
        </p:spPr>
        <p:txBody>
          <a:bodyPr wrap="square" lIns="0" tIns="0" rIns="0" bIns="0" rtlCol="0"/>
          <a:lstStyle/>
          <a:p>
            <a:endParaRPr/>
          </a:p>
        </p:txBody>
      </p:sp>
      <p:sp>
        <p:nvSpPr>
          <p:cNvPr id="56" name="object 56"/>
          <p:cNvSpPr/>
          <p:nvPr/>
        </p:nvSpPr>
        <p:spPr>
          <a:xfrm>
            <a:off x="4522269" y="5127617"/>
            <a:ext cx="63008" cy="50906"/>
          </a:xfrm>
          <a:custGeom>
            <a:avLst/>
            <a:gdLst/>
            <a:ahLst/>
            <a:cxnLst/>
            <a:rect l="l" t="t" r="r" b="b"/>
            <a:pathLst>
              <a:path w="52070" h="79375">
                <a:moveTo>
                  <a:pt x="25831" y="0"/>
                </a:moveTo>
                <a:lnTo>
                  <a:pt x="12917" y="4260"/>
                </a:lnTo>
                <a:lnTo>
                  <a:pt x="5024" y="14644"/>
                </a:lnTo>
                <a:lnTo>
                  <a:pt x="1076" y="27555"/>
                </a:lnTo>
                <a:lnTo>
                  <a:pt x="0" y="39395"/>
                </a:lnTo>
                <a:lnTo>
                  <a:pt x="1078" y="51384"/>
                </a:lnTo>
                <a:lnTo>
                  <a:pt x="5029" y="64287"/>
                </a:lnTo>
                <a:lnTo>
                  <a:pt x="12923" y="74599"/>
                </a:lnTo>
                <a:lnTo>
                  <a:pt x="25831" y="78816"/>
                </a:lnTo>
                <a:lnTo>
                  <a:pt x="35000" y="75819"/>
                </a:lnTo>
                <a:lnTo>
                  <a:pt x="25831" y="75819"/>
                </a:lnTo>
                <a:lnTo>
                  <a:pt x="17337" y="71427"/>
                </a:lnTo>
                <a:lnTo>
                  <a:pt x="12915" y="61074"/>
                </a:lnTo>
                <a:lnTo>
                  <a:pt x="11234" y="48890"/>
                </a:lnTo>
                <a:lnTo>
                  <a:pt x="10972" y="39395"/>
                </a:lnTo>
                <a:lnTo>
                  <a:pt x="11237" y="30425"/>
                </a:lnTo>
                <a:lnTo>
                  <a:pt x="12917" y="18268"/>
                </a:lnTo>
                <a:lnTo>
                  <a:pt x="17341" y="7569"/>
                </a:lnTo>
                <a:lnTo>
                  <a:pt x="25831" y="2971"/>
                </a:lnTo>
                <a:lnTo>
                  <a:pt x="34835" y="2971"/>
                </a:lnTo>
                <a:lnTo>
                  <a:pt x="25831" y="0"/>
                </a:lnTo>
                <a:close/>
              </a:path>
              <a:path w="52070" h="79375">
                <a:moveTo>
                  <a:pt x="34835" y="2971"/>
                </a:moveTo>
                <a:lnTo>
                  <a:pt x="25831" y="2971"/>
                </a:lnTo>
                <a:lnTo>
                  <a:pt x="34326" y="7571"/>
                </a:lnTo>
                <a:lnTo>
                  <a:pt x="38748" y="18273"/>
                </a:lnTo>
                <a:lnTo>
                  <a:pt x="40426" y="30430"/>
                </a:lnTo>
                <a:lnTo>
                  <a:pt x="40690" y="39395"/>
                </a:lnTo>
                <a:lnTo>
                  <a:pt x="40414" y="48987"/>
                </a:lnTo>
                <a:lnTo>
                  <a:pt x="38752" y="60988"/>
                </a:lnTo>
                <a:lnTo>
                  <a:pt x="34331" y="71395"/>
                </a:lnTo>
                <a:lnTo>
                  <a:pt x="25831" y="75819"/>
                </a:lnTo>
                <a:lnTo>
                  <a:pt x="35000" y="75819"/>
                </a:lnTo>
                <a:lnTo>
                  <a:pt x="38745" y="74594"/>
                </a:lnTo>
                <a:lnTo>
                  <a:pt x="46639" y="64282"/>
                </a:lnTo>
                <a:lnTo>
                  <a:pt x="50586" y="51382"/>
                </a:lnTo>
                <a:lnTo>
                  <a:pt x="51663" y="39395"/>
                </a:lnTo>
                <a:lnTo>
                  <a:pt x="50584" y="27555"/>
                </a:lnTo>
                <a:lnTo>
                  <a:pt x="46634" y="14644"/>
                </a:lnTo>
                <a:lnTo>
                  <a:pt x="38740" y="4260"/>
                </a:lnTo>
                <a:lnTo>
                  <a:pt x="34835" y="2971"/>
                </a:lnTo>
                <a:close/>
              </a:path>
            </a:pathLst>
          </a:custGeom>
          <a:solidFill>
            <a:srgbClr val="231F20"/>
          </a:solidFill>
        </p:spPr>
        <p:txBody>
          <a:bodyPr wrap="square" lIns="0" tIns="0" rIns="0" bIns="0" rtlCol="0"/>
          <a:lstStyle/>
          <a:p>
            <a:endParaRPr/>
          </a:p>
        </p:txBody>
      </p:sp>
      <p:sp>
        <p:nvSpPr>
          <p:cNvPr id="57" name="object 57"/>
          <p:cNvSpPr/>
          <p:nvPr/>
        </p:nvSpPr>
        <p:spPr>
          <a:xfrm>
            <a:off x="4780390" y="5127601"/>
            <a:ext cx="59935" cy="51313"/>
          </a:xfrm>
          <a:custGeom>
            <a:avLst/>
            <a:gdLst/>
            <a:ahLst/>
            <a:cxnLst/>
            <a:rect l="l" t="t" r="r" b="b"/>
            <a:pathLst>
              <a:path w="49529" h="80009">
                <a:moveTo>
                  <a:pt x="46947" y="43840"/>
                </a:moveTo>
                <a:lnTo>
                  <a:pt x="37376" y="43840"/>
                </a:lnTo>
                <a:lnTo>
                  <a:pt x="37604" y="44068"/>
                </a:lnTo>
                <a:lnTo>
                  <a:pt x="35793" y="49842"/>
                </a:lnTo>
                <a:lnTo>
                  <a:pt x="30403" y="60104"/>
                </a:lnTo>
                <a:lnTo>
                  <a:pt x="19956" y="70691"/>
                </a:lnTo>
                <a:lnTo>
                  <a:pt x="2971" y="77444"/>
                </a:lnTo>
                <a:lnTo>
                  <a:pt x="3314" y="79717"/>
                </a:lnTo>
                <a:lnTo>
                  <a:pt x="22706" y="74889"/>
                </a:lnTo>
                <a:lnTo>
                  <a:pt x="37061" y="64233"/>
                </a:lnTo>
                <a:lnTo>
                  <a:pt x="45973" y="49381"/>
                </a:lnTo>
                <a:lnTo>
                  <a:pt x="46947" y="43840"/>
                </a:lnTo>
                <a:close/>
              </a:path>
              <a:path w="49529" h="80009">
                <a:moveTo>
                  <a:pt x="23990" y="0"/>
                </a:moveTo>
                <a:lnTo>
                  <a:pt x="13971" y="2164"/>
                </a:lnTo>
                <a:lnTo>
                  <a:pt x="6418" y="8064"/>
                </a:lnTo>
                <a:lnTo>
                  <a:pt x="1653" y="16812"/>
                </a:lnTo>
                <a:lnTo>
                  <a:pt x="0" y="27520"/>
                </a:lnTo>
                <a:lnTo>
                  <a:pt x="1060" y="35001"/>
                </a:lnTo>
                <a:lnTo>
                  <a:pt x="4543" y="42333"/>
                </a:lnTo>
                <a:lnTo>
                  <a:pt x="10897" y="47910"/>
                </a:lnTo>
                <a:lnTo>
                  <a:pt x="20574" y="50126"/>
                </a:lnTo>
                <a:lnTo>
                  <a:pt x="26289" y="50126"/>
                </a:lnTo>
                <a:lnTo>
                  <a:pt x="32346" y="48069"/>
                </a:lnTo>
                <a:lnTo>
                  <a:pt x="35745" y="45211"/>
                </a:lnTo>
                <a:lnTo>
                  <a:pt x="25146" y="45211"/>
                </a:lnTo>
                <a:lnTo>
                  <a:pt x="17748" y="42990"/>
                </a:lnTo>
                <a:lnTo>
                  <a:pt x="13287" y="37452"/>
                </a:lnTo>
                <a:lnTo>
                  <a:pt x="11097" y="30285"/>
                </a:lnTo>
                <a:lnTo>
                  <a:pt x="10515" y="23177"/>
                </a:lnTo>
                <a:lnTo>
                  <a:pt x="10515" y="13817"/>
                </a:lnTo>
                <a:lnTo>
                  <a:pt x="13131" y="3200"/>
                </a:lnTo>
                <a:lnTo>
                  <a:pt x="34918" y="3200"/>
                </a:lnTo>
                <a:lnTo>
                  <a:pt x="33834" y="2312"/>
                </a:lnTo>
                <a:lnTo>
                  <a:pt x="23990" y="0"/>
                </a:lnTo>
                <a:close/>
              </a:path>
              <a:path w="49529" h="80009">
                <a:moveTo>
                  <a:pt x="34918" y="3200"/>
                </a:moveTo>
                <a:lnTo>
                  <a:pt x="22733" y="3200"/>
                </a:lnTo>
                <a:lnTo>
                  <a:pt x="31528" y="6784"/>
                </a:lnTo>
                <a:lnTo>
                  <a:pt x="36045" y="15173"/>
                </a:lnTo>
                <a:lnTo>
                  <a:pt x="37709" y="24824"/>
                </a:lnTo>
                <a:lnTo>
                  <a:pt x="37886" y="30285"/>
                </a:lnTo>
                <a:lnTo>
                  <a:pt x="37947" y="38709"/>
                </a:lnTo>
                <a:lnTo>
                  <a:pt x="37604" y="40081"/>
                </a:lnTo>
                <a:lnTo>
                  <a:pt x="36118" y="41211"/>
                </a:lnTo>
                <a:lnTo>
                  <a:pt x="33718" y="43154"/>
                </a:lnTo>
                <a:lnTo>
                  <a:pt x="28917" y="45211"/>
                </a:lnTo>
                <a:lnTo>
                  <a:pt x="35745" y="45211"/>
                </a:lnTo>
                <a:lnTo>
                  <a:pt x="37376" y="43840"/>
                </a:lnTo>
                <a:lnTo>
                  <a:pt x="46947" y="43840"/>
                </a:lnTo>
                <a:lnTo>
                  <a:pt x="49034" y="31965"/>
                </a:lnTo>
                <a:lnTo>
                  <a:pt x="47098" y="18923"/>
                </a:lnTo>
                <a:lnTo>
                  <a:pt x="41784" y="8829"/>
                </a:lnTo>
                <a:lnTo>
                  <a:pt x="34918" y="3200"/>
                </a:lnTo>
                <a:close/>
              </a:path>
            </a:pathLst>
          </a:custGeom>
          <a:solidFill>
            <a:srgbClr val="231F20"/>
          </a:solidFill>
        </p:spPr>
        <p:txBody>
          <a:bodyPr wrap="square" lIns="0" tIns="0" rIns="0" bIns="0" rtlCol="0"/>
          <a:lstStyle/>
          <a:p>
            <a:endParaRPr/>
          </a:p>
        </p:txBody>
      </p:sp>
      <p:sp>
        <p:nvSpPr>
          <p:cNvPr id="58" name="object 58"/>
          <p:cNvSpPr/>
          <p:nvPr/>
        </p:nvSpPr>
        <p:spPr>
          <a:xfrm>
            <a:off x="4848718" y="5127593"/>
            <a:ext cx="63008" cy="50906"/>
          </a:xfrm>
          <a:custGeom>
            <a:avLst/>
            <a:gdLst/>
            <a:ahLst/>
            <a:cxnLst/>
            <a:rect l="l" t="t" r="r" b="b"/>
            <a:pathLst>
              <a:path w="52070" h="79375">
                <a:moveTo>
                  <a:pt x="25831" y="0"/>
                </a:moveTo>
                <a:lnTo>
                  <a:pt x="12923" y="4266"/>
                </a:lnTo>
                <a:lnTo>
                  <a:pt x="5029" y="14649"/>
                </a:lnTo>
                <a:lnTo>
                  <a:pt x="1078" y="27557"/>
                </a:lnTo>
                <a:lnTo>
                  <a:pt x="0" y="39395"/>
                </a:lnTo>
                <a:lnTo>
                  <a:pt x="1080" y="51384"/>
                </a:lnTo>
                <a:lnTo>
                  <a:pt x="5035" y="64287"/>
                </a:lnTo>
                <a:lnTo>
                  <a:pt x="12933" y="74599"/>
                </a:lnTo>
                <a:lnTo>
                  <a:pt x="25844" y="78816"/>
                </a:lnTo>
                <a:lnTo>
                  <a:pt x="35008" y="75818"/>
                </a:lnTo>
                <a:lnTo>
                  <a:pt x="25844" y="75818"/>
                </a:lnTo>
                <a:lnTo>
                  <a:pt x="17348" y="71429"/>
                </a:lnTo>
                <a:lnTo>
                  <a:pt x="12922" y="61079"/>
                </a:lnTo>
                <a:lnTo>
                  <a:pt x="11236" y="48890"/>
                </a:lnTo>
                <a:lnTo>
                  <a:pt x="10972" y="39395"/>
                </a:lnTo>
                <a:lnTo>
                  <a:pt x="11237" y="30425"/>
                </a:lnTo>
                <a:lnTo>
                  <a:pt x="12917" y="18268"/>
                </a:lnTo>
                <a:lnTo>
                  <a:pt x="17341" y="7569"/>
                </a:lnTo>
                <a:lnTo>
                  <a:pt x="25831" y="2971"/>
                </a:lnTo>
                <a:lnTo>
                  <a:pt x="34835" y="2971"/>
                </a:lnTo>
                <a:lnTo>
                  <a:pt x="25831" y="0"/>
                </a:lnTo>
                <a:close/>
              </a:path>
              <a:path w="52070" h="79375">
                <a:moveTo>
                  <a:pt x="34835" y="2971"/>
                </a:moveTo>
                <a:lnTo>
                  <a:pt x="25831" y="2971"/>
                </a:lnTo>
                <a:lnTo>
                  <a:pt x="34326" y="7571"/>
                </a:lnTo>
                <a:lnTo>
                  <a:pt x="38748" y="18273"/>
                </a:lnTo>
                <a:lnTo>
                  <a:pt x="40426" y="30430"/>
                </a:lnTo>
                <a:lnTo>
                  <a:pt x="40690" y="39395"/>
                </a:lnTo>
                <a:lnTo>
                  <a:pt x="40414" y="48992"/>
                </a:lnTo>
                <a:lnTo>
                  <a:pt x="38754" y="60988"/>
                </a:lnTo>
                <a:lnTo>
                  <a:pt x="34336" y="71395"/>
                </a:lnTo>
                <a:lnTo>
                  <a:pt x="25844" y="75818"/>
                </a:lnTo>
                <a:lnTo>
                  <a:pt x="35008" y="75818"/>
                </a:lnTo>
                <a:lnTo>
                  <a:pt x="38753" y="74594"/>
                </a:lnTo>
                <a:lnTo>
                  <a:pt x="46645" y="64282"/>
                </a:lnTo>
                <a:lnTo>
                  <a:pt x="50592" y="51382"/>
                </a:lnTo>
                <a:lnTo>
                  <a:pt x="51663" y="39395"/>
                </a:lnTo>
                <a:lnTo>
                  <a:pt x="50584" y="27555"/>
                </a:lnTo>
                <a:lnTo>
                  <a:pt x="46634" y="14644"/>
                </a:lnTo>
                <a:lnTo>
                  <a:pt x="38740" y="4260"/>
                </a:lnTo>
                <a:lnTo>
                  <a:pt x="34835" y="2971"/>
                </a:lnTo>
                <a:close/>
              </a:path>
            </a:pathLst>
          </a:custGeom>
          <a:solidFill>
            <a:srgbClr val="231F20"/>
          </a:solidFill>
        </p:spPr>
        <p:txBody>
          <a:bodyPr wrap="square" lIns="0" tIns="0" rIns="0" bIns="0" rtlCol="0"/>
          <a:lstStyle/>
          <a:p>
            <a:endParaRPr/>
          </a:p>
        </p:txBody>
      </p:sp>
      <p:sp>
        <p:nvSpPr>
          <p:cNvPr id="59" name="object 59"/>
          <p:cNvSpPr/>
          <p:nvPr/>
        </p:nvSpPr>
        <p:spPr>
          <a:xfrm>
            <a:off x="4289580" y="5233000"/>
            <a:ext cx="152911" cy="0"/>
          </a:xfrm>
          <a:custGeom>
            <a:avLst/>
            <a:gdLst/>
            <a:ahLst/>
            <a:cxnLst/>
            <a:rect l="l" t="t" r="r" b="b"/>
            <a:pathLst>
              <a:path w="126364">
                <a:moveTo>
                  <a:pt x="0" y="0"/>
                </a:moveTo>
                <a:lnTo>
                  <a:pt x="125818" y="0"/>
                </a:lnTo>
              </a:path>
            </a:pathLst>
          </a:custGeom>
          <a:ln w="7327">
            <a:solidFill>
              <a:srgbClr val="EC008C"/>
            </a:solidFill>
          </a:ln>
        </p:spPr>
        <p:txBody>
          <a:bodyPr wrap="square" lIns="0" tIns="0" rIns="0" bIns="0" rtlCol="0"/>
          <a:lstStyle/>
          <a:p>
            <a:endParaRPr/>
          </a:p>
        </p:txBody>
      </p:sp>
      <p:sp>
        <p:nvSpPr>
          <p:cNvPr id="60" name="object 60"/>
          <p:cNvSpPr/>
          <p:nvPr/>
        </p:nvSpPr>
        <p:spPr>
          <a:xfrm>
            <a:off x="4410589" y="5210279"/>
            <a:ext cx="75304" cy="45611"/>
          </a:xfrm>
          <a:custGeom>
            <a:avLst/>
            <a:gdLst/>
            <a:ahLst/>
            <a:cxnLst/>
            <a:rect l="l" t="t" r="r" b="b"/>
            <a:pathLst>
              <a:path w="62229" h="71120">
                <a:moveTo>
                  <a:pt x="0" y="0"/>
                </a:moveTo>
                <a:lnTo>
                  <a:pt x="0" y="71031"/>
                </a:lnTo>
                <a:lnTo>
                  <a:pt x="61861" y="35407"/>
                </a:lnTo>
                <a:lnTo>
                  <a:pt x="0" y="0"/>
                </a:lnTo>
                <a:close/>
              </a:path>
            </a:pathLst>
          </a:custGeom>
          <a:solidFill>
            <a:srgbClr val="EC008C"/>
          </a:solidFill>
        </p:spPr>
        <p:txBody>
          <a:bodyPr wrap="square" lIns="0" tIns="0" rIns="0" bIns="0" rtlCol="0"/>
          <a:lstStyle/>
          <a:p>
            <a:endParaRPr/>
          </a:p>
        </p:txBody>
      </p:sp>
      <p:sp>
        <p:nvSpPr>
          <p:cNvPr id="61" name="object 61"/>
          <p:cNvSpPr/>
          <p:nvPr/>
        </p:nvSpPr>
        <p:spPr>
          <a:xfrm>
            <a:off x="3756392" y="4773201"/>
            <a:ext cx="0" cy="92445"/>
          </a:xfrm>
          <a:custGeom>
            <a:avLst/>
            <a:gdLst/>
            <a:ahLst/>
            <a:cxnLst/>
            <a:rect l="l" t="t" r="r" b="b"/>
            <a:pathLst>
              <a:path h="144145">
                <a:moveTo>
                  <a:pt x="0" y="0"/>
                </a:moveTo>
                <a:lnTo>
                  <a:pt x="0" y="143954"/>
                </a:lnTo>
              </a:path>
            </a:pathLst>
          </a:custGeom>
          <a:ln w="7327">
            <a:solidFill>
              <a:srgbClr val="EC008C"/>
            </a:solidFill>
          </a:ln>
        </p:spPr>
        <p:txBody>
          <a:bodyPr wrap="square" lIns="0" tIns="0" rIns="0" bIns="0" rtlCol="0"/>
          <a:lstStyle/>
          <a:p>
            <a:endParaRPr/>
          </a:p>
        </p:txBody>
      </p:sp>
      <p:sp>
        <p:nvSpPr>
          <p:cNvPr id="62" name="object 62"/>
          <p:cNvSpPr/>
          <p:nvPr/>
        </p:nvSpPr>
        <p:spPr>
          <a:xfrm>
            <a:off x="3713478" y="4750109"/>
            <a:ext cx="86061" cy="39910"/>
          </a:xfrm>
          <a:custGeom>
            <a:avLst/>
            <a:gdLst/>
            <a:ahLst/>
            <a:cxnLst/>
            <a:rect l="l" t="t" r="r" b="b"/>
            <a:pathLst>
              <a:path w="71119" h="62229">
                <a:moveTo>
                  <a:pt x="35458" y="0"/>
                </a:moveTo>
                <a:lnTo>
                  <a:pt x="0" y="61798"/>
                </a:lnTo>
                <a:lnTo>
                  <a:pt x="71107" y="61785"/>
                </a:lnTo>
                <a:lnTo>
                  <a:pt x="35458" y="0"/>
                </a:lnTo>
                <a:close/>
              </a:path>
            </a:pathLst>
          </a:custGeom>
          <a:solidFill>
            <a:srgbClr val="EC008C"/>
          </a:solidFill>
        </p:spPr>
        <p:txBody>
          <a:bodyPr wrap="square" lIns="0" tIns="0" rIns="0" bIns="0" rtlCol="0"/>
          <a:lstStyle/>
          <a:p>
            <a:endParaRPr/>
          </a:p>
        </p:txBody>
      </p:sp>
      <p:sp>
        <p:nvSpPr>
          <p:cNvPr id="63" name="object 63"/>
          <p:cNvSpPr/>
          <p:nvPr/>
        </p:nvSpPr>
        <p:spPr>
          <a:xfrm>
            <a:off x="3887371" y="4369235"/>
            <a:ext cx="958967" cy="738335"/>
          </a:xfrm>
          <a:custGeom>
            <a:avLst/>
            <a:gdLst/>
            <a:ahLst/>
            <a:cxnLst/>
            <a:rect l="l" t="t" r="r" b="b"/>
            <a:pathLst>
              <a:path w="792479" h="1151254">
                <a:moveTo>
                  <a:pt x="0" y="1151072"/>
                </a:moveTo>
                <a:lnTo>
                  <a:pt x="298" y="1079145"/>
                </a:lnTo>
                <a:lnTo>
                  <a:pt x="1191" y="1007418"/>
                </a:lnTo>
                <a:lnTo>
                  <a:pt x="2654" y="936147"/>
                </a:lnTo>
                <a:lnTo>
                  <a:pt x="4662" y="865591"/>
                </a:lnTo>
                <a:lnTo>
                  <a:pt x="7192" y="796005"/>
                </a:lnTo>
                <a:lnTo>
                  <a:pt x="10217" y="727647"/>
                </a:lnTo>
                <a:lnTo>
                  <a:pt x="13715" y="660773"/>
                </a:lnTo>
                <a:lnTo>
                  <a:pt x="17659" y="595640"/>
                </a:lnTo>
                <a:lnTo>
                  <a:pt x="22026" y="532506"/>
                </a:lnTo>
                <a:lnTo>
                  <a:pt x="26791" y="471627"/>
                </a:lnTo>
                <a:lnTo>
                  <a:pt x="31930" y="413260"/>
                </a:lnTo>
                <a:lnTo>
                  <a:pt x="37417" y="357663"/>
                </a:lnTo>
                <a:lnTo>
                  <a:pt x="43229" y="305091"/>
                </a:lnTo>
                <a:lnTo>
                  <a:pt x="49340" y="255802"/>
                </a:lnTo>
                <a:lnTo>
                  <a:pt x="55726" y="210053"/>
                </a:lnTo>
                <a:lnTo>
                  <a:pt x="62362" y="168101"/>
                </a:lnTo>
                <a:lnTo>
                  <a:pt x="69225" y="130203"/>
                </a:lnTo>
                <a:lnTo>
                  <a:pt x="83529" y="67595"/>
                </a:lnTo>
                <a:lnTo>
                  <a:pt x="98442" y="24285"/>
                </a:lnTo>
                <a:lnTo>
                  <a:pt x="121522" y="0"/>
                </a:lnTo>
                <a:lnTo>
                  <a:pt x="129702" y="4549"/>
                </a:lnTo>
                <a:lnTo>
                  <a:pt x="152384" y="59418"/>
                </a:lnTo>
                <a:lnTo>
                  <a:pt x="169216" y="125706"/>
                </a:lnTo>
                <a:lnTo>
                  <a:pt x="179123" y="166369"/>
                </a:lnTo>
                <a:lnTo>
                  <a:pt x="190459" y="211427"/>
                </a:lnTo>
                <a:lnTo>
                  <a:pt x="203550" y="260416"/>
                </a:lnTo>
                <a:lnTo>
                  <a:pt x="218723" y="312870"/>
                </a:lnTo>
                <a:lnTo>
                  <a:pt x="236302" y="368327"/>
                </a:lnTo>
                <a:lnTo>
                  <a:pt x="256615" y="426322"/>
                </a:lnTo>
                <a:lnTo>
                  <a:pt x="279988" y="486390"/>
                </a:lnTo>
                <a:lnTo>
                  <a:pt x="306745" y="548068"/>
                </a:lnTo>
                <a:lnTo>
                  <a:pt x="337215" y="610892"/>
                </a:lnTo>
                <a:lnTo>
                  <a:pt x="371722" y="674397"/>
                </a:lnTo>
                <a:lnTo>
                  <a:pt x="410592" y="738119"/>
                </a:lnTo>
                <a:lnTo>
                  <a:pt x="434586" y="773143"/>
                </a:lnTo>
                <a:lnTo>
                  <a:pt x="465169" y="814610"/>
                </a:lnTo>
                <a:lnTo>
                  <a:pt x="500857" y="860542"/>
                </a:lnTo>
                <a:lnTo>
                  <a:pt x="540165" y="908955"/>
                </a:lnTo>
                <a:lnTo>
                  <a:pt x="581608" y="957872"/>
                </a:lnTo>
                <a:lnTo>
                  <a:pt x="623703" y="1005309"/>
                </a:lnTo>
                <a:lnTo>
                  <a:pt x="664964" y="1049287"/>
                </a:lnTo>
                <a:lnTo>
                  <a:pt x="703908" y="1087825"/>
                </a:lnTo>
                <a:lnTo>
                  <a:pt x="739050" y="1118943"/>
                </a:lnTo>
                <a:lnTo>
                  <a:pt x="768905" y="1140659"/>
                </a:lnTo>
                <a:lnTo>
                  <a:pt x="791989" y="1150993"/>
                </a:lnTo>
              </a:path>
            </a:pathLst>
          </a:custGeom>
          <a:ln w="12804">
            <a:solidFill>
              <a:srgbClr val="00AEEF"/>
            </a:solidFill>
          </a:ln>
        </p:spPr>
        <p:txBody>
          <a:bodyPr wrap="square" lIns="0" tIns="0" rIns="0" bIns="0" rtlCol="0"/>
          <a:lstStyle/>
          <a:p>
            <a:endParaRPr/>
          </a:p>
        </p:txBody>
      </p:sp>
      <p:sp>
        <p:nvSpPr>
          <p:cNvPr id="64" name="object 64"/>
          <p:cNvSpPr/>
          <p:nvPr/>
        </p:nvSpPr>
        <p:spPr>
          <a:xfrm>
            <a:off x="6102445" y="4705972"/>
            <a:ext cx="632396" cy="334755"/>
          </a:xfrm>
          <a:custGeom>
            <a:avLst/>
            <a:gdLst/>
            <a:ahLst/>
            <a:cxnLst/>
            <a:rect l="l" t="t" r="r" b="b"/>
            <a:pathLst>
              <a:path w="522604" h="521970">
                <a:moveTo>
                  <a:pt x="261061" y="0"/>
                </a:moveTo>
                <a:lnTo>
                  <a:pt x="214234" y="4222"/>
                </a:lnTo>
                <a:lnTo>
                  <a:pt x="170119" y="16376"/>
                </a:lnTo>
                <a:lnTo>
                  <a:pt x="129463" y="35715"/>
                </a:lnTo>
                <a:lnTo>
                  <a:pt x="93014" y="61493"/>
                </a:lnTo>
                <a:lnTo>
                  <a:pt x="61517" y="92963"/>
                </a:lnTo>
                <a:lnTo>
                  <a:pt x="35720" y="129380"/>
                </a:lnTo>
                <a:lnTo>
                  <a:pt x="16371" y="169996"/>
                </a:lnTo>
                <a:lnTo>
                  <a:pt x="4215" y="214067"/>
                </a:lnTo>
                <a:lnTo>
                  <a:pt x="0" y="260845"/>
                </a:lnTo>
                <a:lnTo>
                  <a:pt x="4227" y="307618"/>
                </a:lnTo>
                <a:lnTo>
                  <a:pt x="16394" y="351683"/>
                </a:lnTo>
                <a:lnTo>
                  <a:pt x="35754" y="392293"/>
                </a:lnTo>
                <a:lnTo>
                  <a:pt x="61559" y="428702"/>
                </a:lnTo>
                <a:lnTo>
                  <a:pt x="93063" y="460164"/>
                </a:lnTo>
                <a:lnTo>
                  <a:pt x="129519" y="485932"/>
                </a:lnTo>
                <a:lnTo>
                  <a:pt x="170179" y="505261"/>
                </a:lnTo>
                <a:lnTo>
                  <a:pt x="214296" y="517403"/>
                </a:lnTo>
                <a:lnTo>
                  <a:pt x="261124" y="521614"/>
                </a:lnTo>
                <a:lnTo>
                  <a:pt x="307951" y="517391"/>
                </a:lnTo>
                <a:lnTo>
                  <a:pt x="352066" y="505237"/>
                </a:lnTo>
                <a:lnTo>
                  <a:pt x="392722" y="485898"/>
                </a:lnTo>
                <a:lnTo>
                  <a:pt x="429171" y="460121"/>
                </a:lnTo>
                <a:lnTo>
                  <a:pt x="460668" y="428650"/>
                </a:lnTo>
                <a:lnTo>
                  <a:pt x="486465" y="392234"/>
                </a:lnTo>
                <a:lnTo>
                  <a:pt x="505814" y="351617"/>
                </a:lnTo>
                <a:lnTo>
                  <a:pt x="517970" y="307547"/>
                </a:lnTo>
                <a:lnTo>
                  <a:pt x="522185" y="260769"/>
                </a:lnTo>
                <a:lnTo>
                  <a:pt x="517958" y="213992"/>
                </a:lnTo>
                <a:lnTo>
                  <a:pt x="505791" y="169925"/>
                </a:lnTo>
                <a:lnTo>
                  <a:pt x="486431" y="129315"/>
                </a:lnTo>
                <a:lnTo>
                  <a:pt x="460626" y="92906"/>
                </a:lnTo>
                <a:lnTo>
                  <a:pt x="429122" y="61445"/>
                </a:lnTo>
                <a:lnTo>
                  <a:pt x="392666" y="35679"/>
                </a:lnTo>
                <a:lnTo>
                  <a:pt x="352006" y="16351"/>
                </a:lnTo>
                <a:lnTo>
                  <a:pt x="307889" y="4210"/>
                </a:lnTo>
                <a:lnTo>
                  <a:pt x="261061" y="0"/>
                </a:lnTo>
                <a:close/>
              </a:path>
            </a:pathLst>
          </a:custGeom>
          <a:solidFill>
            <a:srgbClr val="FFFDE8"/>
          </a:solidFill>
        </p:spPr>
        <p:txBody>
          <a:bodyPr wrap="square" lIns="0" tIns="0" rIns="0" bIns="0" rtlCol="0"/>
          <a:lstStyle/>
          <a:p>
            <a:endParaRPr/>
          </a:p>
        </p:txBody>
      </p:sp>
      <p:sp>
        <p:nvSpPr>
          <p:cNvPr id="65" name="object 65"/>
          <p:cNvSpPr/>
          <p:nvPr/>
        </p:nvSpPr>
        <p:spPr>
          <a:xfrm>
            <a:off x="6102445" y="4705972"/>
            <a:ext cx="632396" cy="334755"/>
          </a:xfrm>
          <a:custGeom>
            <a:avLst/>
            <a:gdLst/>
            <a:ahLst/>
            <a:cxnLst/>
            <a:rect l="l" t="t" r="r" b="b"/>
            <a:pathLst>
              <a:path w="522604" h="521970">
                <a:moveTo>
                  <a:pt x="261061" y="0"/>
                </a:moveTo>
                <a:lnTo>
                  <a:pt x="307889" y="4210"/>
                </a:lnTo>
                <a:lnTo>
                  <a:pt x="352006" y="16351"/>
                </a:lnTo>
                <a:lnTo>
                  <a:pt x="392666" y="35679"/>
                </a:lnTo>
                <a:lnTo>
                  <a:pt x="429122" y="61445"/>
                </a:lnTo>
                <a:lnTo>
                  <a:pt x="460626" y="92906"/>
                </a:lnTo>
                <a:lnTo>
                  <a:pt x="486431" y="129315"/>
                </a:lnTo>
                <a:lnTo>
                  <a:pt x="505791" y="169925"/>
                </a:lnTo>
                <a:lnTo>
                  <a:pt x="517958" y="213992"/>
                </a:lnTo>
                <a:lnTo>
                  <a:pt x="522185" y="260769"/>
                </a:lnTo>
                <a:lnTo>
                  <a:pt x="517970" y="307547"/>
                </a:lnTo>
                <a:lnTo>
                  <a:pt x="505814" y="351617"/>
                </a:lnTo>
                <a:lnTo>
                  <a:pt x="486465" y="392234"/>
                </a:lnTo>
                <a:lnTo>
                  <a:pt x="460668" y="428650"/>
                </a:lnTo>
                <a:lnTo>
                  <a:pt x="429171" y="460121"/>
                </a:lnTo>
                <a:lnTo>
                  <a:pt x="392722" y="485898"/>
                </a:lnTo>
                <a:lnTo>
                  <a:pt x="352066" y="505237"/>
                </a:lnTo>
                <a:lnTo>
                  <a:pt x="307951" y="517391"/>
                </a:lnTo>
                <a:lnTo>
                  <a:pt x="261124" y="521614"/>
                </a:lnTo>
                <a:lnTo>
                  <a:pt x="214296" y="517403"/>
                </a:lnTo>
                <a:lnTo>
                  <a:pt x="170179" y="505261"/>
                </a:lnTo>
                <a:lnTo>
                  <a:pt x="129519" y="485932"/>
                </a:lnTo>
                <a:lnTo>
                  <a:pt x="93063" y="460164"/>
                </a:lnTo>
                <a:lnTo>
                  <a:pt x="61559" y="428702"/>
                </a:lnTo>
                <a:lnTo>
                  <a:pt x="35754" y="392293"/>
                </a:lnTo>
                <a:lnTo>
                  <a:pt x="16394" y="351683"/>
                </a:lnTo>
                <a:lnTo>
                  <a:pt x="4227" y="307618"/>
                </a:lnTo>
                <a:lnTo>
                  <a:pt x="0" y="260845"/>
                </a:lnTo>
                <a:lnTo>
                  <a:pt x="4215" y="214067"/>
                </a:lnTo>
                <a:lnTo>
                  <a:pt x="16371" y="169996"/>
                </a:lnTo>
                <a:lnTo>
                  <a:pt x="35720" y="129380"/>
                </a:lnTo>
                <a:lnTo>
                  <a:pt x="61517" y="92963"/>
                </a:lnTo>
                <a:lnTo>
                  <a:pt x="93014" y="61493"/>
                </a:lnTo>
                <a:lnTo>
                  <a:pt x="129463" y="35715"/>
                </a:lnTo>
                <a:lnTo>
                  <a:pt x="170119" y="16376"/>
                </a:lnTo>
                <a:lnTo>
                  <a:pt x="214234" y="4222"/>
                </a:lnTo>
                <a:lnTo>
                  <a:pt x="261061" y="0"/>
                </a:lnTo>
              </a:path>
            </a:pathLst>
          </a:custGeom>
          <a:ln w="7315">
            <a:solidFill>
              <a:srgbClr val="00AEEF"/>
            </a:solidFill>
          </a:ln>
        </p:spPr>
        <p:txBody>
          <a:bodyPr wrap="square" lIns="0" tIns="0" rIns="0" bIns="0" rtlCol="0"/>
          <a:lstStyle/>
          <a:p>
            <a:endParaRPr/>
          </a:p>
        </p:txBody>
      </p:sp>
      <p:sp>
        <p:nvSpPr>
          <p:cNvPr id="66" name="object 66"/>
          <p:cNvSpPr/>
          <p:nvPr/>
        </p:nvSpPr>
        <p:spPr>
          <a:xfrm>
            <a:off x="6363563" y="4688693"/>
            <a:ext cx="109882" cy="0"/>
          </a:xfrm>
          <a:custGeom>
            <a:avLst/>
            <a:gdLst/>
            <a:ahLst/>
            <a:cxnLst/>
            <a:rect l="l" t="t" r="r" b="b"/>
            <a:pathLst>
              <a:path w="90804">
                <a:moveTo>
                  <a:pt x="0" y="0"/>
                </a:moveTo>
                <a:lnTo>
                  <a:pt x="90525" y="0"/>
                </a:lnTo>
              </a:path>
            </a:pathLst>
          </a:custGeom>
          <a:ln w="53911">
            <a:solidFill>
              <a:srgbClr val="FEE7DC"/>
            </a:solidFill>
          </a:ln>
        </p:spPr>
        <p:txBody>
          <a:bodyPr wrap="square" lIns="0" tIns="0" rIns="0" bIns="0" rtlCol="0"/>
          <a:lstStyle/>
          <a:p>
            <a:endParaRPr/>
          </a:p>
        </p:txBody>
      </p:sp>
      <p:sp>
        <p:nvSpPr>
          <p:cNvPr id="67" name="object 67"/>
          <p:cNvSpPr/>
          <p:nvPr/>
        </p:nvSpPr>
        <p:spPr>
          <a:xfrm>
            <a:off x="6472837" y="4705840"/>
            <a:ext cx="768" cy="407"/>
          </a:xfrm>
          <a:custGeom>
            <a:avLst/>
            <a:gdLst/>
            <a:ahLst/>
            <a:cxnLst/>
            <a:rect l="l" t="t" r="r" b="b"/>
            <a:pathLst>
              <a:path w="635" h="634">
                <a:moveTo>
                  <a:pt x="223" y="0"/>
                </a:moveTo>
                <a:lnTo>
                  <a:pt x="0" y="206"/>
                </a:lnTo>
              </a:path>
            </a:pathLst>
          </a:custGeom>
          <a:ln w="6350">
            <a:solidFill>
              <a:srgbClr val="231F20"/>
            </a:solidFill>
          </a:ln>
        </p:spPr>
        <p:txBody>
          <a:bodyPr wrap="square" lIns="0" tIns="0" rIns="0" bIns="0" rtlCol="0"/>
          <a:lstStyle/>
          <a:p>
            <a:endParaRPr/>
          </a:p>
        </p:txBody>
      </p:sp>
      <p:sp>
        <p:nvSpPr>
          <p:cNvPr id="68" name="object 68"/>
          <p:cNvSpPr/>
          <p:nvPr/>
        </p:nvSpPr>
        <p:spPr>
          <a:xfrm>
            <a:off x="6438996" y="4689272"/>
            <a:ext cx="34578" cy="16696"/>
          </a:xfrm>
          <a:custGeom>
            <a:avLst/>
            <a:gdLst/>
            <a:ahLst/>
            <a:cxnLst/>
            <a:rect l="l" t="t" r="r" b="b"/>
            <a:pathLst>
              <a:path w="28575" h="26034">
                <a:moveTo>
                  <a:pt x="28188" y="0"/>
                </a:moveTo>
                <a:lnTo>
                  <a:pt x="27298" y="822"/>
                </a:lnTo>
                <a:lnTo>
                  <a:pt x="2667" y="23579"/>
                </a:lnTo>
                <a:lnTo>
                  <a:pt x="0" y="26044"/>
                </a:lnTo>
              </a:path>
            </a:pathLst>
          </a:custGeom>
          <a:ln w="6350">
            <a:solidFill>
              <a:srgbClr val="231F20"/>
            </a:solidFill>
          </a:ln>
        </p:spPr>
        <p:txBody>
          <a:bodyPr wrap="square" lIns="0" tIns="0" rIns="0" bIns="0" rtlCol="0"/>
          <a:lstStyle/>
          <a:p>
            <a:endParaRPr/>
          </a:p>
        </p:txBody>
      </p:sp>
      <p:sp>
        <p:nvSpPr>
          <p:cNvPr id="69" name="object 69"/>
          <p:cNvSpPr/>
          <p:nvPr/>
        </p:nvSpPr>
        <p:spPr>
          <a:xfrm>
            <a:off x="6404534" y="4672399"/>
            <a:ext cx="69156" cy="33801"/>
          </a:xfrm>
          <a:custGeom>
            <a:avLst/>
            <a:gdLst/>
            <a:ahLst/>
            <a:cxnLst/>
            <a:rect l="l" t="t" r="r" b="b"/>
            <a:pathLst>
              <a:path w="57150" h="52704">
                <a:moveTo>
                  <a:pt x="56666" y="0"/>
                </a:moveTo>
                <a:lnTo>
                  <a:pt x="53080" y="3312"/>
                </a:lnTo>
                <a:lnTo>
                  <a:pt x="28453" y="26068"/>
                </a:lnTo>
                <a:lnTo>
                  <a:pt x="3826" y="48823"/>
                </a:lnTo>
                <a:lnTo>
                  <a:pt x="0" y="52358"/>
                </a:lnTo>
              </a:path>
            </a:pathLst>
          </a:custGeom>
          <a:ln w="6350">
            <a:solidFill>
              <a:srgbClr val="231F20"/>
            </a:solidFill>
          </a:ln>
        </p:spPr>
        <p:txBody>
          <a:bodyPr wrap="square" lIns="0" tIns="0" rIns="0" bIns="0" rtlCol="0"/>
          <a:lstStyle/>
          <a:p>
            <a:endParaRPr/>
          </a:p>
        </p:txBody>
      </p:sp>
      <p:sp>
        <p:nvSpPr>
          <p:cNvPr id="70" name="object 70"/>
          <p:cNvSpPr/>
          <p:nvPr/>
        </p:nvSpPr>
        <p:spPr>
          <a:xfrm>
            <a:off x="6369429" y="4671408"/>
            <a:ext cx="70692" cy="34616"/>
          </a:xfrm>
          <a:custGeom>
            <a:avLst/>
            <a:gdLst/>
            <a:ahLst/>
            <a:cxnLst/>
            <a:rect l="l" t="t" r="r" b="b"/>
            <a:pathLst>
              <a:path w="58420" h="53975">
                <a:moveTo>
                  <a:pt x="58335" y="0"/>
                </a:moveTo>
                <a:lnTo>
                  <a:pt x="54253" y="3772"/>
                </a:lnTo>
                <a:lnTo>
                  <a:pt x="29626" y="26531"/>
                </a:lnTo>
                <a:lnTo>
                  <a:pt x="4999" y="49288"/>
                </a:lnTo>
                <a:lnTo>
                  <a:pt x="0" y="53906"/>
                </a:lnTo>
              </a:path>
            </a:pathLst>
          </a:custGeom>
          <a:ln w="6350">
            <a:solidFill>
              <a:srgbClr val="231F20"/>
            </a:solidFill>
          </a:ln>
        </p:spPr>
        <p:txBody>
          <a:bodyPr wrap="square" lIns="0" tIns="0" rIns="0" bIns="0" rtlCol="0"/>
          <a:lstStyle/>
          <a:p>
            <a:endParaRPr/>
          </a:p>
        </p:txBody>
      </p:sp>
      <p:sp>
        <p:nvSpPr>
          <p:cNvPr id="71" name="object 71"/>
          <p:cNvSpPr/>
          <p:nvPr/>
        </p:nvSpPr>
        <p:spPr>
          <a:xfrm>
            <a:off x="6363563" y="4671411"/>
            <a:ext cx="40725" cy="19955"/>
          </a:xfrm>
          <a:custGeom>
            <a:avLst/>
            <a:gdLst/>
            <a:ahLst/>
            <a:cxnLst/>
            <a:rect l="l" t="t" r="r" b="b"/>
            <a:pathLst>
              <a:path w="33654" h="31115">
                <a:moveTo>
                  <a:pt x="33622" y="0"/>
                </a:moveTo>
                <a:lnTo>
                  <a:pt x="30740" y="2663"/>
                </a:lnTo>
                <a:lnTo>
                  <a:pt x="6108" y="25422"/>
                </a:lnTo>
                <a:lnTo>
                  <a:pt x="0" y="31066"/>
                </a:lnTo>
              </a:path>
            </a:pathLst>
          </a:custGeom>
          <a:ln w="6350">
            <a:solidFill>
              <a:srgbClr val="231F20"/>
            </a:solidFill>
          </a:ln>
        </p:spPr>
        <p:txBody>
          <a:bodyPr wrap="square" lIns="0" tIns="0" rIns="0" bIns="0" rtlCol="0"/>
          <a:lstStyle/>
          <a:p>
            <a:endParaRPr/>
          </a:p>
        </p:txBody>
      </p:sp>
      <p:sp>
        <p:nvSpPr>
          <p:cNvPr id="72" name="object 72"/>
          <p:cNvSpPr/>
          <p:nvPr/>
        </p:nvSpPr>
        <p:spPr>
          <a:xfrm>
            <a:off x="6363562" y="4671413"/>
            <a:ext cx="4610" cy="2443"/>
          </a:xfrm>
          <a:custGeom>
            <a:avLst/>
            <a:gdLst/>
            <a:ahLst/>
            <a:cxnLst/>
            <a:rect l="l" t="t" r="r" b="b"/>
            <a:pathLst>
              <a:path w="3810" h="3809">
                <a:moveTo>
                  <a:pt x="3483" y="0"/>
                </a:moveTo>
                <a:lnTo>
                  <a:pt x="1822" y="1534"/>
                </a:lnTo>
                <a:lnTo>
                  <a:pt x="0" y="3218"/>
                </a:lnTo>
              </a:path>
            </a:pathLst>
          </a:custGeom>
          <a:ln w="6350">
            <a:solidFill>
              <a:srgbClr val="231F20"/>
            </a:solidFill>
          </a:ln>
        </p:spPr>
        <p:txBody>
          <a:bodyPr wrap="square" lIns="0" tIns="0" rIns="0" bIns="0" rtlCol="0"/>
          <a:lstStyle/>
          <a:p>
            <a:endParaRPr/>
          </a:p>
        </p:txBody>
      </p:sp>
      <p:sp>
        <p:nvSpPr>
          <p:cNvPr id="73" name="object 73"/>
          <p:cNvSpPr/>
          <p:nvPr/>
        </p:nvSpPr>
        <p:spPr>
          <a:xfrm>
            <a:off x="6363563" y="4671406"/>
            <a:ext cx="109882" cy="34616"/>
          </a:xfrm>
          <a:custGeom>
            <a:avLst/>
            <a:gdLst/>
            <a:ahLst/>
            <a:cxnLst/>
            <a:rect l="l" t="t" r="r" b="b"/>
            <a:pathLst>
              <a:path w="90804" h="53975">
                <a:moveTo>
                  <a:pt x="0" y="12"/>
                </a:moveTo>
                <a:lnTo>
                  <a:pt x="90525" y="0"/>
                </a:lnTo>
                <a:lnTo>
                  <a:pt x="90525" y="53898"/>
                </a:lnTo>
                <a:lnTo>
                  <a:pt x="0" y="53911"/>
                </a:lnTo>
                <a:lnTo>
                  <a:pt x="0" y="12"/>
                </a:lnTo>
              </a:path>
            </a:pathLst>
          </a:custGeom>
          <a:ln w="7315">
            <a:solidFill>
              <a:srgbClr val="00AEEF"/>
            </a:solidFill>
          </a:ln>
        </p:spPr>
        <p:txBody>
          <a:bodyPr wrap="square" lIns="0" tIns="0" rIns="0" bIns="0" rtlCol="0"/>
          <a:lstStyle/>
          <a:p>
            <a:endParaRPr/>
          </a:p>
        </p:txBody>
      </p:sp>
      <p:sp>
        <p:nvSpPr>
          <p:cNvPr id="74" name="object 74"/>
          <p:cNvSpPr/>
          <p:nvPr/>
        </p:nvSpPr>
        <p:spPr>
          <a:xfrm>
            <a:off x="6069802" y="4843678"/>
            <a:ext cx="0" cy="58236"/>
          </a:xfrm>
          <a:custGeom>
            <a:avLst/>
            <a:gdLst/>
            <a:ahLst/>
            <a:cxnLst/>
            <a:rect l="l" t="t" r="r" b="b"/>
            <a:pathLst>
              <a:path h="90804">
                <a:moveTo>
                  <a:pt x="0" y="0"/>
                </a:moveTo>
                <a:lnTo>
                  <a:pt x="0" y="90436"/>
                </a:lnTo>
              </a:path>
            </a:pathLst>
          </a:custGeom>
          <a:ln w="53975">
            <a:solidFill>
              <a:srgbClr val="FEE7DC"/>
            </a:solidFill>
          </a:ln>
        </p:spPr>
        <p:txBody>
          <a:bodyPr wrap="square" lIns="0" tIns="0" rIns="0" bIns="0" rtlCol="0"/>
          <a:lstStyle/>
          <a:p>
            <a:endParaRPr/>
          </a:p>
        </p:txBody>
      </p:sp>
      <p:sp>
        <p:nvSpPr>
          <p:cNvPr id="75" name="object 75"/>
          <p:cNvSpPr/>
          <p:nvPr/>
        </p:nvSpPr>
        <p:spPr>
          <a:xfrm>
            <a:off x="6101252" y="4843678"/>
            <a:ext cx="1537" cy="814"/>
          </a:xfrm>
          <a:custGeom>
            <a:avLst/>
            <a:gdLst/>
            <a:ahLst/>
            <a:cxnLst/>
            <a:rect l="l" t="t" r="r" b="b"/>
            <a:pathLst>
              <a:path w="1270" h="1270">
                <a:moveTo>
                  <a:pt x="0" y="0"/>
                </a:moveTo>
                <a:lnTo>
                  <a:pt x="985" y="983"/>
                </a:lnTo>
              </a:path>
            </a:pathLst>
          </a:custGeom>
          <a:ln w="6350">
            <a:solidFill>
              <a:srgbClr val="231F20"/>
            </a:solidFill>
          </a:ln>
        </p:spPr>
        <p:txBody>
          <a:bodyPr wrap="square" lIns="0" tIns="0" rIns="0" bIns="0" rtlCol="0"/>
          <a:lstStyle/>
          <a:p>
            <a:endParaRPr/>
          </a:p>
        </p:txBody>
      </p:sp>
      <p:sp>
        <p:nvSpPr>
          <p:cNvPr id="76" name="object 76"/>
          <p:cNvSpPr/>
          <p:nvPr/>
        </p:nvSpPr>
        <p:spPr>
          <a:xfrm>
            <a:off x="6068758" y="4843682"/>
            <a:ext cx="33810" cy="17919"/>
          </a:xfrm>
          <a:custGeom>
            <a:avLst/>
            <a:gdLst/>
            <a:ahLst/>
            <a:cxnLst/>
            <a:rect l="l" t="t" r="r" b="b"/>
            <a:pathLst>
              <a:path w="27939" h="27940">
                <a:moveTo>
                  <a:pt x="0" y="0"/>
                </a:moveTo>
                <a:lnTo>
                  <a:pt x="856" y="855"/>
                </a:lnTo>
                <a:lnTo>
                  <a:pt x="24583" y="24549"/>
                </a:lnTo>
                <a:lnTo>
                  <a:pt x="27841" y="27803"/>
                </a:lnTo>
              </a:path>
            </a:pathLst>
          </a:custGeom>
          <a:ln w="6350">
            <a:solidFill>
              <a:srgbClr val="231F20"/>
            </a:solidFill>
          </a:ln>
        </p:spPr>
        <p:txBody>
          <a:bodyPr wrap="square" lIns="0" tIns="0" rIns="0" bIns="0" rtlCol="0"/>
          <a:lstStyle/>
          <a:p>
            <a:endParaRPr/>
          </a:p>
        </p:txBody>
      </p:sp>
      <p:sp>
        <p:nvSpPr>
          <p:cNvPr id="77" name="object 77"/>
          <p:cNvSpPr/>
          <p:nvPr/>
        </p:nvSpPr>
        <p:spPr>
          <a:xfrm>
            <a:off x="6037145" y="4844468"/>
            <a:ext cx="65314" cy="34616"/>
          </a:xfrm>
          <a:custGeom>
            <a:avLst/>
            <a:gdLst/>
            <a:ahLst/>
            <a:cxnLst/>
            <a:rect l="l" t="t" r="r" b="b"/>
            <a:pathLst>
              <a:path w="53975" h="53975">
                <a:moveTo>
                  <a:pt x="0" y="0"/>
                </a:moveTo>
                <a:lnTo>
                  <a:pt x="3254" y="3250"/>
                </a:lnTo>
                <a:lnTo>
                  <a:pt x="26981" y="26943"/>
                </a:lnTo>
                <a:lnTo>
                  <a:pt x="50707" y="50637"/>
                </a:lnTo>
                <a:lnTo>
                  <a:pt x="53969" y="53895"/>
                </a:lnTo>
              </a:path>
            </a:pathLst>
          </a:custGeom>
          <a:ln w="6350">
            <a:solidFill>
              <a:srgbClr val="231F20"/>
            </a:solidFill>
          </a:ln>
        </p:spPr>
        <p:txBody>
          <a:bodyPr wrap="square" lIns="0" tIns="0" rIns="0" bIns="0" rtlCol="0"/>
          <a:lstStyle/>
          <a:p>
            <a:endParaRPr/>
          </a:p>
        </p:txBody>
      </p:sp>
      <p:sp>
        <p:nvSpPr>
          <p:cNvPr id="78" name="object 78"/>
          <p:cNvSpPr/>
          <p:nvPr/>
        </p:nvSpPr>
        <p:spPr>
          <a:xfrm>
            <a:off x="6037150" y="4862311"/>
            <a:ext cx="65314" cy="34616"/>
          </a:xfrm>
          <a:custGeom>
            <a:avLst/>
            <a:gdLst/>
            <a:ahLst/>
            <a:cxnLst/>
            <a:rect l="l" t="t" r="r" b="b"/>
            <a:pathLst>
              <a:path w="53975" h="53975">
                <a:moveTo>
                  <a:pt x="0" y="0"/>
                </a:moveTo>
                <a:lnTo>
                  <a:pt x="3257" y="3254"/>
                </a:lnTo>
                <a:lnTo>
                  <a:pt x="26985" y="26948"/>
                </a:lnTo>
                <a:lnTo>
                  <a:pt x="50714" y="50641"/>
                </a:lnTo>
                <a:lnTo>
                  <a:pt x="53969" y="53892"/>
                </a:lnTo>
              </a:path>
            </a:pathLst>
          </a:custGeom>
          <a:ln w="6350">
            <a:solidFill>
              <a:srgbClr val="231F20"/>
            </a:solidFill>
          </a:ln>
        </p:spPr>
        <p:txBody>
          <a:bodyPr wrap="square" lIns="0" tIns="0" rIns="0" bIns="0" rtlCol="0"/>
          <a:lstStyle/>
          <a:p>
            <a:endParaRPr/>
          </a:p>
        </p:txBody>
      </p:sp>
      <p:sp>
        <p:nvSpPr>
          <p:cNvPr id="79" name="object 79"/>
          <p:cNvSpPr/>
          <p:nvPr/>
        </p:nvSpPr>
        <p:spPr>
          <a:xfrm>
            <a:off x="6037155" y="4880494"/>
            <a:ext cx="40725" cy="21177"/>
          </a:xfrm>
          <a:custGeom>
            <a:avLst/>
            <a:gdLst/>
            <a:ahLst/>
            <a:cxnLst/>
            <a:rect l="l" t="t" r="r" b="b"/>
            <a:pathLst>
              <a:path w="33654" h="33020">
                <a:moveTo>
                  <a:pt x="0" y="0"/>
                </a:moveTo>
                <a:lnTo>
                  <a:pt x="3259" y="3254"/>
                </a:lnTo>
                <a:lnTo>
                  <a:pt x="26985" y="26948"/>
                </a:lnTo>
                <a:lnTo>
                  <a:pt x="33067" y="33022"/>
                </a:lnTo>
              </a:path>
            </a:pathLst>
          </a:custGeom>
          <a:ln w="6350">
            <a:solidFill>
              <a:srgbClr val="231F20"/>
            </a:solidFill>
          </a:ln>
        </p:spPr>
        <p:txBody>
          <a:bodyPr wrap="square" lIns="0" tIns="0" rIns="0" bIns="0" rtlCol="0"/>
          <a:lstStyle/>
          <a:p>
            <a:endParaRPr/>
          </a:p>
        </p:txBody>
      </p:sp>
      <p:sp>
        <p:nvSpPr>
          <p:cNvPr id="80" name="object 80"/>
          <p:cNvSpPr/>
          <p:nvPr/>
        </p:nvSpPr>
        <p:spPr>
          <a:xfrm>
            <a:off x="6037159" y="4899038"/>
            <a:ext cx="5379" cy="2851"/>
          </a:xfrm>
          <a:custGeom>
            <a:avLst/>
            <a:gdLst/>
            <a:ahLst/>
            <a:cxnLst/>
            <a:rect l="l" t="t" r="r" b="b"/>
            <a:pathLst>
              <a:path w="4445" h="4445">
                <a:moveTo>
                  <a:pt x="0" y="0"/>
                </a:moveTo>
                <a:lnTo>
                  <a:pt x="3255" y="3250"/>
                </a:lnTo>
                <a:lnTo>
                  <a:pt x="4120" y="4115"/>
                </a:lnTo>
              </a:path>
            </a:pathLst>
          </a:custGeom>
          <a:ln w="6350">
            <a:solidFill>
              <a:srgbClr val="231F20"/>
            </a:solidFill>
          </a:ln>
        </p:spPr>
        <p:txBody>
          <a:bodyPr wrap="square" lIns="0" tIns="0" rIns="0" bIns="0" rtlCol="0"/>
          <a:lstStyle/>
          <a:p>
            <a:endParaRPr/>
          </a:p>
        </p:txBody>
      </p:sp>
      <p:sp>
        <p:nvSpPr>
          <p:cNvPr id="81" name="object 81"/>
          <p:cNvSpPr/>
          <p:nvPr/>
        </p:nvSpPr>
        <p:spPr>
          <a:xfrm>
            <a:off x="6037145" y="4843678"/>
            <a:ext cx="65314" cy="58236"/>
          </a:xfrm>
          <a:custGeom>
            <a:avLst/>
            <a:gdLst/>
            <a:ahLst/>
            <a:cxnLst/>
            <a:rect l="l" t="t" r="r" b="b"/>
            <a:pathLst>
              <a:path w="53975" h="90804">
                <a:moveTo>
                  <a:pt x="12" y="90436"/>
                </a:moveTo>
                <a:lnTo>
                  <a:pt x="0" y="12"/>
                </a:lnTo>
                <a:lnTo>
                  <a:pt x="53962" y="0"/>
                </a:lnTo>
                <a:lnTo>
                  <a:pt x="53974" y="90424"/>
                </a:lnTo>
                <a:lnTo>
                  <a:pt x="12" y="90436"/>
                </a:lnTo>
              </a:path>
            </a:pathLst>
          </a:custGeom>
          <a:ln w="7315">
            <a:solidFill>
              <a:srgbClr val="00AEEF"/>
            </a:solidFill>
          </a:ln>
        </p:spPr>
        <p:txBody>
          <a:bodyPr wrap="square" lIns="0" tIns="0" rIns="0" bIns="0" rtlCol="0"/>
          <a:lstStyle/>
          <a:p>
            <a:endParaRPr/>
          </a:p>
        </p:txBody>
      </p:sp>
      <p:sp>
        <p:nvSpPr>
          <p:cNvPr id="82" name="object 82"/>
          <p:cNvSpPr/>
          <p:nvPr/>
        </p:nvSpPr>
        <p:spPr>
          <a:xfrm>
            <a:off x="6362564" y="5057192"/>
            <a:ext cx="109882" cy="0"/>
          </a:xfrm>
          <a:custGeom>
            <a:avLst/>
            <a:gdLst/>
            <a:ahLst/>
            <a:cxnLst/>
            <a:rect l="l" t="t" r="r" b="b"/>
            <a:pathLst>
              <a:path w="90804">
                <a:moveTo>
                  <a:pt x="0" y="0"/>
                </a:moveTo>
                <a:lnTo>
                  <a:pt x="90525" y="0"/>
                </a:lnTo>
              </a:path>
            </a:pathLst>
          </a:custGeom>
          <a:ln w="53911">
            <a:solidFill>
              <a:srgbClr val="FEE7DC"/>
            </a:solidFill>
          </a:ln>
        </p:spPr>
        <p:txBody>
          <a:bodyPr wrap="square" lIns="0" tIns="0" rIns="0" bIns="0" rtlCol="0"/>
          <a:lstStyle/>
          <a:p>
            <a:endParaRPr/>
          </a:p>
        </p:txBody>
      </p:sp>
      <p:sp>
        <p:nvSpPr>
          <p:cNvPr id="83" name="object 83"/>
          <p:cNvSpPr/>
          <p:nvPr/>
        </p:nvSpPr>
        <p:spPr>
          <a:xfrm>
            <a:off x="6471845" y="5074343"/>
            <a:ext cx="768" cy="407"/>
          </a:xfrm>
          <a:custGeom>
            <a:avLst/>
            <a:gdLst/>
            <a:ahLst/>
            <a:cxnLst/>
            <a:rect l="l" t="t" r="r" b="b"/>
            <a:pathLst>
              <a:path w="635" h="634">
                <a:moveTo>
                  <a:pt x="217" y="0"/>
                </a:moveTo>
                <a:lnTo>
                  <a:pt x="0" y="200"/>
                </a:lnTo>
              </a:path>
            </a:pathLst>
          </a:custGeom>
          <a:ln w="6350">
            <a:solidFill>
              <a:srgbClr val="231F20"/>
            </a:solidFill>
          </a:ln>
        </p:spPr>
        <p:txBody>
          <a:bodyPr wrap="square" lIns="0" tIns="0" rIns="0" bIns="0" rtlCol="0"/>
          <a:lstStyle/>
          <a:p>
            <a:endParaRPr/>
          </a:p>
        </p:txBody>
      </p:sp>
      <p:sp>
        <p:nvSpPr>
          <p:cNvPr id="84" name="object 84"/>
          <p:cNvSpPr/>
          <p:nvPr/>
        </p:nvSpPr>
        <p:spPr>
          <a:xfrm>
            <a:off x="6437997" y="5057773"/>
            <a:ext cx="34578" cy="16696"/>
          </a:xfrm>
          <a:custGeom>
            <a:avLst/>
            <a:gdLst/>
            <a:ahLst/>
            <a:cxnLst/>
            <a:rect l="l" t="t" r="r" b="b"/>
            <a:pathLst>
              <a:path w="28575" h="26034">
                <a:moveTo>
                  <a:pt x="28188" y="0"/>
                </a:moveTo>
                <a:lnTo>
                  <a:pt x="27298" y="822"/>
                </a:lnTo>
                <a:lnTo>
                  <a:pt x="2667" y="23578"/>
                </a:lnTo>
                <a:lnTo>
                  <a:pt x="0" y="26042"/>
                </a:lnTo>
              </a:path>
            </a:pathLst>
          </a:custGeom>
          <a:ln w="6350">
            <a:solidFill>
              <a:srgbClr val="231F20"/>
            </a:solidFill>
          </a:ln>
        </p:spPr>
        <p:txBody>
          <a:bodyPr wrap="square" lIns="0" tIns="0" rIns="0" bIns="0" rtlCol="0"/>
          <a:lstStyle/>
          <a:p>
            <a:endParaRPr/>
          </a:p>
        </p:txBody>
      </p:sp>
      <p:sp>
        <p:nvSpPr>
          <p:cNvPr id="85" name="object 85"/>
          <p:cNvSpPr/>
          <p:nvPr/>
        </p:nvSpPr>
        <p:spPr>
          <a:xfrm>
            <a:off x="6403545" y="5040898"/>
            <a:ext cx="69156" cy="33801"/>
          </a:xfrm>
          <a:custGeom>
            <a:avLst/>
            <a:gdLst/>
            <a:ahLst/>
            <a:cxnLst/>
            <a:rect l="l" t="t" r="r" b="b"/>
            <a:pathLst>
              <a:path w="57150" h="52704">
                <a:moveTo>
                  <a:pt x="56659" y="0"/>
                </a:moveTo>
                <a:lnTo>
                  <a:pt x="53074" y="3312"/>
                </a:lnTo>
                <a:lnTo>
                  <a:pt x="28446" y="26069"/>
                </a:lnTo>
                <a:lnTo>
                  <a:pt x="3819" y="48828"/>
                </a:lnTo>
                <a:lnTo>
                  <a:pt x="0" y="52358"/>
                </a:lnTo>
              </a:path>
            </a:pathLst>
          </a:custGeom>
          <a:ln w="6349">
            <a:solidFill>
              <a:srgbClr val="231F20"/>
            </a:solidFill>
          </a:ln>
        </p:spPr>
        <p:txBody>
          <a:bodyPr wrap="square" lIns="0" tIns="0" rIns="0" bIns="0" rtlCol="0"/>
          <a:lstStyle/>
          <a:p>
            <a:endParaRPr/>
          </a:p>
        </p:txBody>
      </p:sp>
      <p:sp>
        <p:nvSpPr>
          <p:cNvPr id="86" name="object 86"/>
          <p:cNvSpPr/>
          <p:nvPr/>
        </p:nvSpPr>
        <p:spPr>
          <a:xfrm>
            <a:off x="6368430" y="5039907"/>
            <a:ext cx="70692" cy="34616"/>
          </a:xfrm>
          <a:custGeom>
            <a:avLst/>
            <a:gdLst/>
            <a:ahLst/>
            <a:cxnLst/>
            <a:rect l="l" t="t" r="r" b="b"/>
            <a:pathLst>
              <a:path w="58420" h="53975">
                <a:moveTo>
                  <a:pt x="58342" y="0"/>
                </a:moveTo>
                <a:lnTo>
                  <a:pt x="54254" y="3777"/>
                </a:lnTo>
                <a:lnTo>
                  <a:pt x="29626" y="26532"/>
                </a:lnTo>
                <a:lnTo>
                  <a:pt x="4999" y="49287"/>
                </a:lnTo>
                <a:lnTo>
                  <a:pt x="0" y="53906"/>
                </a:lnTo>
              </a:path>
            </a:pathLst>
          </a:custGeom>
          <a:ln w="6350">
            <a:solidFill>
              <a:srgbClr val="231F20"/>
            </a:solidFill>
          </a:ln>
        </p:spPr>
        <p:txBody>
          <a:bodyPr wrap="square" lIns="0" tIns="0" rIns="0" bIns="0" rtlCol="0"/>
          <a:lstStyle/>
          <a:p>
            <a:endParaRPr/>
          </a:p>
        </p:txBody>
      </p:sp>
      <p:sp>
        <p:nvSpPr>
          <p:cNvPr id="87" name="object 87"/>
          <p:cNvSpPr/>
          <p:nvPr/>
        </p:nvSpPr>
        <p:spPr>
          <a:xfrm>
            <a:off x="6362565" y="5039910"/>
            <a:ext cx="40725" cy="19955"/>
          </a:xfrm>
          <a:custGeom>
            <a:avLst/>
            <a:gdLst/>
            <a:ahLst/>
            <a:cxnLst/>
            <a:rect l="l" t="t" r="r" b="b"/>
            <a:pathLst>
              <a:path w="33654" h="31115">
                <a:moveTo>
                  <a:pt x="33629" y="0"/>
                </a:moveTo>
                <a:lnTo>
                  <a:pt x="30740" y="2668"/>
                </a:lnTo>
                <a:lnTo>
                  <a:pt x="6110" y="25425"/>
                </a:lnTo>
                <a:lnTo>
                  <a:pt x="0" y="31071"/>
                </a:lnTo>
              </a:path>
            </a:pathLst>
          </a:custGeom>
          <a:ln w="6350">
            <a:solidFill>
              <a:srgbClr val="231F20"/>
            </a:solidFill>
          </a:ln>
        </p:spPr>
        <p:txBody>
          <a:bodyPr wrap="square" lIns="0" tIns="0" rIns="0" bIns="0" rtlCol="0"/>
          <a:lstStyle/>
          <a:p>
            <a:endParaRPr/>
          </a:p>
        </p:txBody>
      </p:sp>
      <p:sp>
        <p:nvSpPr>
          <p:cNvPr id="88" name="object 88"/>
          <p:cNvSpPr/>
          <p:nvPr/>
        </p:nvSpPr>
        <p:spPr>
          <a:xfrm>
            <a:off x="6362564" y="5039913"/>
            <a:ext cx="4610" cy="2443"/>
          </a:xfrm>
          <a:custGeom>
            <a:avLst/>
            <a:gdLst/>
            <a:ahLst/>
            <a:cxnLst/>
            <a:rect l="l" t="t" r="r" b="b"/>
            <a:pathLst>
              <a:path w="3810" h="3809">
                <a:moveTo>
                  <a:pt x="3485" y="0"/>
                </a:moveTo>
                <a:lnTo>
                  <a:pt x="1822" y="1535"/>
                </a:lnTo>
                <a:lnTo>
                  <a:pt x="0" y="3220"/>
                </a:lnTo>
              </a:path>
            </a:pathLst>
          </a:custGeom>
          <a:ln w="6350">
            <a:solidFill>
              <a:srgbClr val="231F20"/>
            </a:solidFill>
          </a:ln>
        </p:spPr>
        <p:txBody>
          <a:bodyPr wrap="square" lIns="0" tIns="0" rIns="0" bIns="0" rtlCol="0"/>
          <a:lstStyle/>
          <a:p>
            <a:endParaRPr/>
          </a:p>
        </p:txBody>
      </p:sp>
      <p:sp>
        <p:nvSpPr>
          <p:cNvPr id="89" name="object 89"/>
          <p:cNvSpPr/>
          <p:nvPr/>
        </p:nvSpPr>
        <p:spPr>
          <a:xfrm>
            <a:off x="6362564" y="5039905"/>
            <a:ext cx="109882" cy="34616"/>
          </a:xfrm>
          <a:custGeom>
            <a:avLst/>
            <a:gdLst/>
            <a:ahLst/>
            <a:cxnLst/>
            <a:rect l="l" t="t" r="r" b="b"/>
            <a:pathLst>
              <a:path w="90804" h="53975">
                <a:moveTo>
                  <a:pt x="90525" y="53898"/>
                </a:moveTo>
                <a:lnTo>
                  <a:pt x="0" y="53911"/>
                </a:lnTo>
                <a:lnTo>
                  <a:pt x="0" y="12"/>
                </a:lnTo>
                <a:lnTo>
                  <a:pt x="90525" y="0"/>
                </a:lnTo>
                <a:lnTo>
                  <a:pt x="90525" y="53898"/>
                </a:lnTo>
              </a:path>
            </a:pathLst>
          </a:custGeom>
          <a:ln w="7315">
            <a:solidFill>
              <a:srgbClr val="00AEEF"/>
            </a:solidFill>
          </a:ln>
        </p:spPr>
        <p:txBody>
          <a:bodyPr wrap="square" lIns="0" tIns="0" rIns="0" bIns="0" rtlCol="0"/>
          <a:lstStyle/>
          <a:p>
            <a:endParaRPr/>
          </a:p>
        </p:txBody>
      </p:sp>
      <p:sp>
        <p:nvSpPr>
          <p:cNvPr id="90" name="object 90"/>
          <p:cNvSpPr/>
          <p:nvPr/>
        </p:nvSpPr>
        <p:spPr>
          <a:xfrm>
            <a:off x="6765868" y="4844208"/>
            <a:ext cx="0" cy="58236"/>
          </a:xfrm>
          <a:custGeom>
            <a:avLst/>
            <a:gdLst/>
            <a:ahLst/>
            <a:cxnLst/>
            <a:rect l="l" t="t" r="r" b="b"/>
            <a:pathLst>
              <a:path h="90804">
                <a:moveTo>
                  <a:pt x="0" y="0"/>
                </a:moveTo>
                <a:lnTo>
                  <a:pt x="0" y="90436"/>
                </a:lnTo>
              </a:path>
            </a:pathLst>
          </a:custGeom>
          <a:ln w="53975">
            <a:solidFill>
              <a:srgbClr val="FEE7DC"/>
            </a:solidFill>
          </a:ln>
        </p:spPr>
        <p:txBody>
          <a:bodyPr wrap="square" lIns="0" tIns="0" rIns="0" bIns="0" rtlCol="0"/>
          <a:lstStyle/>
          <a:p>
            <a:endParaRPr/>
          </a:p>
        </p:txBody>
      </p:sp>
      <p:sp>
        <p:nvSpPr>
          <p:cNvPr id="91" name="object 91"/>
          <p:cNvSpPr/>
          <p:nvPr/>
        </p:nvSpPr>
        <p:spPr>
          <a:xfrm>
            <a:off x="6797318" y="4844208"/>
            <a:ext cx="1537" cy="814"/>
          </a:xfrm>
          <a:custGeom>
            <a:avLst/>
            <a:gdLst/>
            <a:ahLst/>
            <a:cxnLst/>
            <a:rect l="l" t="t" r="r" b="b"/>
            <a:pathLst>
              <a:path w="1270" h="1270">
                <a:moveTo>
                  <a:pt x="0" y="0"/>
                </a:moveTo>
                <a:lnTo>
                  <a:pt x="984" y="983"/>
                </a:lnTo>
              </a:path>
            </a:pathLst>
          </a:custGeom>
          <a:ln w="6350">
            <a:solidFill>
              <a:srgbClr val="231F20"/>
            </a:solidFill>
          </a:ln>
        </p:spPr>
        <p:txBody>
          <a:bodyPr wrap="square" lIns="0" tIns="0" rIns="0" bIns="0" rtlCol="0"/>
          <a:lstStyle/>
          <a:p>
            <a:endParaRPr/>
          </a:p>
        </p:txBody>
      </p:sp>
      <p:sp>
        <p:nvSpPr>
          <p:cNvPr id="92" name="object 92"/>
          <p:cNvSpPr/>
          <p:nvPr/>
        </p:nvSpPr>
        <p:spPr>
          <a:xfrm>
            <a:off x="6764823" y="4844212"/>
            <a:ext cx="33810" cy="17919"/>
          </a:xfrm>
          <a:custGeom>
            <a:avLst/>
            <a:gdLst/>
            <a:ahLst/>
            <a:cxnLst/>
            <a:rect l="l" t="t" r="r" b="b"/>
            <a:pathLst>
              <a:path w="27939" h="27940">
                <a:moveTo>
                  <a:pt x="0" y="0"/>
                </a:moveTo>
                <a:lnTo>
                  <a:pt x="856" y="855"/>
                </a:lnTo>
                <a:lnTo>
                  <a:pt x="24583" y="24549"/>
                </a:lnTo>
                <a:lnTo>
                  <a:pt x="27841" y="27803"/>
                </a:lnTo>
              </a:path>
            </a:pathLst>
          </a:custGeom>
          <a:ln w="6350">
            <a:solidFill>
              <a:srgbClr val="231F20"/>
            </a:solidFill>
          </a:ln>
        </p:spPr>
        <p:txBody>
          <a:bodyPr wrap="square" lIns="0" tIns="0" rIns="0" bIns="0" rtlCol="0"/>
          <a:lstStyle/>
          <a:p>
            <a:endParaRPr/>
          </a:p>
        </p:txBody>
      </p:sp>
      <p:sp>
        <p:nvSpPr>
          <p:cNvPr id="93" name="object 93"/>
          <p:cNvSpPr/>
          <p:nvPr/>
        </p:nvSpPr>
        <p:spPr>
          <a:xfrm>
            <a:off x="6733212" y="4844998"/>
            <a:ext cx="65314" cy="34616"/>
          </a:xfrm>
          <a:custGeom>
            <a:avLst/>
            <a:gdLst/>
            <a:ahLst/>
            <a:cxnLst/>
            <a:rect l="l" t="t" r="r" b="b"/>
            <a:pathLst>
              <a:path w="53975" h="53975">
                <a:moveTo>
                  <a:pt x="0" y="0"/>
                </a:moveTo>
                <a:lnTo>
                  <a:pt x="3254" y="3250"/>
                </a:lnTo>
                <a:lnTo>
                  <a:pt x="26981" y="26943"/>
                </a:lnTo>
                <a:lnTo>
                  <a:pt x="50707" y="50637"/>
                </a:lnTo>
                <a:lnTo>
                  <a:pt x="53969" y="53895"/>
                </a:lnTo>
              </a:path>
            </a:pathLst>
          </a:custGeom>
          <a:ln w="6350">
            <a:solidFill>
              <a:srgbClr val="231F20"/>
            </a:solidFill>
          </a:ln>
        </p:spPr>
        <p:txBody>
          <a:bodyPr wrap="square" lIns="0" tIns="0" rIns="0" bIns="0" rtlCol="0"/>
          <a:lstStyle/>
          <a:p>
            <a:endParaRPr/>
          </a:p>
        </p:txBody>
      </p:sp>
      <p:sp>
        <p:nvSpPr>
          <p:cNvPr id="94" name="object 94"/>
          <p:cNvSpPr/>
          <p:nvPr/>
        </p:nvSpPr>
        <p:spPr>
          <a:xfrm>
            <a:off x="6733216" y="4862840"/>
            <a:ext cx="65314" cy="34616"/>
          </a:xfrm>
          <a:custGeom>
            <a:avLst/>
            <a:gdLst/>
            <a:ahLst/>
            <a:cxnLst/>
            <a:rect l="l" t="t" r="r" b="b"/>
            <a:pathLst>
              <a:path w="53975" h="53975">
                <a:moveTo>
                  <a:pt x="0" y="0"/>
                </a:moveTo>
                <a:lnTo>
                  <a:pt x="3257" y="3254"/>
                </a:lnTo>
                <a:lnTo>
                  <a:pt x="26985" y="26948"/>
                </a:lnTo>
                <a:lnTo>
                  <a:pt x="50714" y="50641"/>
                </a:lnTo>
                <a:lnTo>
                  <a:pt x="53969" y="53892"/>
                </a:lnTo>
              </a:path>
            </a:pathLst>
          </a:custGeom>
          <a:ln w="6350">
            <a:solidFill>
              <a:srgbClr val="231F20"/>
            </a:solidFill>
          </a:ln>
        </p:spPr>
        <p:txBody>
          <a:bodyPr wrap="square" lIns="0" tIns="0" rIns="0" bIns="0" rtlCol="0"/>
          <a:lstStyle/>
          <a:p>
            <a:endParaRPr/>
          </a:p>
        </p:txBody>
      </p:sp>
      <p:sp>
        <p:nvSpPr>
          <p:cNvPr id="95" name="object 95"/>
          <p:cNvSpPr/>
          <p:nvPr/>
        </p:nvSpPr>
        <p:spPr>
          <a:xfrm>
            <a:off x="6733221" y="4881023"/>
            <a:ext cx="40725" cy="21177"/>
          </a:xfrm>
          <a:custGeom>
            <a:avLst/>
            <a:gdLst/>
            <a:ahLst/>
            <a:cxnLst/>
            <a:rect l="l" t="t" r="r" b="b"/>
            <a:pathLst>
              <a:path w="33654" h="33020">
                <a:moveTo>
                  <a:pt x="0" y="0"/>
                </a:moveTo>
                <a:lnTo>
                  <a:pt x="3259" y="3254"/>
                </a:lnTo>
                <a:lnTo>
                  <a:pt x="26985" y="26947"/>
                </a:lnTo>
                <a:lnTo>
                  <a:pt x="33070" y="33022"/>
                </a:lnTo>
              </a:path>
            </a:pathLst>
          </a:custGeom>
          <a:ln w="6350">
            <a:solidFill>
              <a:srgbClr val="231F20"/>
            </a:solidFill>
          </a:ln>
        </p:spPr>
        <p:txBody>
          <a:bodyPr wrap="square" lIns="0" tIns="0" rIns="0" bIns="0" rtlCol="0"/>
          <a:lstStyle/>
          <a:p>
            <a:endParaRPr/>
          </a:p>
        </p:txBody>
      </p:sp>
      <p:sp>
        <p:nvSpPr>
          <p:cNvPr id="96" name="object 96"/>
          <p:cNvSpPr/>
          <p:nvPr/>
        </p:nvSpPr>
        <p:spPr>
          <a:xfrm>
            <a:off x="6733226" y="4899564"/>
            <a:ext cx="5379" cy="2851"/>
          </a:xfrm>
          <a:custGeom>
            <a:avLst/>
            <a:gdLst/>
            <a:ahLst/>
            <a:cxnLst/>
            <a:rect l="l" t="t" r="r" b="b"/>
            <a:pathLst>
              <a:path w="4445" h="4445">
                <a:moveTo>
                  <a:pt x="0" y="0"/>
                </a:moveTo>
                <a:lnTo>
                  <a:pt x="3255" y="3250"/>
                </a:lnTo>
                <a:lnTo>
                  <a:pt x="4126" y="4120"/>
                </a:lnTo>
              </a:path>
            </a:pathLst>
          </a:custGeom>
          <a:ln w="6350">
            <a:solidFill>
              <a:srgbClr val="231F20"/>
            </a:solidFill>
          </a:ln>
        </p:spPr>
        <p:txBody>
          <a:bodyPr wrap="square" lIns="0" tIns="0" rIns="0" bIns="0" rtlCol="0"/>
          <a:lstStyle/>
          <a:p>
            <a:endParaRPr/>
          </a:p>
        </p:txBody>
      </p:sp>
      <p:sp>
        <p:nvSpPr>
          <p:cNvPr id="97" name="object 97"/>
          <p:cNvSpPr/>
          <p:nvPr/>
        </p:nvSpPr>
        <p:spPr>
          <a:xfrm>
            <a:off x="6733212" y="4844208"/>
            <a:ext cx="65314" cy="58236"/>
          </a:xfrm>
          <a:custGeom>
            <a:avLst/>
            <a:gdLst/>
            <a:ahLst/>
            <a:cxnLst/>
            <a:rect l="l" t="t" r="r" b="b"/>
            <a:pathLst>
              <a:path w="53975" h="90804">
                <a:moveTo>
                  <a:pt x="53962" y="0"/>
                </a:moveTo>
                <a:lnTo>
                  <a:pt x="53975" y="90423"/>
                </a:lnTo>
                <a:lnTo>
                  <a:pt x="12" y="90436"/>
                </a:lnTo>
                <a:lnTo>
                  <a:pt x="0" y="12"/>
                </a:lnTo>
                <a:lnTo>
                  <a:pt x="53962" y="0"/>
                </a:lnTo>
              </a:path>
            </a:pathLst>
          </a:custGeom>
          <a:ln w="7315">
            <a:solidFill>
              <a:srgbClr val="00AEEF"/>
            </a:solidFill>
          </a:ln>
        </p:spPr>
        <p:txBody>
          <a:bodyPr wrap="square" lIns="0" tIns="0" rIns="0" bIns="0" rtlCol="0"/>
          <a:lstStyle/>
          <a:p>
            <a:endParaRPr/>
          </a:p>
        </p:txBody>
      </p:sp>
      <p:sp>
        <p:nvSpPr>
          <p:cNvPr id="98" name="object 98"/>
          <p:cNvSpPr/>
          <p:nvPr/>
        </p:nvSpPr>
        <p:spPr>
          <a:xfrm>
            <a:off x="6191696" y="4634495"/>
            <a:ext cx="447211" cy="480549"/>
          </a:xfrm>
          <a:custGeom>
            <a:avLst/>
            <a:gdLst/>
            <a:ahLst/>
            <a:cxnLst/>
            <a:rect l="l" t="t" r="r" b="b"/>
            <a:pathLst>
              <a:path w="369570" h="749300">
                <a:moveTo>
                  <a:pt x="187748" y="58468"/>
                </a:moveTo>
                <a:lnTo>
                  <a:pt x="210069" y="26954"/>
                </a:lnTo>
                <a:lnTo>
                  <a:pt x="237511" y="7843"/>
                </a:lnTo>
                <a:lnTo>
                  <a:pt x="267567" y="0"/>
                </a:lnTo>
                <a:lnTo>
                  <a:pt x="297728" y="2290"/>
                </a:lnTo>
                <a:lnTo>
                  <a:pt x="325488" y="13579"/>
                </a:lnTo>
                <a:lnTo>
                  <a:pt x="348337" y="32735"/>
                </a:lnTo>
                <a:lnTo>
                  <a:pt x="363769" y="58621"/>
                </a:lnTo>
                <a:lnTo>
                  <a:pt x="369275" y="90104"/>
                </a:lnTo>
                <a:lnTo>
                  <a:pt x="362347" y="126050"/>
                </a:lnTo>
                <a:lnTo>
                  <a:pt x="340478" y="165325"/>
                </a:lnTo>
                <a:lnTo>
                  <a:pt x="34180" y="578266"/>
                </a:lnTo>
                <a:lnTo>
                  <a:pt x="10158" y="619036"/>
                </a:lnTo>
                <a:lnTo>
                  <a:pt x="0" y="655271"/>
                </a:lnTo>
                <a:lnTo>
                  <a:pt x="1560" y="686422"/>
                </a:lnTo>
                <a:lnTo>
                  <a:pt x="12697" y="711943"/>
                </a:lnTo>
                <a:lnTo>
                  <a:pt x="31265" y="731286"/>
                </a:lnTo>
                <a:lnTo>
                  <a:pt x="55122" y="743904"/>
                </a:lnTo>
                <a:lnTo>
                  <a:pt x="82123" y="749249"/>
                </a:lnTo>
                <a:lnTo>
                  <a:pt x="110124" y="746774"/>
                </a:lnTo>
                <a:lnTo>
                  <a:pt x="136982" y="735931"/>
                </a:lnTo>
                <a:lnTo>
                  <a:pt x="160553" y="716173"/>
                </a:lnTo>
                <a:lnTo>
                  <a:pt x="178693" y="686953"/>
                </a:lnTo>
              </a:path>
            </a:pathLst>
          </a:custGeom>
          <a:ln w="7315">
            <a:solidFill>
              <a:srgbClr val="00AEEF"/>
            </a:solidFill>
          </a:ln>
        </p:spPr>
        <p:txBody>
          <a:bodyPr wrap="square" lIns="0" tIns="0" rIns="0" bIns="0" rtlCol="0"/>
          <a:lstStyle/>
          <a:p>
            <a:endParaRPr/>
          </a:p>
        </p:txBody>
      </p:sp>
      <p:sp>
        <p:nvSpPr>
          <p:cNvPr id="99" name="object 99"/>
          <p:cNvSpPr/>
          <p:nvPr/>
        </p:nvSpPr>
        <p:spPr>
          <a:xfrm>
            <a:off x="5783803" y="5065146"/>
            <a:ext cx="65314" cy="34616"/>
          </a:xfrm>
          <a:custGeom>
            <a:avLst/>
            <a:gdLst/>
            <a:ahLst/>
            <a:cxnLst/>
            <a:rect l="l" t="t" r="r" b="b"/>
            <a:pathLst>
              <a:path w="53975" h="53975">
                <a:moveTo>
                  <a:pt x="26962" y="0"/>
                </a:moveTo>
                <a:lnTo>
                  <a:pt x="16478" y="2123"/>
                </a:lnTo>
                <a:lnTo>
                  <a:pt x="7904" y="7907"/>
                </a:lnTo>
                <a:lnTo>
                  <a:pt x="2117" y="16475"/>
                </a:lnTo>
                <a:lnTo>
                  <a:pt x="0" y="26949"/>
                </a:lnTo>
                <a:lnTo>
                  <a:pt x="2125" y="37423"/>
                </a:lnTo>
                <a:lnTo>
                  <a:pt x="7915" y="45991"/>
                </a:lnTo>
                <a:lnTo>
                  <a:pt x="16491" y="51775"/>
                </a:lnTo>
                <a:lnTo>
                  <a:pt x="26974" y="53898"/>
                </a:lnTo>
                <a:lnTo>
                  <a:pt x="37458" y="51773"/>
                </a:lnTo>
                <a:lnTo>
                  <a:pt x="46034" y="45985"/>
                </a:lnTo>
                <a:lnTo>
                  <a:pt x="51824" y="37412"/>
                </a:lnTo>
                <a:lnTo>
                  <a:pt x="53949" y="26936"/>
                </a:lnTo>
                <a:lnTo>
                  <a:pt x="51822" y="16469"/>
                </a:lnTo>
                <a:lnTo>
                  <a:pt x="46027" y="7905"/>
                </a:lnTo>
                <a:lnTo>
                  <a:pt x="37447" y="2122"/>
                </a:lnTo>
                <a:lnTo>
                  <a:pt x="26962" y="0"/>
                </a:lnTo>
                <a:close/>
              </a:path>
            </a:pathLst>
          </a:custGeom>
          <a:solidFill>
            <a:srgbClr val="FFFFFF"/>
          </a:solidFill>
        </p:spPr>
        <p:txBody>
          <a:bodyPr wrap="square" lIns="0" tIns="0" rIns="0" bIns="0" rtlCol="0"/>
          <a:lstStyle/>
          <a:p>
            <a:endParaRPr/>
          </a:p>
        </p:txBody>
      </p:sp>
      <p:sp>
        <p:nvSpPr>
          <p:cNvPr id="100" name="object 100"/>
          <p:cNvSpPr/>
          <p:nvPr/>
        </p:nvSpPr>
        <p:spPr>
          <a:xfrm>
            <a:off x="5783803" y="5065146"/>
            <a:ext cx="65314" cy="34616"/>
          </a:xfrm>
          <a:custGeom>
            <a:avLst/>
            <a:gdLst/>
            <a:ahLst/>
            <a:cxnLst/>
            <a:rect l="l" t="t" r="r" b="b"/>
            <a:pathLst>
              <a:path w="53975" h="53975">
                <a:moveTo>
                  <a:pt x="26962" y="0"/>
                </a:moveTo>
                <a:lnTo>
                  <a:pt x="37447" y="2122"/>
                </a:lnTo>
                <a:lnTo>
                  <a:pt x="46027" y="7905"/>
                </a:lnTo>
                <a:lnTo>
                  <a:pt x="51822" y="16469"/>
                </a:lnTo>
                <a:lnTo>
                  <a:pt x="53949" y="26936"/>
                </a:lnTo>
                <a:lnTo>
                  <a:pt x="51824" y="37412"/>
                </a:lnTo>
                <a:lnTo>
                  <a:pt x="46034" y="45985"/>
                </a:lnTo>
                <a:lnTo>
                  <a:pt x="37458" y="51773"/>
                </a:lnTo>
                <a:lnTo>
                  <a:pt x="26974" y="53898"/>
                </a:lnTo>
                <a:lnTo>
                  <a:pt x="16491" y="51775"/>
                </a:lnTo>
                <a:lnTo>
                  <a:pt x="7915" y="45991"/>
                </a:lnTo>
                <a:lnTo>
                  <a:pt x="2125" y="37423"/>
                </a:lnTo>
                <a:lnTo>
                  <a:pt x="0" y="26949"/>
                </a:lnTo>
                <a:lnTo>
                  <a:pt x="2117" y="16475"/>
                </a:lnTo>
                <a:lnTo>
                  <a:pt x="7904" y="7907"/>
                </a:lnTo>
                <a:lnTo>
                  <a:pt x="16478" y="2123"/>
                </a:lnTo>
                <a:lnTo>
                  <a:pt x="26962" y="0"/>
                </a:lnTo>
              </a:path>
            </a:pathLst>
          </a:custGeom>
          <a:ln w="7315">
            <a:solidFill>
              <a:srgbClr val="00AEEF"/>
            </a:solidFill>
          </a:ln>
        </p:spPr>
        <p:txBody>
          <a:bodyPr wrap="square" lIns="0" tIns="0" rIns="0" bIns="0" rtlCol="0"/>
          <a:lstStyle/>
          <a:p>
            <a:endParaRPr/>
          </a:p>
        </p:txBody>
      </p:sp>
      <p:sp>
        <p:nvSpPr>
          <p:cNvPr id="101" name="object 101"/>
          <p:cNvSpPr/>
          <p:nvPr/>
        </p:nvSpPr>
        <p:spPr>
          <a:xfrm>
            <a:off x="7030952" y="5066816"/>
            <a:ext cx="65314" cy="34616"/>
          </a:xfrm>
          <a:custGeom>
            <a:avLst/>
            <a:gdLst/>
            <a:ahLst/>
            <a:cxnLst/>
            <a:rect l="l" t="t" r="r" b="b"/>
            <a:pathLst>
              <a:path w="53975" h="53975">
                <a:moveTo>
                  <a:pt x="26974" y="0"/>
                </a:moveTo>
                <a:lnTo>
                  <a:pt x="16491" y="2123"/>
                </a:lnTo>
                <a:lnTo>
                  <a:pt x="7915" y="7907"/>
                </a:lnTo>
                <a:lnTo>
                  <a:pt x="2125" y="16475"/>
                </a:lnTo>
                <a:lnTo>
                  <a:pt x="0" y="26949"/>
                </a:lnTo>
                <a:lnTo>
                  <a:pt x="2132" y="37416"/>
                </a:lnTo>
                <a:lnTo>
                  <a:pt x="7926" y="45980"/>
                </a:lnTo>
                <a:lnTo>
                  <a:pt x="16503" y="51763"/>
                </a:lnTo>
                <a:lnTo>
                  <a:pt x="26987" y="53886"/>
                </a:lnTo>
                <a:lnTo>
                  <a:pt x="37470" y="51763"/>
                </a:lnTo>
                <a:lnTo>
                  <a:pt x="46047" y="45978"/>
                </a:lnTo>
                <a:lnTo>
                  <a:pt x="51837" y="37410"/>
                </a:lnTo>
                <a:lnTo>
                  <a:pt x="53962" y="26936"/>
                </a:lnTo>
                <a:lnTo>
                  <a:pt x="51835" y="16462"/>
                </a:lnTo>
                <a:lnTo>
                  <a:pt x="46040" y="7896"/>
                </a:lnTo>
                <a:lnTo>
                  <a:pt x="37460" y="2115"/>
                </a:lnTo>
                <a:lnTo>
                  <a:pt x="26974" y="0"/>
                </a:lnTo>
                <a:close/>
              </a:path>
            </a:pathLst>
          </a:custGeom>
          <a:solidFill>
            <a:srgbClr val="FFFFFF"/>
          </a:solidFill>
        </p:spPr>
        <p:txBody>
          <a:bodyPr wrap="square" lIns="0" tIns="0" rIns="0" bIns="0" rtlCol="0"/>
          <a:lstStyle/>
          <a:p>
            <a:endParaRPr/>
          </a:p>
        </p:txBody>
      </p:sp>
      <p:sp>
        <p:nvSpPr>
          <p:cNvPr id="102" name="object 102"/>
          <p:cNvSpPr/>
          <p:nvPr/>
        </p:nvSpPr>
        <p:spPr>
          <a:xfrm>
            <a:off x="7030952" y="5066816"/>
            <a:ext cx="65314" cy="34616"/>
          </a:xfrm>
          <a:custGeom>
            <a:avLst/>
            <a:gdLst/>
            <a:ahLst/>
            <a:cxnLst/>
            <a:rect l="l" t="t" r="r" b="b"/>
            <a:pathLst>
              <a:path w="53975" h="53975">
                <a:moveTo>
                  <a:pt x="26974" y="0"/>
                </a:moveTo>
                <a:lnTo>
                  <a:pt x="37460" y="2115"/>
                </a:lnTo>
                <a:lnTo>
                  <a:pt x="46040" y="7896"/>
                </a:lnTo>
                <a:lnTo>
                  <a:pt x="51835" y="16462"/>
                </a:lnTo>
                <a:lnTo>
                  <a:pt x="53962" y="26936"/>
                </a:lnTo>
                <a:lnTo>
                  <a:pt x="51837" y="37410"/>
                </a:lnTo>
                <a:lnTo>
                  <a:pt x="46047" y="45978"/>
                </a:lnTo>
                <a:lnTo>
                  <a:pt x="37470" y="51763"/>
                </a:lnTo>
                <a:lnTo>
                  <a:pt x="26987" y="53886"/>
                </a:lnTo>
                <a:lnTo>
                  <a:pt x="16503" y="51763"/>
                </a:lnTo>
                <a:lnTo>
                  <a:pt x="7926" y="45980"/>
                </a:lnTo>
                <a:lnTo>
                  <a:pt x="2132" y="37416"/>
                </a:lnTo>
                <a:lnTo>
                  <a:pt x="0" y="26949"/>
                </a:lnTo>
                <a:lnTo>
                  <a:pt x="2125" y="16475"/>
                </a:lnTo>
                <a:lnTo>
                  <a:pt x="7915" y="7907"/>
                </a:lnTo>
                <a:lnTo>
                  <a:pt x="16491" y="2123"/>
                </a:lnTo>
                <a:lnTo>
                  <a:pt x="26974" y="0"/>
                </a:lnTo>
              </a:path>
            </a:pathLst>
          </a:custGeom>
          <a:ln w="7315">
            <a:solidFill>
              <a:srgbClr val="00AEEF"/>
            </a:solidFill>
          </a:ln>
        </p:spPr>
        <p:txBody>
          <a:bodyPr wrap="square" lIns="0" tIns="0" rIns="0" bIns="0" rtlCol="0"/>
          <a:lstStyle/>
          <a:p>
            <a:endParaRPr/>
          </a:p>
        </p:txBody>
      </p:sp>
      <p:sp>
        <p:nvSpPr>
          <p:cNvPr id="103" name="object 103"/>
          <p:cNvSpPr/>
          <p:nvPr/>
        </p:nvSpPr>
        <p:spPr>
          <a:xfrm>
            <a:off x="6190749" y="4456185"/>
            <a:ext cx="68388" cy="50498"/>
          </a:xfrm>
          <a:custGeom>
            <a:avLst/>
            <a:gdLst/>
            <a:ahLst/>
            <a:cxnLst/>
            <a:rect l="l" t="t" r="r" b="b"/>
            <a:pathLst>
              <a:path w="56514" h="78740">
                <a:moveTo>
                  <a:pt x="22124" y="74104"/>
                </a:moveTo>
                <a:lnTo>
                  <a:pt x="10401" y="74104"/>
                </a:lnTo>
                <a:lnTo>
                  <a:pt x="16230" y="78244"/>
                </a:lnTo>
                <a:lnTo>
                  <a:pt x="24117" y="78231"/>
                </a:lnTo>
                <a:lnTo>
                  <a:pt x="34156" y="76204"/>
                </a:lnTo>
                <a:lnTo>
                  <a:pt x="36896" y="74218"/>
                </a:lnTo>
                <a:lnTo>
                  <a:pt x="22631" y="74218"/>
                </a:lnTo>
                <a:lnTo>
                  <a:pt x="22124" y="74104"/>
                </a:lnTo>
                <a:close/>
              </a:path>
              <a:path w="56514" h="78740">
                <a:moveTo>
                  <a:pt x="3873" y="52412"/>
                </a:moveTo>
                <a:lnTo>
                  <a:pt x="0" y="77901"/>
                </a:lnTo>
                <a:lnTo>
                  <a:pt x="2044" y="77901"/>
                </a:lnTo>
                <a:lnTo>
                  <a:pt x="2576" y="76204"/>
                </a:lnTo>
                <a:lnTo>
                  <a:pt x="3314" y="74104"/>
                </a:lnTo>
                <a:lnTo>
                  <a:pt x="22124" y="74104"/>
                </a:lnTo>
                <a:lnTo>
                  <a:pt x="15682" y="72651"/>
                </a:lnTo>
                <a:lnTo>
                  <a:pt x="10423" y="68440"/>
                </a:lnTo>
                <a:lnTo>
                  <a:pt x="7093" y="62324"/>
                </a:lnTo>
                <a:lnTo>
                  <a:pt x="5930" y="55041"/>
                </a:lnTo>
                <a:lnTo>
                  <a:pt x="6159" y="52641"/>
                </a:lnTo>
                <a:lnTo>
                  <a:pt x="3873" y="52412"/>
                </a:lnTo>
                <a:close/>
              </a:path>
              <a:path w="56514" h="78740">
                <a:moveTo>
                  <a:pt x="37820" y="114"/>
                </a:moveTo>
                <a:lnTo>
                  <a:pt x="32677" y="114"/>
                </a:lnTo>
                <a:lnTo>
                  <a:pt x="25114" y="1485"/>
                </a:lnTo>
                <a:lnTo>
                  <a:pt x="18861" y="5322"/>
                </a:lnTo>
                <a:lnTo>
                  <a:pt x="14594" y="11242"/>
                </a:lnTo>
                <a:lnTo>
                  <a:pt x="13017" y="18846"/>
                </a:lnTo>
                <a:lnTo>
                  <a:pt x="13353" y="23593"/>
                </a:lnTo>
                <a:lnTo>
                  <a:pt x="37376" y="51841"/>
                </a:lnTo>
                <a:lnTo>
                  <a:pt x="37376" y="64858"/>
                </a:lnTo>
                <a:lnTo>
                  <a:pt x="33375" y="74218"/>
                </a:lnTo>
                <a:lnTo>
                  <a:pt x="36896" y="74218"/>
                </a:lnTo>
                <a:lnTo>
                  <a:pt x="41419" y="70940"/>
                </a:lnTo>
                <a:lnTo>
                  <a:pt x="45832" y="63664"/>
                </a:lnTo>
                <a:lnTo>
                  <a:pt x="47320" y="55600"/>
                </a:lnTo>
                <a:lnTo>
                  <a:pt x="46775" y="50386"/>
                </a:lnTo>
                <a:lnTo>
                  <a:pt x="44799" y="45469"/>
                </a:lnTo>
                <a:lnTo>
                  <a:pt x="40851" y="39995"/>
                </a:lnTo>
                <a:lnTo>
                  <a:pt x="34391" y="33108"/>
                </a:lnTo>
                <a:lnTo>
                  <a:pt x="24447" y="23406"/>
                </a:lnTo>
                <a:lnTo>
                  <a:pt x="23075" y="20662"/>
                </a:lnTo>
                <a:lnTo>
                  <a:pt x="23075" y="7658"/>
                </a:lnTo>
                <a:lnTo>
                  <a:pt x="28905" y="3886"/>
                </a:lnTo>
                <a:lnTo>
                  <a:pt x="55329" y="3873"/>
                </a:lnTo>
                <a:lnTo>
                  <a:pt x="55510" y="2971"/>
                </a:lnTo>
                <a:lnTo>
                  <a:pt x="46164" y="2971"/>
                </a:lnTo>
                <a:lnTo>
                  <a:pt x="44792" y="2285"/>
                </a:lnTo>
                <a:lnTo>
                  <a:pt x="42609" y="1482"/>
                </a:lnTo>
                <a:lnTo>
                  <a:pt x="40563" y="800"/>
                </a:lnTo>
                <a:lnTo>
                  <a:pt x="37820" y="114"/>
                </a:lnTo>
                <a:close/>
              </a:path>
              <a:path w="56514" h="78740">
                <a:moveTo>
                  <a:pt x="55329" y="3873"/>
                </a:moveTo>
                <a:lnTo>
                  <a:pt x="49021" y="3873"/>
                </a:lnTo>
                <a:lnTo>
                  <a:pt x="49364" y="15874"/>
                </a:lnTo>
                <a:lnTo>
                  <a:pt x="49479" y="22377"/>
                </a:lnTo>
                <a:lnTo>
                  <a:pt x="51536" y="22720"/>
                </a:lnTo>
                <a:lnTo>
                  <a:pt x="55329" y="3873"/>
                </a:lnTo>
                <a:close/>
              </a:path>
              <a:path w="56514" h="78740">
                <a:moveTo>
                  <a:pt x="56108" y="0"/>
                </a:moveTo>
                <a:lnTo>
                  <a:pt x="53479" y="0"/>
                </a:lnTo>
                <a:lnTo>
                  <a:pt x="52108" y="2057"/>
                </a:lnTo>
                <a:lnTo>
                  <a:pt x="51079" y="2971"/>
                </a:lnTo>
                <a:lnTo>
                  <a:pt x="55510" y="2971"/>
                </a:lnTo>
                <a:lnTo>
                  <a:pt x="56108" y="0"/>
                </a:lnTo>
                <a:close/>
              </a:path>
            </a:pathLst>
          </a:custGeom>
          <a:solidFill>
            <a:srgbClr val="231F20"/>
          </a:solidFill>
        </p:spPr>
        <p:txBody>
          <a:bodyPr wrap="square" lIns="0" tIns="0" rIns="0" bIns="0" rtlCol="0"/>
          <a:lstStyle/>
          <a:p>
            <a:endParaRPr/>
          </a:p>
        </p:txBody>
      </p:sp>
      <p:sp>
        <p:nvSpPr>
          <p:cNvPr id="104" name="object 104"/>
          <p:cNvSpPr/>
          <p:nvPr/>
        </p:nvSpPr>
        <p:spPr>
          <a:xfrm>
            <a:off x="6201491" y="4553508"/>
            <a:ext cx="86830" cy="50498"/>
          </a:xfrm>
          <a:custGeom>
            <a:avLst/>
            <a:gdLst/>
            <a:ahLst/>
            <a:cxnLst/>
            <a:rect l="l" t="t" r="r" b="b"/>
            <a:pathLst>
              <a:path w="71754" h="78740">
                <a:moveTo>
                  <a:pt x="54622" y="0"/>
                </a:moveTo>
                <a:lnTo>
                  <a:pt x="46393" y="0"/>
                </a:lnTo>
                <a:lnTo>
                  <a:pt x="28099" y="4287"/>
                </a:lnTo>
                <a:lnTo>
                  <a:pt x="13376" y="15373"/>
                </a:lnTo>
                <a:lnTo>
                  <a:pt x="3562" y="30593"/>
                </a:lnTo>
                <a:lnTo>
                  <a:pt x="0" y="47282"/>
                </a:lnTo>
                <a:lnTo>
                  <a:pt x="2814" y="61735"/>
                </a:lnTo>
                <a:lnTo>
                  <a:pt x="10001" y="71267"/>
                </a:lnTo>
                <a:lnTo>
                  <a:pt x="19673" y="76516"/>
                </a:lnTo>
                <a:lnTo>
                  <a:pt x="29946" y="78117"/>
                </a:lnTo>
                <a:lnTo>
                  <a:pt x="41249" y="76162"/>
                </a:lnTo>
                <a:lnTo>
                  <a:pt x="47347" y="72961"/>
                </a:lnTo>
                <a:lnTo>
                  <a:pt x="32689" y="72961"/>
                </a:lnTo>
                <a:lnTo>
                  <a:pt x="23844" y="71247"/>
                </a:lnTo>
                <a:lnTo>
                  <a:pt x="17645" y="66354"/>
                </a:lnTo>
                <a:lnTo>
                  <a:pt x="13996" y="58656"/>
                </a:lnTo>
                <a:lnTo>
                  <a:pt x="12801" y="48526"/>
                </a:lnTo>
                <a:lnTo>
                  <a:pt x="14978" y="34509"/>
                </a:lnTo>
                <a:lnTo>
                  <a:pt x="21482" y="20027"/>
                </a:lnTo>
                <a:lnTo>
                  <a:pt x="32271" y="8689"/>
                </a:lnTo>
                <a:lnTo>
                  <a:pt x="47307" y="4102"/>
                </a:lnTo>
                <a:lnTo>
                  <a:pt x="70487" y="4102"/>
                </a:lnTo>
                <a:lnTo>
                  <a:pt x="70743" y="2730"/>
                </a:lnTo>
                <a:lnTo>
                  <a:pt x="61607" y="2730"/>
                </a:lnTo>
                <a:lnTo>
                  <a:pt x="54622" y="0"/>
                </a:lnTo>
                <a:close/>
              </a:path>
              <a:path w="71754" h="78740">
                <a:moveTo>
                  <a:pt x="59093" y="59486"/>
                </a:moveTo>
                <a:lnTo>
                  <a:pt x="54469" y="63858"/>
                </a:lnTo>
                <a:lnTo>
                  <a:pt x="48677" y="68238"/>
                </a:lnTo>
                <a:lnTo>
                  <a:pt x="41492" y="71611"/>
                </a:lnTo>
                <a:lnTo>
                  <a:pt x="32689" y="72961"/>
                </a:lnTo>
                <a:lnTo>
                  <a:pt x="47347" y="72961"/>
                </a:lnTo>
                <a:lnTo>
                  <a:pt x="50163" y="71483"/>
                </a:lnTo>
                <a:lnTo>
                  <a:pt x="56741" y="65864"/>
                </a:lnTo>
                <a:lnTo>
                  <a:pt x="61036" y="61087"/>
                </a:lnTo>
                <a:lnTo>
                  <a:pt x="59093" y="59486"/>
                </a:lnTo>
                <a:close/>
              </a:path>
              <a:path w="71754" h="78740">
                <a:moveTo>
                  <a:pt x="70487" y="4102"/>
                </a:moveTo>
                <a:lnTo>
                  <a:pt x="47307" y="4102"/>
                </a:lnTo>
                <a:lnTo>
                  <a:pt x="56923" y="6543"/>
                </a:lnTo>
                <a:lnTo>
                  <a:pt x="62158" y="12153"/>
                </a:lnTo>
                <a:lnTo>
                  <a:pt x="64372" y="18364"/>
                </a:lnTo>
                <a:lnTo>
                  <a:pt x="64922" y="22606"/>
                </a:lnTo>
                <a:lnTo>
                  <a:pt x="66979" y="22948"/>
                </a:lnTo>
                <a:lnTo>
                  <a:pt x="70487" y="4102"/>
                </a:lnTo>
                <a:close/>
              </a:path>
              <a:path w="71754" h="78740">
                <a:moveTo>
                  <a:pt x="71208" y="228"/>
                </a:moveTo>
                <a:lnTo>
                  <a:pt x="68795" y="228"/>
                </a:lnTo>
                <a:lnTo>
                  <a:pt x="67551" y="2730"/>
                </a:lnTo>
                <a:lnTo>
                  <a:pt x="70743" y="2730"/>
                </a:lnTo>
                <a:lnTo>
                  <a:pt x="71208" y="228"/>
                </a:lnTo>
                <a:close/>
              </a:path>
            </a:pathLst>
          </a:custGeom>
          <a:solidFill>
            <a:srgbClr val="231F20"/>
          </a:solidFill>
        </p:spPr>
        <p:txBody>
          <a:bodyPr wrap="square" lIns="0" tIns="0" rIns="0" bIns="0" rtlCol="0"/>
          <a:lstStyle/>
          <a:p>
            <a:endParaRPr/>
          </a:p>
        </p:txBody>
      </p:sp>
      <p:sp>
        <p:nvSpPr>
          <p:cNvPr id="105" name="object 105"/>
          <p:cNvSpPr/>
          <p:nvPr/>
        </p:nvSpPr>
        <p:spPr>
          <a:xfrm>
            <a:off x="4771017" y="1589069"/>
            <a:ext cx="2783156" cy="796570"/>
          </a:xfrm>
          <a:prstGeom prst="rect">
            <a:avLst/>
          </a:prstGeom>
          <a:blipFill>
            <a:blip r:embed="rId3" cstate="print"/>
            <a:stretch>
              <a:fillRect/>
            </a:stretch>
          </a:blipFill>
        </p:spPr>
        <p:txBody>
          <a:bodyPr wrap="square" lIns="0" tIns="0" rIns="0" bIns="0" rtlCol="0"/>
          <a:lstStyle/>
          <a:p>
            <a:endParaRPr/>
          </a:p>
        </p:txBody>
      </p:sp>
      <p:sp>
        <p:nvSpPr>
          <p:cNvPr id="106" name="object 106"/>
          <p:cNvSpPr txBox="1"/>
          <p:nvPr/>
        </p:nvSpPr>
        <p:spPr>
          <a:xfrm>
            <a:off x="4700785" y="1554698"/>
            <a:ext cx="2906870" cy="1531188"/>
          </a:xfrm>
          <a:prstGeom prst="rect">
            <a:avLst/>
          </a:prstGeom>
        </p:spPr>
        <p:txBody>
          <a:bodyPr vert="horz" wrap="square" lIns="0" tIns="0" rIns="0" bIns="0" rtlCol="0">
            <a:spAutoFit/>
          </a:bodyPr>
          <a:lstStyle/>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1050">
              <a:latin typeface="Times New Roman"/>
              <a:cs typeface="Times New Roman"/>
            </a:endParaRPr>
          </a:p>
          <a:p>
            <a:pPr marL="12065" algn="ctr">
              <a:lnSpc>
                <a:spcPct val="100000"/>
              </a:lnSpc>
            </a:pPr>
            <a:r>
              <a:rPr sz="800" dirty="0">
                <a:solidFill>
                  <a:srgbClr val="231F20"/>
                </a:solidFill>
                <a:latin typeface="Arial"/>
                <a:cs typeface="Arial"/>
              </a:rPr>
              <a:t>Repulsion</a:t>
            </a:r>
            <a:r>
              <a:rPr sz="800" spc="-70" dirty="0">
                <a:solidFill>
                  <a:srgbClr val="231F20"/>
                </a:solidFill>
                <a:latin typeface="Arial"/>
                <a:cs typeface="Arial"/>
              </a:rPr>
              <a:t> </a:t>
            </a:r>
            <a:r>
              <a:rPr sz="800" dirty="0">
                <a:solidFill>
                  <a:srgbClr val="231F20"/>
                </a:solidFill>
                <a:latin typeface="Arial"/>
                <a:cs typeface="Arial"/>
              </a:rPr>
              <a:t>motor</a:t>
            </a:r>
            <a:endParaRPr sz="800">
              <a:latin typeface="Arial"/>
              <a:cs typeface="Arial"/>
            </a:endParaRPr>
          </a:p>
        </p:txBody>
      </p:sp>
      <p:sp>
        <p:nvSpPr>
          <p:cNvPr id="107" name="object 107"/>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108" name="object 108"/>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109" name="object 109"/>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110" name="object 110"/>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111" name="object 111"/>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112" name="object 112"/>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113" name="object 113"/>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114" name="object 114"/>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2964386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3389</Words>
  <Application>Microsoft Office PowerPoint</Application>
  <PresentationFormat>On-screen Show (4:3)</PresentationFormat>
  <Paragraphs>193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First Course of Special Machine </vt:lpstr>
      <vt:lpstr>PowerPoint Presentation</vt:lpstr>
      <vt:lpstr>PowerPoint Presentation</vt:lpstr>
      <vt:lpstr>PowerPoint Presentation</vt:lpstr>
      <vt:lpstr>PowerPoint Presentation</vt:lpstr>
      <vt:lpstr>First Course of Special Machine </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Course of Special Machine </dc:title>
  <dc:creator>DR.Ahmed Saker 2o1O</dc:creator>
  <cp:lastModifiedBy>DR.Ahmed Saker 2o1O</cp:lastModifiedBy>
  <cp:revision>1</cp:revision>
  <dcterms:created xsi:type="dcterms:W3CDTF">2018-12-18T07:03:10Z</dcterms:created>
  <dcterms:modified xsi:type="dcterms:W3CDTF">2018-12-18T07:03:36Z</dcterms:modified>
</cp:coreProperties>
</file>